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05" r:id="rId1"/>
    <p:sldMasterId id="2147483787" r:id="rId2"/>
    <p:sldMasterId id="2147483789" r:id="rId3"/>
    <p:sldMasterId id="2147483791" r:id="rId4"/>
    <p:sldMasterId id="2147483793" r:id="rId5"/>
  </p:sldMasterIdLst>
  <p:notesMasterIdLst>
    <p:notesMasterId r:id="rId80"/>
  </p:notesMasterIdLst>
  <p:handoutMasterIdLst>
    <p:handoutMasterId r:id="rId81"/>
  </p:handoutMasterIdLst>
  <p:sldIdLst>
    <p:sldId id="1397" r:id="rId6"/>
    <p:sldId id="1789" r:id="rId7"/>
    <p:sldId id="1737" r:id="rId8"/>
    <p:sldId id="1470" r:id="rId9"/>
    <p:sldId id="1732" r:id="rId10"/>
    <p:sldId id="1733" r:id="rId11"/>
    <p:sldId id="1738" r:id="rId12"/>
    <p:sldId id="1798" r:id="rId13"/>
    <p:sldId id="1545" r:id="rId14"/>
    <p:sldId id="1521" r:id="rId15"/>
    <p:sldId id="1540" r:id="rId16"/>
    <p:sldId id="1535" r:id="rId17"/>
    <p:sldId id="827" r:id="rId18"/>
    <p:sldId id="1783" r:id="rId19"/>
    <p:sldId id="1528" r:id="rId20"/>
    <p:sldId id="1529" r:id="rId21"/>
    <p:sldId id="1385" r:id="rId22"/>
    <p:sldId id="946" r:id="rId23"/>
    <p:sldId id="1414" r:id="rId24"/>
    <p:sldId id="1503" r:id="rId25"/>
    <p:sldId id="1504" r:id="rId26"/>
    <p:sldId id="1730" r:id="rId27"/>
    <p:sldId id="1778" r:id="rId28"/>
    <p:sldId id="1768" r:id="rId29"/>
    <p:sldId id="1740" r:id="rId30"/>
    <p:sldId id="1742" r:id="rId31"/>
    <p:sldId id="1744" r:id="rId32"/>
    <p:sldId id="1743" r:id="rId33"/>
    <p:sldId id="1745" r:id="rId34"/>
    <p:sldId id="1746" r:id="rId35"/>
    <p:sldId id="1747" r:id="rId36"/>
    <p:sldId id="1750" r:id="rId37"/>
    <p:sldId id="1749" r:id="rId38"/>
    <p:sldId id="1748" r:id="rId39"/>
    <p:sldId id="1741" r:id="rId40"/>
    <p:sldId id="1752" r:id="rId41"/>
    <p:sldId id="1751" r:id="rId42"/>
    <p:sldId id="1754" r:id="rId43"/>
    <p:sldId id="1755" r:id="rId44"/>
    <p:sldId id="1756" r:id="rId45"/>
    <p:sldId id="1757" r:id="rId46"/>
    <p:sldId id="1758" r:id="rId47"/>
    <p:sldId id="1777" r:id="rId48"/>
    <p:sldId id="1536" r:id="rId49"/>
    <p:sldId id="1537" r:id="rId50"/>
    <p:sldId id="1530" r:id="rId51"/>
    <p:sldId id="1772" r:id="rId52"/>
    <p:sldId id="1513" r:id="rId53"/>
    <p:sldId id="1541" r:id="rId54"/>
    <p:sldId id="1514" r:id="rId55"/>
    <p:sldId id="1515" r:id="rId56"/>
    <p:sldId id="1675" r:id="rId57"/>
    <p:sldId id="1797" r:id="rId58"/>
    <p:sldId id="1664" r:id="rId59"/>
    <p:sldId id="1715" r:id="rId60"/>
    <p:sldId id="1136" r:id="rId61"/>
    <p:sldId id="1039" r:id="rId62"/>
    <p:sldId id="1040" r:id="rId63"/>
    <p:sldId id="1041" r:id="rId64"/>
    <p:sldId id="825" r:id="rId65"/>
    <p:sldId id="802" r:id="rId66"/>
    <p:sldId id="894" r:id="rId67"/>
    <p:sldId id="895" r:id="rId68"/>
    <p:sldId id="901" r:id="rId69"/>
    <p:sldId id="1089" r:id="rId70"/>
    <p:sldId id="1379" r:id="rId71"/>
    <p:sldId id="1736" r:id="rId72"/>
    <p:sldId id="1547" r:id="rId73"/>
    <p:sldId id="1135" r:id="rId74"/>
    <p:sldId id="1788" r:id="rId75"/>
    <p:sldId id="1403" r:id="rId76"/>
    <p:sldId id="1497" r:id="rId77"/>
    <p:sldId id="1665" r:id="rId78"/>
    <p:sldId id="766" r:id="rId79"/>
  </p:sldIdLst>
  <p:sldSz cx="9144000" cy="6858000" type="screen4x3"/>
  <p:notesSz cx="6807200" cy="9939338"/>
  <p:defaultTextStyle>
    <a:defPPr>
      <a:defRPr lang="ja-JP"/>
    </a:defPPr>
    <a:lvl1pPr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00"/>
    <a:srgbClr val="00CC00"/>
    <a:srgbClr val="FF3300"/>
    <a:srgbClr val="FFFF00"/>
    <a:srgbClr val="66CCFF"/>
    <a:srgbClr val="33CC33"/>
    <a:srgbClr val="FF6600"/>
    <a:srgbClr val="CC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68" autoAdjust="0"/>
    <p:restoredTop sz="93809" autoAdjust="0"/>
  </p:normalViewPr>
  <p:slideViewPr>
    <p:cSldViewPr>
      <p:cViewPr varScale="1">
        <p:scale>
          <a:sx n="74" d="100"/>
          <a:sy n="74" d="100"/>
        </p:scale>
        <p:origin x="968" y="56"/>
      </p:cViewPr>
      <p:guideLst>
        <p:guide orient="horz" pos="2160"/>
        <p:guide pos="2880"/>
      </p:guideLst>
    </p:cSldViewPr>
  </p:slideViewPr>
  <p:outlineViewPr>
    <p:cViewPr>
      <p:scale>
        <a:sx n="33" d="100"/>
        <a:sy n="33" d="100"/>
      </p:scale>
      <p:origin x="0" y="241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400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presProps" Target="presProps.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3600097914578"/>
          <c:y val="3.4782764579941478E-2"/>
          <c:w val="0.86910163375210236"/>
          <c:h val="0.85770687217296671"/>
        </c:manualLayout>
      </c:layout>
      <c:barChart>
        <c:barDir val="col"/>
        <c:grouping val="clustered"/>
        <c:varyColors val="0"/>
        <c:ser>
          <c:idx val="0"/>
          <c:order val="0"/>
          <c:tx>
            <c:strRef>
              <c:f>Sheet2!$B$24</c:f>
              <c:strCache>
                <c:ptCount val="1"/>
                <c:pt idx="0">
                  <c:v>生</c:v>
                </c:pt>
              </c:strCache>
            </c:strRef>
          </c:tx>
          <c:spPr>
            <a:solidFill>
              <a:sysClr val="windowText" lastClr="000000">
                <a:lumMod val="50000"/>
                <a:lumOff val="50000"/>
              </a:sysClr>
            </a:solidFill>
            <a:ln>
              <a:solidFill>
                <a:sysClr val="windowText" lastClr="000000"/>
              </a:solidFill>
            </a:ln>
            <a:effectLst/>
          </c:spPr>
          <c:invertIfNegative val="0"/>
          <c:dPt>
            <c:idx val="0"/>
            <c:invertIfNegative val="0"/>
            <c:bubble3D val="0"/>
            <c:spPr>
              <a:solidFill>
                <a:srgbClr val="49DF41"/>
              </a:solidFill>
              <a:ln>
                <a:solidFill>
                  <a:sysClr val="windowText" lastClr="000000"/>
                </a:solidFill>
              </a:ln>
              <a:effectLst/>
            </c:spPr>
            <c:extLst>
              <c:ext xmlns:c16="http://schemas.microsoft.com/office/drawing/2014/chart" uri="{C3380CC4-5D6E-409C-BE32-E72D297353CC}">
                <c16:uniqueId val="{00000008-2263-47BB-BC57-4A9D058E1218}"/>
              </c:ext>
            </c:extLst>
          </c:dPt>
          <c:dLbls>
            <c:dLbl>
              <c:idx val="0"/>
              <c:layout>
                <c:manualLayout>
                  <c:x val="1.906773776305408E-3"/>
                  <c:y val="-7.711593162522333E-2"/>
                </c:manualLayout>
              </c:layout>
              <c:tx>
                <c:rich>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panose="02040604050505020304" pitchFamily="18" charset="0"/>
                        <a:ea typeface="+mn-ea"/>
                        <a:cs typeface="+mn-cs"/>
                      </a:defRPr>
                    </a:pPr>
                    <a:r>
                      <a:rPr lang="en-US" altLang="ja-JP" sz="1600" b="0" dirty="0">
                        <a:latin typeface="Century" panose="02040604050505020304" pitchFamily="18" charset="0"/>
                      </a:rPr>
                      <a:t>a</a:t>
                    </a:r>
                  </a:p>
                </c:rich>
              </c:tx>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Century" panose="02040604050505020304" pitchFamily="18" charset="0"/>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263-47BB-BC57-4A9D058E1218}"/>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entury" panose="02040604050505020304" pitchFamily="18" charset="0"/>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cust"/>
            <c:noEndCap val="0"/>
            <c:plus>
              <c:numRef>
                <c:f>Sheet2!$D$24</c:f>
                <c:numCache>
                  <c:formatCode>General</c:formatCode>
                  <c:ptCount val="1"/>
                  <c:pt idx="0">
                    <c:v>13.606613521943515</c:v>
                  </c:pt>
                </c:numCache>
              </c:numRef>
            </c:plus>
            <c:minus>
              <c:numRef>
                <c:f>Sheet2!$D$24</c:f>
                <c:numCache>
                  <c:formatCode>General</c:formatCode>
                  <c:ptCount val="1"/>
                  <c:pt idx="0">
                    <c:v>13.606613521943515</c:v>
                  </c:pt>
                </c:numCache>
              </c:numRef>
            </c:minus>
            <c:spPr>
              <a:noFill/>
              <a:ln w="9525" cap="flat" cmpd="sng" algn="ctr">
                <a:solidFill>
                  <a:schemeClr val="tx1">
                    <a:lumMod val="65000"/>
                    <a:lumOff val="35000"/>
                  </a:schemeClr>
                </a:solidFill>
                <a:round/>
              </a:ln>
              <a:effectLst/>
            </c:spPr>
          </c:errBars>
          <c:val>
            <c:numRef>
              <c:f>Sheet2!$C$24</c:f>
              <c:numCache>
                <c:formatCode>0</c:formatCode>
                <c:ptCount val="1"/>
                <c:pt idx="0">
                  <c:v>125.95653606941215</c:v>
                </c:pt>
              </c:numCache>
            </c:numRef>
          </c:val>
          <c:extLst>
            <c:ext xmlns:c16="http://schemas.microsoft.com/office/drawing/2014/chart" uri="{C3380CC4-5D6E-409C-BE32-E72D297353CC}">
              <c16:uniqueId val="{00000000-2263-47BB-BC57-4A9D058E1218}"/>
            </c:ext>
          </c:extLst>
        </c:ser>
        <c:ser>
          <c:idx val="1"/>
          <c:order val="1"/>
          <c:tx>
            <c:strRef>
              <c:f>Sheet2!$B$25</c:f>
              <c:strCache>
                <c:ptCount val="1"/>
                <c:pt idx="0">
                  <c:v>過熱水蒸気</c:v>
                </c:pt>
              </c:strCache>
            </c:strRef>
          </c:tx>
          <c:spPr>
            <a:solidFill>
              <a:srgbClr val="44D047"/>
            </a:solidFill>
            <a:ln>
              <a:solidFill>
                <a:sysClr val="windowText" lastClr="000000"/>
              </a:solidFill>
            </a:ln>
            <a:effectLst/>
          </c:spPr>
          <c:invertIfNegative val="0"/>
          <c:dPt>
            <c:idx val="0"/>
            <c:invertIfNegative val="0"/>
            <c:bubble3D val="0"/>
            <c:spPr>
              <a:solidFill>
                <a:srgbClr val="49DF41"/>
              </a:solidFill>
              <a:ln>
                <a:solidFill>
                  <a:sysClr val="windowText" lastClr="000000"/>
                </a:solidFill>
              </a:ln>
              <a:effectLst/>
            </c:spPr>
            <c:extLst>
              <c:ext xmlns:c16="http://schemas.microsoft.com/office/drawing/2014/chart" uri="{C3380CC4-5D6E-409C-BE32-E72D297353CC}">
                <c16:uniqueId val="{00000009-2263-47BB-BC57-4A9D058E1218}"/>
              </c:ext>
            </c:extLst>
          </c:dPt>
          <c:errBars>
            <c:errBarType val="both"/>
            <c:errValType val="cust"/>
            <c:noEndCap val="0"/>
            <c:plus>
              <c:numRef>
                <c:f>Sheet2!$D$25</c:f>
                <c:numCache>
                  <c:formatCode>General</c:formatCode>
                  <c:ptCount val="1"/>
                  <c:pt idx="0">
                    <c:v>28.495819716982542</c:v>
                  </c:pt>
                </c:numCache>
              </c:numRef>
            </c:plus>
            <c:minus>
              <c:numRef>
                <c:f>Sheet2!$D$25</c:f>
                <c:numCache>
                  <c:formatCode>General</c:formatCode>
                  <c:ptCount val="1"/>
                  <c:pt idx="0">
                    <c:v>28.495819716982542</c:v>
                  </c:pt>
                </c:numCache>
              </c:numRef>
            </c:minus>
            <c:spPr>
              <a:noFill/>
              <a:ln w="9525" cap="flat" cmpd="sng" algn="ctr">
                <a:solidFill>
                  <a:schemeClr val="tx1">
                    <a:lumMod val="65000"/>
                    <a:lumOff val="35000"/>
                  </a:schemeClr>
                </a:solidFill>
                <a:round/>
              </a:ln>
              <a:effectLst/>
            </c:spPr>
          </c:errBars>
          <c:val>
            <c:numRef>
              <c:f>Sheet2!$C$25</c:f>
              <c:numCache>
                <c:formatCode>0</c:formatCode>
                <c:ptCount val="1"/>
                <c:pt idx="0">
                  <c:v>114.72407638077379</c:v>
                </c:pt>
              </c:numCache>
            </c:numRef>
          </c:val>
          <c:extLst>
            <c:ext xmlns:c16="http://schemas.microsoft.com/office/drawing/2014/chart" uri="{C3380CC4-5D6E-409C-BE32-E72D297353CC}">
              <c16:uniqueId val="{00000001-2263-47BB-BC57-4A9D058E1218}"/>
            </c:ext>
          </c:extLst>
        </c:ser>
        <c:ser>
          <c:idx val="2"/>
          <c:order val="2"/>
          <c:tx>
            <c:strRef>
              <c:f>Sheet2!$B$26</c:f>
              <c:strCache>
                <c:ptCount val="1"/>
                <c:pt idx="0">
                  <c:v>冷凍</c:v>
                </c:pt>
              </c:strCache>
            </c:strRef>
          </c:tx>
          <c:spPr>
            <a:solidFill>
              <a:srgbClr val="49DF41"/>
            </a:solidFill>
            <a:ln>
              <a:solidFill>
                <a:sysClr val="windowText" lastClr="000000"/>
              </a:solidFill>
            </a:ln>
            <a:effectLst/>
          </c:spPr>
          <c:invertIfNegative val="0"/>
          <c:errBars>
            <c:errBarType val="both"/>
            <c:errValType val="cust"/>
            <c:noEndCap val="0"/>
            <c:plus>
              <c:numRef>
                <c:f>Sheet2!$D$26</c:f>
                <c:numCache>
                  <c:formatCode>General</c:formatCode>
                  <c:ptCount val="1"/>
                  <c:pt idx="0">
                    <c:v>25.27796162796075</c:v>
                  </c:pt>
                </c:numCache>
              </c:numRef>
            </c:plus>
            <c:minus>
              <c:numRef>
                <c:f>Sheet2!$D$26</c:f>
                <c:numCache>
                  <c:formatCode>General</c:formatCode>
                  <c:ptCount val="1"/>
                  <c:pt idx="0">
                    <c:v>25.27796162796075</c:v>
                  </c:pt>
                </c:numCache>
              </c:numRef>
            </c:minus>
            <c:spPr>
              <a:noFill/>
              <a:ln w="9525" cap="flat" cmpd="sng" algn="ctr">
                <a:solidFill>
                  <a:schemeClr val="tx1">
                    <a:lumMod val="65000"/>
                    <a:lumOff val="35000"/>
                  </a:schemeClr>
                </a:solidFill>
                <a:round/>
              </a:ln>
              <a:effectLst/>
            </c:spPr>
          </c:errBars>
          <c:val>
            <c:numRef>
              <c:f>Sheet2!$C$26</c:f>
              <c:numCache>
                <c:formatCode>0</c:formatCode>
                <c:ptCount val="1"/>
                <c:pt idx="0">
                  <c:v>115.68827877869521</c:v>
                </c:pt>
              </c:numCache>
            </c:numRef>
          </c:val>
          <c:extLst>
            <c:ext xmlns:c16="http://schemas.microsoft.com/office/drawing/2014/chart" uri="{C3380CC4-5D6E-409C-BE32-E72D297353CC}">
              <c16:uniqueId val="{00000002-2263-47BB-BC57-4A9D058E1218}"/>
            </c:ext>
          </c:extLst>
        </c:ser>
        <c:ser>
          <c:idx val="4"/>
          <c:order val="3"/>
          <c:tx>
            <c:strRef>
              <c:f>Sheet2!$B$28</c:f>
              <c:strCache>
                <c:ptCount val="1"/>
                <c:pt idx="0">
                  <c:v>中国産</c:v>
                </c:pt>
              </c:strCache>
            </c:strRef>
          </c:tx>
          <c:spPr>
            <a:solidFill>
              <a:srgbClr val="FFFF00"/>
            </a:solidFill>
            <a:ln>
              <a:solidFill>
                <a:sysClr val="windowText" lastClr="000000"/>
              </a:solidFill>
            </a:ln>
            <a:effectLst/>
          </c:spPr>
          <c:invertIfNegative val="0"/>
          <c:dPt>
            <c:idx val="0"/>
            <c:invertIfNegative val="0"/>
            <c:bubble3D val="0"/>
            <c:spPr>
              <a:solidFill>
                <a:srgbClr val="FFFF00"/>
              </a:solidFill>
              <a:ln>
                <a:solidFill>
                  <a:sysClr val="windowText" lastClr="000000"/>
                </a:solidFill>
              </a:ln>
              <a:effectLst/>
            </c:spPr>
            <c:extLst>
              <c:ext xmlns:c16="http://schemas.microsoft.com/office/drawing/2014/chart" uri="{C3380CC4-5D6E-409C-BE32-E72D297353CC}">
                <c16:uniqueId val="{00000005-2263-47BB-BC57-4A9D058E1218}"/>
              </c:ext>
            </c:extLst>
          </c:dPt>
          <c:errBars>
            <c:errBarType val="both"/>
            <c:errValType val="cust"/>
            <c:noEndCap val="0"/>
            <c:plus>
              <c:numRef>
                <c:f>Sheet2!$D$28</c:f>
                <c:numCache>
                  <c:formatCode>General</c:formatCode>
                  <c:ptCount val="1"/>
                  <c:pt idx="0">
                    <c:v>9.9105002442151982</c:v>
                  </c:pt>
                </c:numCache>
              </c:numRef>
            </c:plus>
            <c:minus>
              <c:numRef>
                <c:f>Sheet2!$D$28</c:f>
                <c:numCache>
                  <c:formatCode>General</c:formatCode>
                  <c:ptCount val="1"/>
                  <c:pt idx="0">
                    <c:v>9.9105002442151982</c:v>
                  </c:pt>
                </c:numCache>
              </c:numRef>
            </c:minus>
            <c:spPr>
              <a:noFill/>
              <a:ln w="9525" cap="flat" cmpd="sng" algn="ctr">
                <a:solidFill>
                  <a:schemeClr val="tx1">
                    <a:lumMod val="65000"/>
                    <a:lumOff val="35000"/>
                  </a:schemeClr>
                </a:solidFill>
                <a:round/>
              </a:ln>
              <a:effectLst/>
            </c:spPr>
          </c:errBars>
          <c:val>
            <c:numRef>
              <c:f>Sheet2!$C$28</c:f>
              <c:numCache>
                <c:formatCode>0</c:formatCode>
                <c:ptCount val="1"/>
                <c:pt idx="0">
                  <c:v>62.260603803628989</c:v>
                </c:pt>
              </c:numCache>
            </c:numRef>
          </c:val>
          <c:extLst>
            <c:ext xmlns:c16="http://schemas.microsoft.com/office/drawing/2014/chart" uri="{C3380CC4-5D6E-409C-BE32-E72D297353CC}">
              <c16:uniqueId val="{00000006-2263-47BB-BC57-4A9D058E1218}"/>
            </c:ext>
          </c:extLst>
        </c:ser>
        <c:ser>
          <c:idx val="5"/>
          <c:order val="4"/>
          <c:tx>
            <c:strRef>
              <c:f>Sheet2!$B$29</c:f>
              <c:strCache>
                <c:ptCount val="1"/>
                <c:pt idx="0">
                  <c:v>エクアドル産</c:v>
                </c:pt>
              </c:strCache>
            </c:strRef>
          </c:tx>
          <c:spPr>
            <a:solidFill>
              <a:srgbClr val="FFFF00"/>
            </a:solidFill>
            <a:ln>
              <a:solidFill>
                <a:sysClr val="windowText" lastClr="000000"/>
              </a:solidFill>
            </a:ln>
            <a:effectLst/>
          </c:spPr>
          <c:invertIfNegative val="0"/>
          <c:errBars>
            <c:errBarType val="both"/>
            <c:errValType val="cust"/>
            <c:noEndCap val="0"/>
            <c:plus>
              <c:numRef>
                <c:f>Sheet2!$D$29</c:f>
                <c:numCache>
                  <c:formatCode>General</c:formatCode>
                  <c:ptCount val="1"/>
                  <c:pt idx="0">
                    <c:v>14.343096334907804</c:v>
                  </c:pt>
                </c:numCache>
              </c:numRef>
            </c:plus>
            <c:minus>
              <c:numRef>
                <c:f>Sheet2!$D$29</c:f>
                <c:numCache>
                  <c:formatCode>General</c:formatCode>
                  <c:ptCount val="1"/>
                  <c:pt idx="0">
                    <c:v>14.343096334907804</c:v>
                  </c:pt>
                </c:numCache>
              </c:numRef>
            </c:minus>
            <c:spPr>
              <a:noFill/>
              <a:ln w="9525" cap="flat" cmpd="sng" algn="ctr">
                <a:solidFill>
                  <a:schemeClr val="tx1">
                    <a:lumMod val="65000"/>
                    <a:lumOff val="35000"/>
                  </a:schemeClr>
                </a:solidFill>
                <a:round/>
              </a:ln>
              <a:effectLst/>
            </c:spPr>
          </c:errBars>
          <c:val>
            <c:numRef>
              <c:f>Sheet2!$C$29</c:f>
              <c:numCache>
                <c:formatCode>0</c:formatCode>
                <c:ptCount val="1"/>
                <c:pt idx="0">
                  <c:v>68.127292728759215</c:v>
                </c:pt>
              </c:numCache>
            </c:numRef>
          </c:val>
          <c:extLst>
            <c:ext xmlns:c16="http://schemas.microsoft.com/office/drawing/2014/chart" uri="{C3380CC4-5D6E-409C-BE32-E72D297353CC}">
              <c16:uniqueId val="{00000007-2263-47BB-BC57-4A9D058E1218}"/>
            </c:ext>
          </c:extLst>
        </c:ser>
        <c:dLbls>
          <c:showLegendKey val="0"/>
          <c:showVal val="0"/>
          <c:showCatName val="0"/>
          <c:showSerName val="0"/>
          <c:showPercent val="0"/>
          <c:showBubbleSize val="0"/>
        </c:dLbls>
        <c:gapWidth val="200"/>
        <c:overlap val="-100"/>
        <c:axId val="487029256"/>
        <c:axId val="487033832"/>
      </c:barChart>
      <c:catAx>
        <c:axId val="487029256"/>
        <c:scaling>
          <c:orientation val="minMax"/>
        </c:scaling>
        <c:delete val="1"/>
        <c:axPos val="b"/>
        <c:numFmt formatCode="General" sourceLinked="1"/>
        <c:majorTickMark val="none"/>
        <c:minorTickMark val="none"/>
        <c:tickLblPos val="nextTo"/>
        <c:crossAx val="487033832"/>
        <c:crosses val="autoZero"/>
        <c:auto val="1"/>
        <c:lblAlgn val="ctr"/>
        <c:lblOffset val="100"/>
        <c:noMultiLvlLbl val="0"/>
      </c:catAx>
      <c:valAx>
        <c:axId val="4870338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ja-JP"/>
          </a:p>
        </c:txPr>
        <c:crossAx val="487029256"/>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ja-JP"/>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0.69907</cdr:x>
      <cdr:y>0.0671</cdr:y>
    </cdr:from>
    <cdr:to>
      <cdr:x>0.94379</cdr:x>
      <cdr:y>0.21285</cdr:y>
    </cdr:to>
    <cdr:sp macro="" textlink="">
      <cdr:nvSpPr>
        <cdr:cNvPr id="9" name="テキスト ボックス 1">
          <a:extLst xmlns:a="http://schemas.openxmlformats.org/drawingml/2006/main">
            <a:ext uri="{FF2B5EF4-FFF2-40B4-BE49-F238E27FC236}">
              <a16:creationId xmlns:a16="http://schemas.microsoft.com/office/drawing/2014/main" id="{A1274737-7EAD-119E-D657-2F1F4547EF5D}"/>
            </a:ext>
          </a:extLst>
        </cdr:cNvPr>
        <cdr:cNvSpPr txBox="1"/>
      </cdr:nvSpPr>
      <cdr:spPr>
        <a:xfrm xmlns:a="http://schemas.openxmlformats.org/drawingml/2006/main">
          <a:off x="4656129" y="298360"/>
          <a:ext cx="1629949" cy="648072"/>
        </a:xfrm>
        <a:prstGeom xmlns:a="http://schemas.openxmlformats.org/drawingml/2006/main" prst="rect">
          <a:avLst/>
        </a:prstGeom>
        <a:solidFill xmlns:a="http://schemas.openxmlformats.org/drawingml/2006/main">
          <a:schemeClr val="bg1"/>
        </a:solidFill>
        <a:ln xmlns:a="http://schemas.openxmlformats.org/drawingml/2006/main">
          <a:solidFill>
            <a:schemeClr val="tx1">
              <a:lumMod val="50000"/>
              <a:lumOff val="50000"/>
            </a:schemeClr>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ja-JP" altLang="en-US" sz="1100" dirty="0"/>
            <a:t>平均値</a:t>
          </a:r>
          <a:r>
            <a:rPr lang="en-US" altLang="ja-JP" sz="1100" dirty="0"/>
            <a:t>±</a:t>
          </a:r>
          <a:r>
            <a:rPr lang="ja-JP" altLang="en-US" sz="1100" dirty="0"/>
            <a:t>標準偏差</a:t>
          </a:r>
          <a:endParaRPr lang="en-US" altLang="ja-JP" sz="1100" dirty="0"/>
        </a:p>
        <a:p xmlns:a="http://schemas.openxmlformats.org/drawingml/2006/main">
          <a:pPr algn="ctr"/>
          <a:r>
            <a:rPr lang="ja-JP" altLang="en-US" sz="1100" dirty="0"/>
            <a:t>ｎ</a:t>
          </a:r>
          <a:r>
            <a:rPr lang="en-US" altLang="ja-JP" sz="1100" baseline="0" dirty="0"/>
            <a:t>= 6</a:t>
          </a:r>
        </a:p>
        <a:p xmlns:a="http://schemas.openxmlformats.org/drawingml/2006/main">
          <a:pPr algn="ctr"/>
          <a:r>
            <a:rPr lang="ja-JP" altLang="en-US" sz="1100" baseline="0" dirty="0"/>
            <a:t>異符号間：</a:t>
          </a:r>
          <a:r>
            <a:rPr lang="en-US" altLang="ja-JP" sz="1100" baseline="0" dirty="0"/>
            <a:t>p &lt; 0.05</a:t>
          </a:r>
          <a:endParaRPr lang="ja-JP" altLang="en-US" sz="1100" dirty="0"/>
        </a:p>
      </cdr:txBody>
    </cdr:sp>
  </cdr:relSizeAnchor>
  <cdr:relSizeAnchor xmlns:cdr="http://schemas.openxmlformats.org/drawingml/2006/chartDrawing">
    <cdr:from>
      <cdr:x>0.36758</cdr:x>
      <cdr:y>0.04656</cdr:y>
    </cdr:from>
    <cdr:to>
      <cdr:x>0.41083</cdr:x>
      <cdr:y>0.12754</cdr:y>
    </cdr:to>
    <cdr:sp macro="" textlink="">
      <cdr:nvSpPr>
        <cdr:cNvPr id="10" name="テキスト ボックス 9">
          <a:extLst xmlns:a="http://schemas.openxmlformats.org/drawingml/2006/main">
            <a:ext uri="{FF2B5EF4-FFF2-40B4-BE49-F238E27FC236}">
              <a16:creationId xmlns:a16="http://schemas.microsoft.com/office/drawing/2014/main" id="{FD31F45B-5782-152F-1BB2-C133C9366B1A}"/>
            </a:ext>
          </a:extLst>
        </cdr:cNvPr>
        <cdr:cNvSpPr txBox="1"/>
      </cdr:nvSpPr>
      <cdr:spPr>
        <a:xfrm xmlns:a="http://schemas.openxmlformats.org/drawingml/2006/main">
          <a:off x="2448272" y="207052"/>
          <a:ext cx="288032"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altLang="ja-JP" sz="1600" dirty="0">
              <a:latin typeface="Century" panose="02040604050505020304" pitchFamily="18" charset="0"/>
            </a:rPr>
            <a:t>a</a:t>
          </a:r>
        </a:p>
        <a:p xmlns:a="http://schemas.openxmlformats.org/drawingml/2006/main">
          <a:pPr algn="ctr"/>
          <a:endParaRPr lang="ja-JP" altLang="en-US" sz="1600" dirty="0">
            <a:latin typeface="Century" panose="020406040505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86C2ECB0-E6F2-4AE2-B2FD-175970B571B6}"/>
              </a:ext>
            </a:extLst>
          </p:cNvPr>
          <p:cNvSpPr>
            <a:spLocks noGrp="1" noChangeArrowheads="1"/>
          </p:cNvSpPr>
          <p:nvPr>
            <p:ph type="hdr" sz="quarter"/>
          </p:nvPr>
        </p:nvSpPr>
        <p:spPr bwMode="auto">
          <a:xfrm>
            <a:off x="1" y="1"/>
            <a:ext cx="2948770" cy="497207"/>
          </a:xfrm>
          <a:prstGeom prst="rect">
            <a:avLst/>
          </a:prstGeom>
          <a:noFill/>
          <a:ln>
            <a:noFill/>
          </a:ln>
          <a:effectLst/>
        </p:spPr>
        <p:txBody>
          <a:bodyPr vert="horz" wrap="square" lIns="92219" tIns="46110" rIns="92219" bIns="46110" numCol="1" anchor="t" anchorCtr="0" compatLnSpc="1">
            <a:prstTxWarp prst="textNoShape">
              <a:avLst/>
            </a:prstTxWarp>
          </a:bodyPr>
          <a:lstStyle>
            <a:lvl1pPr algn="l" defTabSz="922171" eaLnBrk="1" hangingPunct="1">
              <a:defRPr sz="1200">
                <a:latin typeface="Arial" charset="0"/>
                <a:ea typeface="ＭＳ Ｐゴシック" pitchFamily="50" charset="-128"/>
              </a:defRPr>
            </a:lvl1pPr>
          </a:lstStyle>
          <a:p>
            <a:pPr>
              <a:defRPr/>
            </a:pPr>
            <a:endParaRPr lang="en-US" altLang="ja-JP"/>
          </a:p>
        </p:txBody>
      </p:sp>
      <p:sp>
        <p:nvSpPr>
          <p:cNvPr id="22531" name="Rectangle 3">
            <a:extLst>
              <a:ext uri="{FF2B5EF4-FFF2-40B4-BE49-F238E27FC236}">
                <a16:creationId xmlns:a16="http://schemas.microsoft.com/office/drawing/2014/main" id="{88FA379C-6795-4FA3-8676-065DE79713DF}"/>
              </a:ext>
            </a:extLst>
          </p:cNvPr>
          <p:cNvSpPr>
            <a:spLocks noGrp="1" noChangeArrowheads="1"/>
          </p:cNvSpPr>
          <p:nvPr>
            <p:ph type="dt" sz="quarter" idx="1"/>
          </p:nvPr>
        </p:nvSpPr>
        <p:spPr bwMode="auto">
          <a:xfrm>
            <a:off x="3855221" y="1"/>
            <a:ext cx="2950374" cy="497207"/>
          </a:xfrm>
          <a:prstGeom prst="rect">
            <a:avLst/>
          </a:prstGeom>
          <a:noFill/>
          <a:ln>
            <a:noFill/>
          </a:ln>
          <a:effectLst/>
        </p:spPr>
        <p:txBody>
          <a:bodyPr vert="horz" wrap="square" lIns="92219" tIns="46110" rIns="92219" bIns="46110" numCol="1" anchor="t" anchorCtr="0" compatLnSpc="1">
            <a:prstTxWarp prst="textNoShape">
              <a:avLst/>
            </a:prstTxWarp>
          </a:bodyPr>
          <a:lstStyle>
            <a:lvl1pPr algn="r" defTabSz="922171" eaLnBrk="1" hangingPunct="1">
              <a:defRPr sz="1200">
                <a:latin typeface="Arial" charset="0"/>
                <a:ea typeface="ＭＳ Ｐゴシック" pitchFamily="50" charset="-128"/>
              </a:defRPr>
            </a:lvl1pPr>
          </a:lstStyle>
          <a:p>
            <a:pPr>
              <a:defRPr/>
            </a:pPr>
            <a:endParaRPr lang="en-US" altLang="ja-JP"/>
          </a:p>
        </p:txBody>
      </p:sp>
      <p:sp>
        <p:nvSpPr>
          <p:cNvPr id="22532" name="Rectangle 4">
            <a:extLst>
              <a:ext uri="{FF2B5EF4-FFF2-40B4-BE49-F238E27FC236}">
                <a16:creationId xmlns:a16="http://schemas.microsoft.com/office/drawing/2014/main" id="{E7EF8B26-5E2A-43FA-BCB7-EBA27FA885B9}"/>
              </a:ext>
            </a:extLst>
          </p:cNvPr>
          <p:cNvSpPr>
            <a:spLocks noGrp="1" noChangeArrowheads="1"/>
          </p:cNvSpPr>
          <p:nvPr>
            <p:ph type="ftr" sz="quarter" idx="2"/>
          </p:nvPr>
        </p:nvSpPr>
        <p:spPr bwMode="auto">
          <a:xfrm>
            <a:off x="1" y="9440533"/>
            <a:ext cx="2948770" cy="497206"/>
          </a:xfrm>
          <a:prstGeom prst="rect">
            <a:avLst/>
          </a:prstGeom>
          <a:noFill/>
          <a:ln>
            <a:noFill/>
          </a:ln>
          <a:effectLst/>
        </p:spPr>
        <p:txBody>
          <a:bodyPr vert="horz" wrap="square" lIns="92219" tIns="46110" rIns="92219" bIns="46110" numCol="1" anchor="b" anchorCtr="0" compatLnSpc="1">
            <a:prstTxWarp prst="textNoShape">
              <a:avLst/>
            </a:prstTxWarp>
          </a:bodyPr>
          <a:lstStyle>
            <a:lvl1pPr algn="l" defTabSz="922171" eaLnBrk="1" hangingPunct="1">
              <a:defRPr sz="1200">
                <a:latin typeface="Arial" charset="0"/>
                <a:ea typeface="ＭＳ Ｐゴシック" pitchFamily="50" charset="-128"/>
              </a:defRPr>
            </a:lvl1pPr>
          </a:lstStyle>
          <a:p>
            <a:pPr>
              <a:defRPr/>
            </a:pPr>
            <a:endParaRPr lang="en-US" altLang="ja-JP"/>
          </a:p>
        </p:txBody>
      </p:sp>
      <p:sp>
        <p:nvSpPr>
          <p:cNvPr id="22533" name="Rectangle 5">
            <a:extLst>
              <a:ext uri="{FF2B5EF4-FFF2-40B4-BE49-F238E27FC236}">
                <a16:creationId xmlns:a16="http://schemas.microsoft.com/office/drawing/2014/main" id="{22AC456C-D844-4618-8C4F-E106AE63E65F}"/>
              </a:ext>
            </a:extLst>
          </p:cNvPr>
          <p:cNvSpPr>
            <a:spLocks noGrp="1" noChangeArrowheads="1"/>
          </p:cNvSpPr>
          <p:nvPr>
            <p:ph type="sldNum" sz="quarter" idx="3"/>
          </p:nvPr>
        </p:nvSpPr>
        <p:spPr bwMode="auto">
          <a:xfrm>
            <a:off x="3855221" y="9440533"/>
            <a:ext cx="2950374" cy="497206"/>
          </a:xfrm>
          <a:prstGeom prst="rect">
            <a:avLst/>
          </a:prstGeom>
          <a:noFill/>
          <a:ln>
            <a:noFill/>
          </a:ln>
          <a:effectLst/>
        </p:spPr>
        <p:txBody>
          <a:bodyPr vert="horz" wrap="square" lIns="92219" tIns="46110" rIns="92219" bIns="46110" numCol="1" anchor="b" anchorCtr="0" compatLnSpc="1">
            <a:prstTxWarp prst="textNoShape">
              <a:avLst/>
            </a:prstTxWarp>
          </a:bodyPr>
          <a:lstStyle>
            <a:lvl1pPr algn="r" defTabSz="920572" eaLnBrk="1" hangingPunct="1">
              <a:defRPr sz="1200"/>
            </a:lvl1pPr>
          </a:lstStyle>
          <a:p>
            <a:pPr>
              <a:defRPr/>
            </a:pPr>
            <a:fld id="{1D3236AA-C360-4304-B071-3D3834325789}"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7666" name="Rectangle 2">
            <a:extLst>
              <a:ext uri="{FF2B5EF4-FFF2-40B4-BE49-F238E27FC236}">
                <a16:creationId xmlns:a16="http://schemas.microsoft.com/office/drawing/2014/main" id="{85D2A4A8-A693-49EA-A3D9-B995887C7875}"/>
              </a:ext>
            </a:extLst>
          </p:cNvPr>
          <p:cNvSpPr>
            <a:spLocks noGrp="1" noChangeArrowheads="1"/>
          </p:cNvSpPr>
          <p:nvPr>
            <p:ph type="hdr" sz="quarter"/>
          </p:nvPr>
        </p:nvSpPr>
        <p:spPr bwMode="auto">
          <a:xfrm>
            <a:off x="1" y="1"/>
            <a:ext cx="2948770" cy="497207"/>
          </a:xfrm>
          <a:prstGeom prst="rect">
            <a:avLst/>
          </a:prstGeom>
          <a:noFill/>
          <a:ln>
            <a:noFill/>
          </a:ln>
          <a:effectLst/>
        </p:spPr>
        <p:txBody>
          <a:bodyPr vert="horz" wrap="square" lIns="92219" tIns="46110" rIns="92219" bIns="46110" numCol="1" anchor="t" anchorCtr="0" compatLnSpc="1">
            <a:prstTxWarp prst="textNoShape">
              <a:avLst/>
            </a:prstTxWarp>
          </a:bodyPr>
          <a:lstStyle>
            <a:lvl1pPr algn="l" defTabSz="922171" eaLnBrk="1" hangingPunct="1">
              <a:defRPr sz="1200">
                <a:latin typeface="Arial" charset="0"/>
                <a:ea typeface="ＭＳ Ｐゴシック" pitchFamily="50" charset="-128"/>
              </a:defRPr>
            </a:lvl1pPr>
          </a:lstStyle>
          <a:p>
            <a:pPr>
              <a:defRPr/>
            </a:pPr>
            <a:endParaRPr lang="en-US" altLang="ja-JP"/>
          </a:p>
        </p:txBody>
      </p:sp>
      <p:sp>
        <p:nvSpPr>
          <p:cNvPr id="497667" name="Rectangle 3">
            <a:extLst>
              <a:ext uri="{FF2B5EF4-FFF2-40B4-BE49-F238E27FC236}">
                <a16:creationId xmlns:a16="http://schemas.microsoft.com/office/drawing/2014/main" id="{D83A2C80-3737-474B-9E9B-49326828BFC3}"/>
              </a:ext>
            </a:extLst>
          </p:cNvPr>
          <p:cNvSpPr>
            <a:spLocks noGrp="1" noChangeArrowheads="1"/>
          </p:cNvSpPr>
          <p:nvPr>
            <p:ph type="dt" idx="1"/>
          </p:nvPr>
        </p:nvSpPr>
        <p:spPr bwMode="auto">
          <a:xfrm>
            <a:off x="3855221" y="1"/>
            <a:ext cx="2950374" cy="497207"/>
          </a:xfrm>
          <a:prstGeom prst="rect">
            <a:avLst/>
          </a:prstGeom>
          <a:noFill/>
          <a:ln>
            <a:noFill/>
          </a:ln>
          <a:effectLst/>
        </p:spPr>
        <p:txBody>
          <a:bodyPr vert="horz" wrap="square" lIns="92219" tIns="46110" rIns="92219" bIns="46110" numCol="1" anchor="t" anchorCtr="0" compatLnSpc="1">
            <a:prstTxWarp prst="textNoShape">
              <a:avLst/>
            </a:prstTxWarp>
          </a:bodyPr>
          <a:lstStyle>
            <a:lvl1pPr algn="r" defTabSz="922171" eaLnBrk="1" hangingPunct="1">
              <a:defRPr sz="1200">
                <a:latin typeface="Arial" charset="0"/>
                <a:ea typeface="ＭＳ Ｐゴシック" pitchFamily="50" charset="-128"/>
              </a:defRPr>
            </a:lvl1pPr>
          </a:lstStyle>
          <a:p>
            <a:pPr>
              <a:defRPr/>
            </a:pPr>
            <a:endParaRPr lang="en-US" altLang="ja-JP"/>
          </a:p>
        </p:txBody>
      </p:sp>
      <p:sp>
        <p:nvSpPr>
          <p:cNvPr id="11268" name="Rectangle 4">
            <a:extLst>
              <a:ext uri="{FF2B5EF4-FFF2-40B4-BE49-F238E27FC236}">
                <a16:creationId xmlns:a16="http://schemas.microsoft.com/office/drawing/2014/main" id="{32CC4171-8281-48BE-8F37-786B939D6FFE}"/>
              </a:ext>
            </a:extLst>
          </p:cNvPr>
          <p:cNvSpPr>
            <a:spLocks noGrp="1" noRot="1" noChangeAspect="1" noChangeArrowheads="1" noTextEdit="1"/>
          </p:cNvSpPr>
          <p:nvPr>
            <p:ph type="sldImg" idx="2"/>
          </p:nvPr>
        </p:nvSpPr>
        <p:spPr bwMode="auto">
          <a:xfrm>
            <a:off x="917575" y="744538"/>
            <a:ext cx="4972050" cy="37290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7669" name="Rectangle 5">
            <a:extLst>
              <a:ext uri="{FF2B5EF4-FFF2-40B4-BE49-F238E27FC236}">
                <a16:creationId xmlns:a16="http://schemas.microsoft.com/office/drawing/2014/main" id="{9A2DDD0C-4EF0-4405-B548-6742CA6FA594}"/>
              </a:ext>
            </a:extLst>
          </p:cNvPr>
          <p:cNvSpPr>
            <a:spLocks noGrp="1" noChangeArrowheads="1"/>
          </p:cNvSpPr>
          <p:nvPr>
            <p:ph type="body" sz="quarter" idx="3"/>
          </p:nvPr>
        </p:nvSpPr>
        <p:spPr bwMode="auto">
          <a:xfrm>
            <a:off x="681844" y="4721067"/>
            <a:ext cx="5445118" cy="4473261"/>
          </a:xfrm>
          <a:prstGeom prst="rect">
            <a:avLst/>
          </a:prstGeom>
          <a:noFill/>
          <a:ln>
            <a:noFill/>
          </a:ln>
          <a:effectLst/>
        </p:spPr>
        <p:txBody>
          <a:bodyPr vert="horz" wrap="square" lIns="92219" tIns="46110" rIns="92219" bIns="4611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97670" name="Rectangle 6">
            <a:extLst>
              <a:ext uri="{FF2B5EF4-FFF2-40B4-BE49-F238E27FC236}">
                <a16:creationId xmlns:a16="http://schemas.microsoft.com/office/drawing/2014/main" id="{9250A696-EA5A-4573-8884-D32966A84B86}"/>
              </a:ext>
            </a:extLst>
          </p:cNvPr>
          <p:cNvSpPr>
            <a:spLocks noGrp="1" noChangeArrowheads="1"/>
          </p:cNvSpPr>
          <p:nvPr>
            <p:ph type="ftr" sz="quarter" idx="4"/>
          </p:nvPr>
        </p:nvSpPr>
        <p:spPr bwMode="auto">
          <a:xfrm>
            <a:off x="1" y="9440533"/>
            <a:ext cx="2948770" cy="497206"/>
          </a:xfrm>
          <a:prstGeom prst="rect">
            <a:avLst/>
          </a:prstGeom>
          <a:noFill/>
          <a:ln>
            <a:noFill/>
          </a:ln>
          <a:effectLst/>
        </p:spPr>
        <p:txBody>
          <a:bodyPr vert="horz" wrap="square" lIns="92219" tIns="46110" rIns="92219" bIns="46110" numCol="1" anchor="b" anchorCtr="0" compatLnSpc="1">
            <a:prstTxWarp prst="textNoShape">
              <a:avLst/>
            </a:prstTxWarp>
          </a:bodyPr>
          <a:lstStyle>
            <a:lvl1pPr algn="l" defTabSz="922171" eaLnBrk="1" hangingPunct="1">
              <a:defRPr sz="1200">
                <a:latin typeface="Arial" charset="0"/>
                <a:ea typeface="ＭＳ Ｐゴシック" pitchFamily="50" charset="-128"/>
              </a:defRPr>
            </a:lvl1pPr>
          </a:lstStyle>
          <a:p>
            <a:pPr>
              <a:defRPr/>
            </a:pPr>
            <a:endParaRPr lang="en-US" altLang="ja-JP"/>
          </a:p>
        </p:txBody>
      </p:sp>
      <p:sp>
        <p:nvSpPr>
          <p:cNvPr id="497671" name="Rectangle 7">
            <a:extLst>
              <a:ext uri="{FF2B5EF4-FFF2-40B4-BE49-F238E27FC236}">
                <a16:creationId xmlns:a16="http://schemas.microsoft.com/office/drawing/2014/main" id="{ECE9467A-53B7-4EB6-B35C-CE9248C6EBB5}"/>
              </a:ext>
            </a:extLst>
          </p:cNvPr>
          <p:cNvSpPr>
            <a:spLocks noGrp="1" noChangeArrowheads="1"/>
          </p:cNvSpPr>
          <p:nvPr>
            <p:ph type="sldNum" sz="quarter" idx="5"/>
          </p:nvPr>
        </p:nvSpPr>
        <p:spPr bwMode="auto">
          <a:xfrm>
            <a:off x="3855221" y="9440533"/>
            <a:ext cx="2950374" cy="497206"/>
          </a:xfrm>
          <a:prstGeom prst="rect">
            <a:avLst/>
          </a:prstGeom>
          <a:noFill/>
          <a:ln>
            <a:noFill/>
          </a:ln>
          <a:effectLst/>
        </p:spPr>
        <p:txBody>
          <a:bodyPr vert="horz" wrap="square" lIns="92219" tIns="46110" rIns="92219" bIns="46110" numCol="1" anchor="b" anchorCtr="0" compatLnSpc="1">
            <a:prstTxWarp prst="textNoShape">
              <a:avLst/>
            </a:prstTxWarp>
          </a:bodyPr>
          <a:lstStyle>
            <a:lvl1pPr algn="r" defTabSz="920572" eaLnBrk="1" hangingPunct="1">
              <a:defRPr sz="1200"/>
            </a:lvl1pPr>
          </a:lstStyle>
          <a:p>
            <a:pPr>
              <a:defRPr/>
            </a:pPr>
            <a:fld id="{6CBB9022-4DAB-411C-A5EE-66990F2E7001}"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67782FA-A060-40BD-813C-0EFA2CFB08B0}"/>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2E55F86D-8FBB-4B4A-82D9-1AD6F2C07834}"/>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p:spPr>
          <p:txBody>
            <a:bodyPr wrap="none" anchor="ct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algn="ctr" eaLnBrk="1" hangingPunct="1">
                <a:defRPr/>
              </a:pPr>
              <a:endParaRPr kumimoji="0" lang="ja-JP" altLang="ja-JP" sz="2400">
                <a:latin typeface="Times New Roman" pitchFamily="18" charset="0"/>
              </a:endParaRPr>
            </a:p>
          </p:txBody>
        </p:sp>
        <p:sp>
          <p:nvSpPr>
            <p:cNvPr id="6" name="Rectangle 4">
              <a:extLst>
                <a:ext uri="{FF2B5EF4-FFF2-40B4-BE49-F238E27FC236}">
                  <a16:creationId xmlns:a16="http://schemas.microsoft.com/office/drawing/2014/main" id="{449BBA8A-DD24-48F4-8A99-0E0FD43C3B9C}"/>
                </a:ext>
              </a:extLst>
            </p:cNvPr>
            <p:cNvSpPr>
              <a:spLocks noChangeArrowheads="1"/>
            </p:cNvSpPr>
            <p:nvPr/>
          </p:nvSpPr>
          <p:spPr bwMode="hidden">
            <a:xfrm>
              <a:off x="1081" y="1065"/>
              <a:ext cx="4679" cy="1596"/>
            </a:xfrm>
            <a:prstGeom prst="rect">
              <a:avLst/>
            </a:prstGeom>
            <a:solidFill>
              <a:schemeClr val="bg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latin typeface="Times New Roman" pitchFamily="18" charset="0"/>
              </a:endParaRPr>
            </a:p>
          </p:txBody>
        </p:sp>
        <p:grpSp>
          <p:nvGrpSpPr>
            <p:cNvPr id="7" name="Group 5">
              <a:extLst>
                <a:ext uri="{FF2B5EF4-FFF2-40B4-BE49-F238E27FC236}">
                  <a16:creationId xmlns:a16="http://schemas.microsoft.com/office/drawing/2014/main" id="{86B8A2AF-7824-4958-9855-B9B8ED7C1EE5}"/>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AED597B1-FE10-47F8-9ACC-CB0407971EEF}"/>
                  </a:ext>
                </a:extLst>
              </p:cNvPr>
              <p:cNvSpPr>
                <a:spLocks noChangeArrowheads="1"/>
              </p:cNvSpPr>
              <p:nvPr userDrawn="1"/>
            </p:nvSpPr>
            <p:spPr bwMode="auto">
              <a:xfrm>
                <a:off x="361" y="2257"/>
                <a:ext cx="363" cy="404"/>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latin typeface="Times New Roman" pitchFamily="18" charset="0"/>
                </a:endParaRPr>
              </a:p>
            </p:txBody>
          </p:sp>
          <p:sp>
            <p:nvSpPr>
              <p:cNvPr id="9" name="Rectangle 7">
                <a:extLst>
                  <a:ext uri="{FF2B5EF4-FFF2-40B4-BE49-F238E27FC236}">
                    <a16:creationId xmlns:a16="http://schemas.microsoft.com/office/drawing/2014/main" id="{8133363A-9F44-450A-ACED-C9020BB519B7}"/>
                  </a:ext>
                </a:extLst>
              </p:cNvPr>
              <p:cNvSpPr>
                <a:spLocks noChangeArrowheads="1"/>
              </p:cNvSpPr>
              <p:nvPr userDrawn="1"/>
            </p:nvSpPr>
            <p:spPr bwMode="auto">
              <a:xfrm>
                <a:off x="1081" y="1065"/>
                <a:ext cx="362" cy="405"/>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latin typeface="Times New Roman" pitchFamily="18" charset="0"/>
                </a:endParaRPr>
              </a:p>
            </p:txBody>
          </p:sp>
          <p:sp>
            <p:nvSpPr>
              <p:cNvPr id="10" name="Rectangle 8">
                <a:extLst>
                  <a:ext uri="{FF2B5EF4-FFF2-40B4-BE49-F238E27FC236}">
                    <a16:creationId xmlns:a16="http://schemas.microsoft.com/office/drawing/2014/main" id="{B5E90DD5-D526-45A0-9607-AB96BB944854}"/>
                  </a:ext>
                </a:extLst>
              </p:cNvPr>
              <p:cNvSpPr>
                <a:spLocks noChangeArrowheads="1"/>
              </p:cNvSpPr>
              <p:nvPr userDrawn="1"/>
            </p:nvSpPr>
            <p:spPr bwMode="auto">
              <a:xfrm>
                <a:off x="1437" y="672"/>
                <a:ext cx="369" cy="400"/>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latin typeface="Times New Roman" pitchFamily="18" charset="0"/>
                </a:endParaRPr>
              </a:p>
            </p:txBody>
          </p:sp>
          <p:sp>
            <p:nvSpPr>
              <p:cNvPr id="11" name="Rectangle 9">
                <a:extLst>
                  <a:ext uri="{FF2B5EF4-FFF2-40B4-BE49-F238E27FC236}">
                    <a16:creationId xmlns:a16="http://schemas.microsoft.com/office/drawing/2014/main" id="{C2124798-2CD3-4E73-9BF8-FADC015A1908}"/>
                  </a:ext>
                </a:extLst>
              </p:cNvPr>
              <p:cNvSpPr>
                <a:spLocks noChangeArrowheads="1"/>
              </p:cNvSpPr>
              <p:nvPr userDrawn="1"/>
            </p:nvSpPr>
            <p:spPr bwMode="auto">
              <a:xfrm>
                <a:off x="719" y="2257"/>
                <a:ext cx="368" cy="404"/>
              </a:xfrm>
              <a:prstGeom prst="rect">
                <a:avLst/>
              </a:prstGeom>
              <a:solidFill>
                <a:schemeClr val="bg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latin typeface="Times New Roman" pitchFamily="18" charset="0"/>
                </a:endParaRPr>
              </a:p>
            </p:txBody>
          </p:sp>
          <p:sp>
            <p:nvSpPr>
              <p:cNvPr id="12" name="Rectangle 10">
                <a:extLst>
                  <a:ext uri="{FF2B5EF4-FFF2-40B4-BE49-F238E27FC236}">
                    <a16:creationId xmlns:a16="http://schemas.microsoft.com/office/drawing/2014/main" id="{276F941A-06DE-4408-8A00-102D2910E212}"/>
                  </a:ext>
                </a:extLst>
              </p:cNvPr>
              <p:cNvSpPr>
                <a:spLocks noChangeArrowheads="1"/>
              </p:cNvSpPr>
              <p:nvPr userDrawn="1"/>
            </p:nvSpPr>
            <p:spPr bwMode="auto">
              <a:xfrm>
                <a:off x="1437" y="1065"/>
                <a:ext cx="369" cy="405"/>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latin typeface="Times New Roman" pitchFamily="18" charset="0"/>
                </a:endParaRPr>
              </a:p>
            </p:txBody>
          </p:sp>
          <p:sp>
            <p:nvSpPr>
              <p:cNvPr id="13" name="Rectangle 11">
                <a:extLst>
                  <a:ext uri="{FF2B5EF4-FFF2-40B4-BE49-F238E27FC236}">
                    <a16:creationId xmlns:a16="http://schemas.microsoft.com/office/drawing/2014/main" id="{61BF1D20-99AD-4529-BA5D-1C5A6311D62E}"/>
                  </a:ext>
                </a:extLst>
              </p:cNvPr>
              <p:cNvSpPr>
                <a:spLocks noChangeArrowheads="1"/>
              </p:cNvSpPr>
              <p:nvPr userDrawn="1"/>
            </p:nvSpPr>
            <p:spPr bwMode="auto">
              <a:xfrm>
                <a:off x="719" y="1464"/>
                <a:ext cx="368" cy="399"/>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latin typeface="Times New Roman" pitchFamily="18" charset="0"/>
                </a:endParaRPr>
              </a:p>
            </p:txBody>
          </p:sp>
          <p:sp>
            <p:nvSpPr>
              <p:cNvPr id="14" name="Rectangle 12">
                <a:extLst>
                  <a:ext uri="{FF2B5EF4-FFF2-40B4-BE49-F238E27FC236}">
                    <a16:creationId xmlns:a16="http://schemas.microsoft.com/office/drawing/2014/main" id="{74C87F0E-172A-4652-B6C9-E2A981D01BF6}"/>
                  </a:ext>
                </a:extLst>
              </p:cNvPr>
              <p:cNvSpPr>
                <a:spLocks noChangeArrowheads="1"/>
              </p:cNvSpPr>
              <p:nvPr userDrawn="1"/>
            </p:nvSpPr>
            <p:spPr bwMode="auto">
              <a:xfrm>
                <a:off x="0" y="1464"/>
                <a:ext cx="367" cy="399"/>
              </a:xfrm>
              <a:prstGeom prst="rect">
                <a:avLst/>
              </a:prstGeom>
              <a:solidFill>
                <a:schemeClr val="bg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latin typeface="Times New Roman" pitchFamily="18" charset="0"/>
                </a:endParaRPr>
              </a:p>
            </p:txBody>
          </p:sp>
          <p:sp>
            <p:nvSpPr>
              <p:cNvPr id="15" name="Rectangle 13">
                <a:extLst>
                  <a:ext uri="{FF2B5EF4-FFF2-40B4-BE49-F238E27FC236}">
                    <a16:creationId xmlns:a16="http://schemas.microsoft.com/office/drawing/2014/main" id="{6D16CCA1-DB19-43AA-9BD0-954608A81E10}"/>
                  </a:ext>
                </a:extLst>
              </p:cNvPr>
              <p:cNvSpPr>
                <a:spLocks noChangeArrowheads="1"/>
              </p:cNvSpPr>
              <p:nvPr userDrawn="1"/>
            </p:nvSpPr>
            <p:spPr bwMode="auto">
              <a:xfrm>
                <a:off x="1081" y="1464"/>
                <a:ext cx="362" cy="399"/>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latin typeface="Times New Roman" pitchFamily="18" charset="0"/>
                </a:endParaRPr>
              </a:p>
            </p:txBody>
          </p:sp>
          <p:sp>
            <p:nvSpPr>
              <p:cNvPr id="16" name="Rectangle 14">
                <a:extLst>
                  <a:ext uri="{FF2B5EF4-FFF2-40B4-BE49-F238E27FC236}">
                    <a16:creationId xmlns:a16="http://schemas.microsoft.com/office/drawing/2014/main" id="{6C35CA8D-0486-4408-AFED-0CE1A6EB0BD3}"/>
                  </a:ext>
                </a:extLst>
              </p:cNvPr>
              <p:cNvSpPr>
                <a:spLocks noChangeArrowheads="1"/>
              </p:cNvSpPr>
              <p:nvPr userDrawn="1"/>
            </p:nvSpPr>
            <p:spPr bwMode="auto">
              <a:xfrm>
                <a:off x="361" y="1857"/>
                <a:ext cx="363" cy="406"/>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latin typeface="Times New Roman" pitchFamily="18" charset="0"/>
                </a:endParaRPr>
              </a:p>
            </p:txBody>
          </p:sp>
          <p:sp>
            <p:nvSpPr>
              <p:cNvPr id="17" name="Rectangle 15">
                <a:extLst>
                  <a:ext uri="{FF2B5EF4-FFF2-40B4-BE49-F238E27FC236}">
                    <a16:creationId xmlns:a16="http://schemas.microsoft.com/office/drawing/2014/main" id="{784BD1B1-2DBD-4260-B6CD-297B3AD9248E}"/>
                  </a:ext>
                </a:extLst>
              </p:cNvPr>
              <p:cNvSpPr>
                <a:spLocks noChangeArrowheads="1"/>
              </p:cNvSpPr>
              <p:nvPr userDrawn="1"/>
            </p:nvSpPr>
            <p:spPr bwMode="auto">
              <a:xfrm>
                <a:off x="719" y="1857"/>
                <a:ext cx="368" cy="406"/>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latin typeface="Times New Roman" pitchFamily="18" charset="0"/>
                </a:endParaRPr>
              </a:p>
            </p:txBody>
          </p:sp>
        </p:grpSp>
      </p:grpSp>
      <p:sp>
        <p:nvSpPr>
          <p:cNvPr id="37173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ja-JP" altLang="en-US" noProof="0"/>
              <a:t>マスタ タイトルの書式設定</a:t>
            </a:r>
          </a:p>
        </p:txBody>
      </p:sp>
      <p:sp>
        <p:nvSpPr>
          <p:cNvPr id="37173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ja-JP" altLang="en-US" noProof="0"/>
              <a:t>マスタ サブタイトルの書式設定</a:t>
            </a:r>
          </a:p>
        </p:txBody>
      </p:sp>
      <p:sp>
        <p:nvSpPr>
          <p:cNvPr id="18" name="Rectangle 16">
            <a:extLst>
              <a:ext uri="{FF2B5EF4-FFF2-40B4-BE49-F238E27FC236}">
                <a16:creationId xmlns:a16="http://schemas.microsoft.com/office/drawing/2014/main" id="{81C1A104-B579-4CB2-80C1-E194DCB92516}"/>
              </a:ext>
            </a:extLst>
          </p:cNvPr>
          <p:cNvSpPr>
            <a:spLocks noGrp="1" noChangeArrowheads="1"/>
          </p:cNvSpPr>
          <p:nvPr>
            <p:ph type="dt" sz="half" idx="10"/>
          </p:nvPr>
        </p:nvSpPr>
        <p:spPr>
          <a:xfrm>
            <a:off x="457200" y="6248400"/>
            <a:ext cx="2133600" cy="457200"/>
          </a:xfrm>
        </p:spPr>
        <p:txBody>
          <a:bodyPr/>
          <a:lstStyle>
            <a:lvl1pPr>
              <a:defRPr/>
            </a:lvl1pPr>
          </a:lstStyle>
          <a:p>
            <a:pPr>
              <a:defRPr/>
            </a:pPr>
            <a:fld id="{7255146C-0D3D-429B-A2D6-47BEA3C7E596}" type="datetime1">
              <a:rPr lang="en-US" altLang="ja-JP"/>
              <a:pPr>
                <a:defRPr/>
              </a:pPr>
              <a:t>2/20/2026</a:t>
            </a:fld>
            <a:endParaRPr lang="en-US" altLang="ja-JP"/>
          </a:p>
        </p:txBody>
      </p:sp>
      <p:sp>
        <p:nvSpPr>
          <p:cNvPr id="19" name="Rectangle 17">
            <a:extLst>
              <a:ext uri="{FF2B5EF4-FFF2-40B4-BE49-F238E27FC236}">
                <a16:creationId xmlns:a16="http://schemas.microsoft.com/office/drawing/2014/main" id="{31DBBFC1-D49D-4BA7-ACA9-7949162B76ED}"/>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20" name="Rectangle 18">
            <a:extLst>
              <a:ext uri="{FF2B5EF4-FFF2-40B4-BE49-F238E27FC236}">
                <a16:creationId xmlns:a16="http://schemas.microsoft.com/office/drawing/2014/main" id="{8D75AF99-F351-431F-9B0E-D0FD250A4020}"/>
              </a:ext>
            </a:extLst>
          </p:cNvPr>
          <p:cNvSpPr>
            <a:spLocks noGrp="1" noChangeArrowheads="1"/>
          </p:cNvSpPr>
          <p:nvPr>
            <p:ph type="sldNum" sz="quarter" idx="12"/>
          </p:nvPr>
        </p:nvSpPr>
        <p:spPr/>
        <p:txBody>
          <a:bodyPr/>
          <a:lstStyle>
            <a:lvl1pPr>
              <a:defRPr/>
            </a:lvl1pPr>
          </a:lstStyle>
          <a:p>
            <a:pPr>
              <a:defRPr/>
            </a:pPr>
            <a:fld id="{70BD2DC7-ADCD-4B4C-9717-9DBC41EF795E}" type="slidenum">
              <a:rPr lang="en-US" altLang="ja-JP"/>
              <a:pPr>
                <a:defRPr/>
              </a:pPr>
              <a:t>‹#›</a:t>
            </a:fld>
            <a:endParaRPr lang="en-US" altLang="ja-JP"/>
          </a:p>
        </p:txBody>
      </p:sp>
    </p:spTree>
    <p:extLst>
      <p:ext uri="{BB962C8B-B14F-4D97-AF65-F5344CB8AC3E}">
        <p14:creationId xmlns:p14="http://schemas.microsoft.com/office/powerpoint/2010/main" val="300301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a:extLst>
              <a:ext uri="{FF2B5EF4-FFF2-40B4-BE49-F238E27FC236}">
                <a16:creationId xmlns:a16="http://schemas.microsoft.com/office/drawing/2014/main" id="{8690AABF-D8FD-46AD-BCDD-2155B06F2E4D}"/>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a:extLst>
              <a:ext uri="{FF2B5EF4-FFF2-40B4-BE49-F238E27FC236}">
                <a16:creationId xmlns:a16="http://schemas.microsoft.com/office/drawing/2014/main" id="{0E364ED3-FCCD-4773-A348-C096BEB9BD23}"/>
              </a:ext>
            </a:extLst>
          </p:cNvPr>
          <p:cNvSpPr>
            <a:spLocks noGrp="1" noChangeArrowheads="1"/>
          </p:cNvSpPr>
          <p:nvPr>
            <p:ph type="sldNum" sz="quarter" idx="11"/>
          </p:nvPr>
        </p:nvSpPr>
        <p:spPr>
          <a:ln/>
        </p:spPr>
        <p:txBody>
          <a:bodyPr/>
          <a:lstStyle>
            <a:lvl1pPr>
              <a:defRPr/>
            </a:lvl1pPr>
          </a:lstStyle>
          <a:p>
            <a:pPr>
              <a:defRPr/>
            </a:pPr>
            <a:fld id="{D608CA3A-5E3E-43A3-AC61-9B518842BD83}" type="slidenum">
              <a:rPr lang="en-US" altLang="ja-JP"/>
              <a:pPr>
                <a:defRPr/>
              </a:pPr>
              <a:t>‹#›</a:t>
            </a:fld>
            <a:endParaRPr lang="en-US" altLang="ja-JP"/>
          </a:p>
        </p:txBody>
      </p:sp>
      <p:sp>
        <p:nvSpPr>
          <p:cNvPr id="6" name="Rectangle 16">
            <a:extLst>
              <a:ext uri="{FF2B5EF4-FFF2-40B4-BE49-F238E27FC236}">
                <a16:creationId xmlns:a16="http://schemas.microsoft.com/office/drawing/2014/main" id="{4003C960-F4F9-41B2-806C-7518A092C334}"/>
              </a:ext>
            </a:extLst>
          </p:cNvPr>
          <p:cNvSpPr>
            <a:spLocks noGrp="1" noChangeArrowheads="1"/>
          </p:cNvSpPr>
          <p:nvPr>
            <p:ph type="dt" sz="half" idx="12"/>
          </p:nvPr>
        </p:nvSpPr>
        <p:spPr>
          <a:ln/>
        </p:spPr>
        <p:txBody>
          <a:bodyPr/>
          <a:lstStyle>
            <a:lvl1pPr>
              <a:defRPr/>
            </a:lvl1pPr>
          </a:lstStyle>
          <a:p>
            <a:pPr>
              <a:defRPr/>
            </a:pPr>
            <a:fld id="{B77724BB-1D11-430C-AEB3-6E56C325FDA1}" type="datetime1">
              <a:rPr lang="en-US" altLang="ja-JP"/>
              <a:pPr>
                <a:defRPr/>
              </a:pPr>
              <a:t>2/20/2026</a:t>
            </a:fld>
            <a:endParaRPr lang="en-US" altLang="ja-JP"/>
          </a:p>
        </p:txBody>
      </p:sp>
    </p:spTree>
    <p:extLst>
      <p:ext uri="{BB962C8B-B14F-4D97-AF65-F5344CB8AC3E}">
        <p14:creationId xmlns:p14="http://schemas.microsoft.com/office/powerpoint/2010/main" val="3572828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457200"/>
            <a:ext cx="2057400" cy="5410200"/>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457200"/>
            <a:ext cx="60198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a:extLst>
              <a:ext uri="{FF2B5EF4-FFF2-40B4-BE49-F238E27FC236}">
                <a16:creationId xmlns:a16="http://schemas.microsoft.com/office/drawing/2014/main" id="{40F3B60C-D8B1-42AB-B3CD-2082F1F26849}"/>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a:extLst>
              <a:ext uri="{FF2B5EF4-FFF2-40B4-BE49-F238E27FC236}">
                <a16:creationId xmlns:a16="http://schemas.microsoft.com/office/drawing/2014/main" id="{5CAA993C-7604-45FC-81C2-B912DFABDBC0}"/>
              </a:ext>
            </a:extLst>
          </p:cNvPr>
          <p:cNvSpPr>
            <a:spLocks noGrp="1" noChangeArrowheads="1"/>
          </p:cNvSpPr>
          <p:nvPr>
            <p:ph type="sldNum" sz="quarter" idx="11"/>
          </p:nvPr>
        </p:nvSpPr>
        <p:spPr>
          <a:ln/>
        </p:spPr>
        <p:txBody>
          <a:bodyPr/>
          <a:lstStyle>
            <a:lvl1pPr>
              <a:defRPr/>
            </a:lvl1pPr>
          </a:lstStyle>
          <a:p>
            <a:pPr>
              <a:defRPr/>
            </a:pPr>
            <a:fld id="{D139A4B9-56B9-4508-9422-19116288EA46}" type="slidenum">
              <a:rPr lang="en-US" altLang="ja-JP"/>
              <a:pPr>
                <a:defRPr/>
              </a:pPr>
              <a:t>‹#›</a:t>
            </a:fld>
            <a:endParaRPr lang="en-US" altLang="ja-JP"/>
          </a:p>
        </p:txBody>
      </p:sp>
      <p:sp>
        <p:nvSpPr>
          <p:cNvPr id="6" name="Rectangle 16">
            <a:extLst>
              <a:ext uri="{FF2B5EF4-FFF2-40B4-BE49-F238E27FC236}">
                <a16:creationId xmlns:a16="http://schemas.microsoft.com/office/drawing/2014/main" id="{45BEE3D6-2578-4B5D-BECC-0FB08E8E9710}"/>
              </a:ext>
            </a:extLst>
          </p:cNvPr>
          <p:cNvSpPr>
            <a:spLocks noGrp="1" noChangeArrowheads="1"/>
          </p:cNvSpPr>
          <p:nvPr>
            <p:ph type="dt" sz="half" idx="12"/>
          </p:nvPr>
        </p:nvSpPr>
        <p:spPr>
          <a:ln/>
        </p:spPr>
        <p:txBody>
          <a:bodyPr/>
          <a:lstStyle>
            <a:lvl1pPr>
              <a:defRPr/>
            </a:lvl1pPr>
          </a:lstStyle>
          <a:p>
            <a:pPr>
              <a:defRPr/>
            </a:pPr>
            <a:fld id="{E0042F5B-FD16-4114-B182-2E967FD3D370}" type="datetime1">
              <a:rPr lang="en-US" altLang="ja-JP"/>
              <a:pPr>
                <a:defRPr/>
              </a:pPr>
              <a:t>2/20/2026</a:t>
            </a:fld>
            <a:endParaRPr lang="en-US" altLang="ja-JP"/>
          </a:p>
        </p:txBody>
      </p:sp>
    </p:spTree>
    <p:extLst>
      <p:ext uri="{BB962C8B-B14F-4D97-AF65-F5344CB8AC3E}">
        <p14:creationId xmlns:p14="http://schemas.microsoft.com/office/powerpoint/2010/main" val="4177344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57200"/>
            <a:ext cx="8229600" cy="13716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457200" y="1981200"/>
            <a:ext cx="8229600" cy="3886200"/>
          </a:xfrm>
        </p:spPr>
        <p:txBody>
          <a:bodyPr/>
          <a:lstStyle/>
          <a:p>
            <a:pPr lvl="0"/>
            <a:endParaRPr lang="ja-JP" altLang="en-US" noProof="0"/>
          </a:p>
        </p:txBody>
      </p:sp>
      <p:sp>
        <p:nvSpPr>
          <p:cNvPr id="4" name="Rectangle 2">
            <a:extLst>
              <a:ext uri="{FF2B5EF4-FFF2-40B4-BE49-F238E27FC236}">
                <a16:creationId xmlns:a16="http://schemas.microsoft.com/office/drawing/2014/main" id="{7762766C-B3A7-461C-BA33-15626A516087}"/>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a:extLst>
              <a:ext uri="{FF2B5EF4-FFF2-40B4-BE49-F238E27FC236}">
                <a16:creationId xmlns:a16="http://schemas.microsoft.com/office/drawing/2014/main" id="{33C2FF35-BA59-4B01-9207-FD3CD46F98DD}"/>
              </a:ext>
            </a:extLst>
          </p:cNvPr>
          <p:cNvSpPr>
            <a:spLocks noGrp="1" noChangeArrowheads="1"/>
          </p:cNvSpPr>
          <p:nvPr>
            <p:ph type="sldNum" sz="quarter" idx="11"/>
          </p:nvPr>
        </p:nvSpPr>
        <p:spPr>
          <a:ln/>
        </p:spPr>
        <p:txBody>
          <a:bodyPr/>
          <a:lstStyle>
            <a:lvl1pPr>
              <a:defRPr/>
            </a:lvl1pPr>
          </a:lstStyle>
          <a:p>
            <a:pPr>
              <a:defRPr/>
            </a:pPr>
            <a:fld id="{B35C29DE-6B13-45BD-A58E-3FC631487EB3}" type="slidenum">
              <a:rPr lang="en-US" altLang="ja-JP"/>
              <a:pPr>
                <a:defRPr/>
              </a:pPr>
              <a:t>‹#›</a:t>
            </a:fld>
            <a:endParaRPr lang="en-US" altLang="ja-JP"/>
          </a:p>
        </p:txBody>
      </p:sp>
      <p:sp>
        <p:nvSpPr>
          <p:cNvPr id="6" name="Rectangle 16">
            <a:extLst>
              <a:ext uri="{FF2B5EF4-FFF2-40B4-BE49-F238E27FC236}">
                <a16:creationId xmlns:a16="http://schemas.microsoft.com/office/drawing/2014/main" id="{85035BD5-B506-4BBB-A0B3-0F1CFE78B8C1}"/>
              </a:ext>
            </a:extLst>
          </p:cNvPr>
          <p:cNvSpPr>
            <a:spLocks noGrp="1" noChangeArrowheads="1"/>
          </p:cNvSpPr>
          <p:nvPr>
            <p:ph type="dt" sz="half" idx="12"/>
          </p:nvPr>
        </p:nvSpPr>
        <p:spPr>
          <a:ln/>
        </p:spPr>
        <p:txBody>
          <a:bodyPr/>
          <a:lstStyle>
            <a:lvl1pPr>
              <a:defRPr/>
            </a:lvl1pPr>
          </a:lstStyle>
          <a:p>
            <a:pPr>
              <a:defRPr/>
            </a:pPr>
            <a:fld id="{0A989644-2A75-4DD6-8E52-1FAE989D3720}" type="datetime1">
              <a:rPr lang="en-US" altLang="ja-JP"/>
              <a:pPr>
                <a:defRPr/>
              </a:pPr>
              <a:t>2/20/2026</a:t>
            </a:fld>
            <a:endParaRPr lang="en-US" altLang="ja-JP"/>
          </a:p>
        </p:txBody>
      </p:sp>
    </p:spTree>
    <p:extLst>
      <p:ext uri="{BB962C8B-B14F-4D97-AF65-F5344CB8AC3E}">
        <p14:creationId xmlns:p14="http://schemas.microsoft.com/office/powerpoint/2010/main" val="3124592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B27C126-4ECB-4315-81E7-65C6201A0F6E}"/>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AD047919-0CEF-48DF-9FE8-AEFADA034AF0}"/>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p:spPr>
          <p:txBody>
            <a:bodyPr wrap="none" anchor="ct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algn="ctr" eaLnBrk="1" hangingPunct="1">
                <a:defRPr/>
              </a:pPr>
              <a:endParaRPr kumimoji="0" lang="ja-JP" altLang="ja-JP" sz="2400">
                <a:solidFill>
                  <a:srgbClr val="000000"/>
                </a:solidFill>
                <a:latin typeface="Times New Roman" pitchFamily="18" charset="0"/>
              </a:endParaRPr>
            </a:p>
          </p:txBody>
        </p:sp>
        <p:sp>
          <p:nvSpPr>
            <p:cNvPr id="6" name="Rectangle 4">
              <a:extLst>
                <a:ext uri="{FF2B5EF4-FFF2-40B4-BE49-F238E27FC236}">
                  <a16:creationId xmlns:a16="http://schemas.microsoft.com/office/drawing/2014/main" id="{9F3FE52E-A14A-4D88-A995-AA791A6ED4F6}"/>
                </a:ext>
              </a:extLst>
            </p:cNvPr>
            <p:cNvSpPr>
              <a:spLocks noChangeArrowheads="1"/>
            </p:cNvSpPr>
            <p:nvPr/>
          </p:nvSpPr>
          <p:spPr bwMode="hidden">
            <a:xfrm>
              <a:off x="1081" y="1065"/>
              <a:ext cx="4679" cy="1596"/>
            </a:xfrm>
            <a:prstGeom prst="rect">
              <a:avLst/>
            </a:prstGeom>
            <a:solidFill>
              <a:schemeClr val="bg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grpSp>
          <p:nvGrpSpPr>
            <p:cNvPr id="7" name="Group 5">
              <a:extLst>
                <a:ext uri="{FF2B5EF4-FFF2-40B4-BE49-F238E27FC236}">
                  <a16:creationId xmlns:a16="http://schemas.microsoft.com/office/drawing/2014/main" id="{94CD8E0D-3EE5-40B3-8AD5-54211D04B801}"/>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595D341E-43C5-4A6F-8B2F-562AD07890D6}"/>
                  </a:ext>
                </a:extLst>
              </p:cNvPr>
              <p:cNvSpPr>
                <a:spLocks noChangeArrowheads="1"/>
              </p:cNvSpPr>
              <p:nvPr userDrawn="1"/>
            </p:nvSpPr>
            <p:spPr bwMode="auto">
              <a:xfrm>
                <a:off x="361" y="2257"/>
                <a:ext cx="363" cy="404"/>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9" name="Rectangle 7">
                <a:extLst>
                  <a:ext uri="{FF2B5EF4-FFF2-40B4-BE49-F238E27FC236}">
                    <a16:creationId xmlns:a16="http://schemas.microsoft.com/office/drawing/2014/main" id="{D56D4D85-0A41-4E50-8FA6-09EBB31FB2B4}"/>
                  </a:ext>
                </a:extLst>
              </p:cNvPr>
              <p:cNvSpPr>
                <a:spLocks noChangeArrowheads="1"/>
              </p:cNvSpPr>
              <p:nvPr userDrawn="1"/>
            </p:nvSpPr>
            <p:spPr bwMode="auto">
              <a:xfrm>
                <a:off x="1081" y="1065"/>
                <a:ext cx="362" cy="405"/>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0" name="Rectangle 8">
                <a:extLst>
                  <a:ext uri="{FF2B5EF4-FFF2-40B4-BE49-F238E27FC236}">
                    <a16:creationId xmlns:a16="http://schemas.microsoft.com/office/drawing/2014/main" id="{383687E8-8CF6-4A40-98DC-E737BED89266}"/>
                  </a:ext>
                </a:extLst>
              </p:cNvPr>
              <p:cNvSpPr>
                <a:spLocks noChangeArrowheads="1"/>
              </p:cNvSpPr>
              <p:nvPr userDrawn="1"/>
            </p:nvSpPr>
            <p:spPr bwMode="auto">
              <a:xfrm>
                <a:off x="1437" y="672"/>
                <a:ext cx="369" cy="400"/>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1" name="Rectangle 9">
                <a:extLst>
                  <a:ext uri="{FF2B5EF4-FFF2-40B4-BE49-F238E27FC236}">
                    <a16:creationId xmlns:a16="http://schemas.microsoft.com/office/drawing/2014/main" id="{00AB5DAF-9141-433D-BAEC-243E028F8F92}"/>
                  </a:ext>
                </a:extLst>
              </p:cNvPr>
              <p:cNvSpPr>
                <a:spLocks noChangeArrowheads="1"/>
              </p:cNvSpPr>
              <p:nvPr userDrawn="1"/>
            </p:nvSpPr>
            <p:spPr bwMode="auto">
              <a:xfrm>
                <a:off x="719" y="2257"/>
                <a:ext cx="368" cy="404"/>
              </a:xfrm>
              <a:prstGeom prst="rect">
                <a:avLst/>
              </a:prstGeom>
              <a:solidFill>
                <a:schemeClr val="bg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2" name="Rectangle 10">
                <a:extLst>
                  <a:ext uri="{FF2B5EF4-FFF2-40B4-BE49-F238E27FC236}">
                    <a16:creationId xmlns:a16="http://schemas.microsoft.com/office/drawing/2014/main" id="{E915B325-F219-4504-89E7-397987C7DB22}"/>
                  </a:ext>
                </a:extLst>
              </p:cNvPr>
              <p:cNvSpPr>
                <a:spLocks noChangeArrowheads="1"/>
              </p:cNvSpPr>
              <p:nvPr userDrawn="1"/>
            </p:nvSpPr>
            <p:spPr bwMode="auto">
              <a:xfrm>
                <a:off x="1437" y="1065"/>
                <a:ext cx="369" cy="405"/>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3" name="Rectangle 11">
                <a:extLst>
                  <a:ext uri="{FF2B5EF4-FFF2-40B4-BE49-F238E27FC236}">
                    <a16:creationId xmlns:a16="http://schemas.microsoft.com/office/drawing/2014/main" id="{3D94BA69-A14B-4312-B69C-068ABA57B867}"/>
                  </a:ext>
                </a:extLst>
              </p:cNvPr>
              <p:cNvSpPr>
                <a:spLocks noChangeArrowheads="1"/>
              </p:cNvSpPr>
              <p:nvPr userDrawn="1"/>
            </p:nvSpPr>
            <p:spPr bwMode="auto">
              <a:xfrm>
                <a:off x="719" y="1464"/>
                <a:ext cx="368" cy="399"/>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4" name="Rectangle 12">
                <a:extLst>
                  <a:ext uri="{FF2B5EF4-FFF2-40B4-BE49-F238E27FC236}">
                    <a16:creationId xmlns:a16="http://schemas.microsoft.com/office/drawing/2014/main" id="{1772162B-A337-4E66-86E3-012A11B0F596}"/>
                  </a:ext>
                </a:extLst>
              </p:cNvPr>
              <p:cNvSpPr>
                <a:spLocks noChangeArrowheads="1"/>
              </p:cNvSpPr>
              <p:nvPr userDrawn="1"/>
            </p:nvSpPr>
            <p:spPr bwMode="auto">
              <a:xfrm>
                <a:off x="0" y="1464"/>
                <a:ext cx="367" cy="399"/>
              </a:xfrm>
              <a:prstGeom prst="rect">
                <a:avLst/>
              </a:prstGeom>
              <a:solidFill>
                <a:schemeClr val="bg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5" name="Rectangle 13">
                <a:extLst>
                  <a:ext uri="{FF2B5EF4-FFF2-40B4-BE49-F238E27FC236}">
                    <a16:creationId xmlns:a16="http://schemas.microsoft.com/office/drawing/2014/main" id="{9C339661-0CAD-4C6A-960A-35ED92D85A80}"/>
                  </a:ext>
                </a:extLst>
              </p:cNvPr>
              <p:cNvSpPr>
                <a:spLocks noChangeArrowheads="1"/>
              </p:cNvSpPr>
              <p:nvPr userDrawn="1"/>
            </p:nvSpPr>
            <p:spPr bwMode="auto">
              <a:xfrm>
                <a:off x="1081" y="1464"/>
                <a:ext cx="362" cy="399"/>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6" name="Rectangle 14">
                <a:extLst>
                  <a:ext uri="{FF2B5EF4-FFF2-40B4-BE49-F238E27FC236}">
                    <a16:creationId xmlns:a16="http://schemas.microsoft.com/office/drawing/2014/main" id="{76DB3117-27C1-4ADA-A73A-8A3918E156DE}"/>
                  </a:ext>
                </a:extLst>
              </p:cNvPr>
              <p:cNvSpPr>
                <a:spLocks noChangeArrowheads="1"/>
              </p:cNvSpPr>
              <p:nvPr userDrawn="1"/>
            </p:nvSpPr>
            <p:spPr bwMode="auto">
              <a:xfrm>
                <a:off x="361" y="1857"/>
                <a:ext cx="363" cy="406"/>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7" name="Rectangle 15">
                <a:extLst>
                  <a:ext uri="{FF2B5EF4-FFF2-40B4-BE49-F238E27FC236}">
                    <a16:creationId xmlns:a16="http://schemas.microsoft.com/office/drawing/2014/main" id="{148583DF-1857-4CCE-996B-FB41973EBB88}"/>
                  </a:ext>
                </a:extLst>
              </p:cNvPr>
              <p:cNvSpPr>
                <a:spLocks noChangeArrowheads="1"/>
              </p:cNvSpPr>
              <p:nvPr userDrawn="1"/>
            </p:nvSpPr>
            <p:spPr bwMode="auto">
              <a:xfrm>
                <a:off x="719" y="1857"/>
                <a:ext cx="368" cy="406"/>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grpSp>
      </p:grpSp>
      <p:sp>
        <p:nvSpPr>
          <p:cNvPr id="37173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ja-JP" altLang="en-US" noProof="0"/>
              <a:t>マスタ タイトルの書式設定</a:t>
            </a:r>
          </a:p>
        </p:txBody>
      </p:sp>
      <p:sp>
        <p:nvSpPr>
          <p:cNvPr id="37173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ja-JP" altLang="en-US" noProof="0"/>
              <a:t>マスタ サブタイトルの書式設定</a:t>
            </a:r>
          </a:p>
        </p:txBody>
      </p:sp>
      <p:sp>
        <p:nvSpPr>
          <p:cNvPr id="18" name="Rectangle 16">
            <a:extLst>
              <a:ext uri="{FF2B5EF4-FFF2-40B4-BE49-F238E27FC236}">
                <a16:creationId xmlns:a16="http://schemas.microsoft.com/office/drawing/2014/main" id="{1ADB9651-E811-4F44-B78A-DD9CA73B16EE}"/>
              </a:ext>
            </a:extLst>
          </p:cNvPr>
          <p:cNvSpPr>
            <a:spLocks noGrp="1" noChangeArrowheads="1"/>
          </p:cNvSpPr>
          <p:nvPr>
            <p:ph type="dt" sz="half" idx="10"/>
          </p:nvPr>
        </p:nvSpPr>
        <p:spPr/>
        <p:txBody>
          <a:bodyPr/>
          <a:lstStyle>
            <a:lvl1pPr>
              <a:defRPr/>
            </a:lvl1pPr>
          </a:lstStyle>
          <a:p>
            <a:pPr>
              <a:defRPr/>
            </a:pPr>
            <a:fld id="{2E850F49-F712-408A-864A-7FDF739C3B6E}" type="datetime1">
              <a:rPr lang="en-US" altLang="ja-JP"/>
              <a:pPr>
                <a:defRPr/>
              </a:pPr>
              <a:t>2/20/2026</a:t>
            </a:fld>
            <a:endParaRPr lang="en-US" altLang="ja-JP"/>
          </a:p>
        </p:txBody>
      </p:sp>
      <p:sp>
        <p:nvSpPr>
          <p:cNvPr id="19" name="Rectangle 17">
            <a:extLst>
              <a:ext uri="{FF2B5EF4-FFF2-40B4-BE49-F238E27FC236}">
                <a16:creationId xmlns:a16="http://schemas.microsoft.com/office/drawing/2014/main" id="{9F77B6AC-AE71-40BB-86F2-FED2DB71FA58}"/>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20" name="Rectangle 18">
            <a:extLst>
              <a:ext uri="{FF2B5EF4-FFF2-40B4-BE49-F238E27FC236}">
                <a16:creationId xmlns:a16="http://schemas.microsoft.com/office/drawing/2014/main" id="{5521452F-935D-49BB-8F56-D5E65A49267C}"/>
              </a:ext>
            </a:extLst>
          </p:cNvPr>
          <p:cNvSpPr>
            <a:spLocks noGrp="1" noChangeArrowheads="1"/>
          </p:cNvSpPr>
          <p:nvPr>
            <p:ph type="sldNum" sz="quarter" idx="12"/>
          </p:nvPr>
        </p:nvSpPr>
        <p:spPr/>
        <p:txBody>
          <a:bodyPr/>
          <a:lstStyle>
            <a:lvl1pPr>
              <a:defRPr/>
            </a:lvl1pPr>
          </a:lstStyle>
          <a:p>
            <a:pPr>
              <a:defRPr/>
            </a:pPr>
            <a:fld id="{A710E598-7F8D-4252-844E-5DE313F6B96B}" type="slidenum">
              <a:rPr lang="en-US" altLang="ja-JP"/>
              <a:pPr>
                <a:defRPr/>
              </a:pPr>
              <a:t>‹#›</a:t>
            </a:fld>
            <a:endParaRPr lang="en-US" altLang="ja-JP"/>
          </a:p>
        </p:txBody>
      </p:sp>
    </p:spTree>
    <p:extLst>
      <p:ext uri="{BB962C8B-B14F-4D97-AF65-F5344CB8AC3E}">
        <p14:creationId xmlns:p14="http://schemas.microsoft.com/office/powerpoint/2010/main" val="2129475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0BB7A42-8378-4403-B35F-DE6BF039A96E}"/>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CF8F85A2-6FDE-4C87-8223-88F94F5CB353}"/>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p:spPr>
          <p:txBody>
            <a:bodyPr wrap="none" anchor="ct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algn="ctr" eaLnBrk="1" hangingPunct="1">
                <a:defRPr/>
              </a:pPr>
              <a:endParaRPr kumimoji="0" lang="ja-JP" altLang="ja-JP" sz="2400">
                <a:solidFill>
                  <a:srgbClr val="000000"/>
                </a:solidFill>
                <a:latin typeface="Times New Roman" pitchFamily="18" charset="0"/>
              </a:endParaRPr>
            </a:p>
          </p:txBody>
        </p:sp>
        <p:sp>
          <p:nvSpPr>
            <p:cNvPr id="6" name="Rectangle 4">
              <a:extLst>
                <a:ext uri="{FF2B5EF4-FFF2-40B4-BE49-F238E27FC236}">
                  <a16:creationId xmlns:a16="http://schemas.microsoft.com/office/drawing/2014/main" id="{72F80D1C-C191-4B55-96A8-3AFB645B97CC}"/>
                </a:ext>
              </a:extLst>
            </p:cNvPr>
            <p:cNvSpPr>
              <a:spLocks noChangeArrowheads="1"/>
            </p:cNvSpPr>
            <p:nvPr/>
          </p:nvSpPr>
          <p:spPr bwMode="hidden">
            <a:xfrm>
              <a:off x="1081" y="1065"/>
              <a:ext cx="4679" cy="1596"/>
            </a:xfrm>
            <a:prstGeom prst="rect">
              <a:avLst/>
            </a:prstGeom>
            <a:solidFill>
              <a:schemeClr val="bg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grpSp>
          <p:nvGrpSpPr>
            <p:cNvPr id="7" name="Group 5">
              <a:extLst>
                <a:ext uri="{FF2B5EF4-FFF2-40B4-BE49-F238E27FC236}">
                  <a16:creationId xmlns:a16="http://schemas.microsoft.com/office/drawing/2014/main" id="{BA4D9EC2-ECE0-4B7E-8438-9A13F82BF76E}"/>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B0CDC862-522E-486D-A06E-2934A16086A9}"/>
                  </a:ext>
                </a:extLst>
              </p:cNvPr>
              <p:cNvSpPr>
                <a:spLocks noChangeArrowheads="1"/>
              </p:cNvSpPr>
              <p:nvPr userDrawn="1"/>
            </p:nvSpPr>
            <p:spPr bwMode="auto">
              <a:xfrm>
                <a:off x="361" y="2257"/>
                <a:ext cx="363" cy="404"/>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9" name="Rectangle 7">
                <a:extLst>
                  <a:ext uri="{FF2B5EF4-FFF2-40B4-BE49-F238E27FC236}">
                    <a16:creationId xmlns:a16="http://schemas.microsoft.com/office/drawing/2014/main" id="{08D7DD53-7A28-422B-AB48-3A3464B2C76E}"/>
                  </a:ext>
                </a:extLst>
              </p:cNvPr>
              <p:cNvSpPr>
                <a:spLocks noChangeArrowheads="1"/>
              </p:cNvSpPr>
              <p:nvPr userDrawn="1"/>
            </p:nvSpPr>
            <p:spPr bwMode="auto">
              <a:xfrm>
                <a:off x="1081" y="1065"/>
                <a:ext cx="362" cy="405"/>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0" name="Rectangle 8">
                <a:extLst>
                  <a:ext uri="{FF2B5EF4-FFF2-40B4-BE49-F238E27FC236}">
                    <a16:creationId xmlns:a16="http://schemas.microsoft.com/office/drawing/2014/main" id="{1BF240DA-9AC1-4926-993A-BED72194F03C}"/>
                  </a:ext>
                </a:extLst>
              </p:cNvPr>
              <p:cNvSpPr>
                <a:spLocks noChangeArrowheads="1"/>
              </p:cNvSpPr>
              <p:nvPr userDrawn="1"/>
            </p:nvSpPr>
            <p:spPr bwMode="auto">
              <a:xfrm>
                <a:off x="1437" y="672"/>
                <a:ext cx="369" cy="400"/>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1" name="Rectangle 9">
                <a:extLst>
                  <a:ext uri="{FF2B5EF4-FFF2-40B4-BE49-F238E27FC236}">
                    <a16:creationId xmlns:a16="http://schemas.microsoft.com/office/drawing/2014/main" id="{1A11AA95-24AC-4D5B-A886-043CCC18B8B3}"/>
                  </a:ext>
                </a:extLst>
              </p:cNvPr>
              <p:cNvSpPr>
                <a:spLocks noChangeArrowheads="1"/>
              </p:cNvSpPr>
              <p:nvPr userDrawn="1"/>
            </p:nvSpPr>
            <p:spPr bwMode="auto">
              <a:xfrm>
                <a:off x="719" y="2257"/>
                <a:ext cx="368" cy="404"/>
              </a:xfrm>
              <a:prstGeom prst="rect">
                <a:avLst/>
              </a:prstGeom>
              <a:solidFill>
                <a:schemeClr val="bg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2" name="Rectangle 10">
                <a:extLst>
                  <a:ext uri="{FF2B5EF4-FFF2-40B4-BE49-F238E27FC236}">
                    <a16:creationId xmlns:a16="http://schemas.microsoft.com/office/drawing/2014/main" id="{02106936-DA73-4517-8E9A-031ABFB518F2}"/>
                  </a:ext>
                </a:extLst>
              </p:cNvPr>
              <p:cNvSpPr>
                <a:spLocks noChangeArrowheads="1"/>
              </p:cNvSpPr>
              <p:nvPr userDrawn="1"/>
            </p:nvSpPr>
            <p:spPr bwMode="auto">
              <a:xfrm>
                <a:off x="1437" y="1065"/>
                <a:ext cx="369" cy="405"/>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3" name="Rectangle 11">
                <a:extLst>
                  <a:ext uri="{FF2B5EF4-FFF2-40B4-BE49-F238E27FC236}">
                    <a16:creationId xmlns:a16="http://schemas.microsoft.com/office/drawing/2014/main" id="{5A721F4A-496F-40AB-B282-F037A9C2905D}"/>
                  </a:ext>
                </a:extLst>
              </p:cNvPr>
              <p:cNvSpPr>
                <a:spLocks noChangeArrowheads="1"/>
              </p:cNvSpPr>
              <p:nvPr userDrawn="1"/>
            </p:nvSpPr>
            <p:spPr bwMode="auto">
              <a:xfrm>
                <a:off x="719" y="1464"/>
                <a:ext cx="368" cy="399"/>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4" name="Rectangle 12">
                <a:extLst>
                  <a:ext uri="{FF2B5EF4-FFF2-40B4-BE49-F238E27FC236}">
                    <a16:creationId xmlns:a16="http://schemas.microsoft.com/office/drawing/2014/main" id="{B9CEDA23-28B3-488D-BEDC-ADAB52478EFC}"/>
                  </a:ext>
                </a:extLst>
              </p:cNvPr>
              <p:cNvSpPr>
                <a:spLocks noChangeArrowheads="1"/>
              </p:cNvSpPr>
              <p:nvPr userDrawn="1"/>
            </p:nvSpPr>
            <p:spPr bwMode="auto">
              <a:xfrm>
                <a:off x="0" y="1464"/>
                <a:ext cx="367" cy="399"/>
              </a:xfrm>
              <a:prstGeom prst="rect">
                <a:avLst/>
              </a:prstGeom>
              <a:solidFill>
                <a:schemeClr val="bg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5" name="Rectangle 13">
                <a:extLst>
                  <a:ext uri="{FF2B5EF4-FFF2-40B4-BE49-F238E27FC236}">
                    <a16:creationId xmlns:a16="http://schemas.microsoft.com/office/drawing/2014/main" id="{DB715E4E-7D87-408B-B850-9AAEBDA66FD9}"/>
                  </a:ext>
                </a:extLst>
              </p:cNvPr>
              <p:cNvSpPr>
                <a:spLocks noChangeArrowheads="1"/>
              </p:cNvSpPr>
              <p:nvPr userDrawn="1"/>
            </p:nvSpPr>
            <p:spPr bwMode="auto">
              <a:xfrm>
                <a:off x="1081" y="1464"/>
                <a:ext cx="362" cy="399"/>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6" name="Rectangle 14">
                <a:extLst>
                  <a:ext uri="{FF2B5EF4-FFF2-40B4-BE49-F238E27FC236}">
                    <a16:creationId xmlns:a16="http://schemas.microsoft.com/office/drawing/2014/main" id="{5A954750-6EDC-4D2A-ADB4-EFBD7DDD6906}"/>
                  </a:ext>
                </a:extLst>
              </p:cNvPr>
              <p:cNvSpPr>
                <a:spLocks noChangeArrowheads="1"/>
              </p:cNvSpPr>
              <p:nvPr userDrawn="1"/>
            </p:nvSpPr>
            <p:spPr bwMode="auto">
              <a:xfrm>
                <a:off x="361" y="1857"/>
                <a:ext cx="363" cy="406"/>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7" name="Rectangle 15">
                <a:extLst>
                  <a:ext uri="{FF2B5EF4-FFF2-40B4-BE49-F238E27FC236}">
                    <a16:creationId xmlns:a16="http://schemas.microsoft.com/office/drawing/2014/main" id="{23262850-5C67-4B70-B589-B8F838029693}"/>
                  </a:ext>
                </a:extLst>
              </p:cNvPr>
              <p:cNvSpPr>
                <a:spLocks noChangeArrowheads="1"/>
              </p:cNvSpPr>
              <p:nvPr userDrawn="1"/>
            </p:nvSpPr>
            <p:spPr bwMode="auto">
              <a:xfrm>
                <a:off x="719" y="1857"/>
                <a:ext cx="368" cy="406"/>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grpSp>
      </p:grpSp>
      <p:sp>
        <p:nvSpPr>
          <p:cNvPr id="37173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ja-JP" altLang="en-US" noProof="0"/>
              <a:t>マスタ タイトルの書式設定</a:t>
            </a:r>
          </a:p>
        </p:txBody>
      </p:sp>
      <p:sp>
        <p:nvSpPr>
          <p:cNvPr id="37173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ja-JP" altLang="en-US" noProof="0"/>
              <a:t>マスタ サブタイトルの書式設定</a:t>
            </a:r>
          </a:p>
        </p:txBody>
      </p:sp>
      <p:sp>
        <p:nvSpPr>
          <p:cNvPr id="18" name="Rectangle 16">
            <a:extLst>
              <a:ext uri="{FF2B5EF4-FFF2-40B4-BE49-F238E27FC236}">
                <a16:creationId xmlns:a16="http://schemas.microsoft.com/office/drawing/2014/main" id="{AC169CD9-DD8A-4532-9BAD-F8B0C3315F1A}"/>
              </a:ext>
            </a:extLst>
          </p:cNvPr>
          <p:cNvSpPr>
            <a:spLocks noGrp="1" noChangeArrowheads="1"/>
          </p:cNvSpPr>
          <p:nvPr>
            <p:ph type="dt" sz="half" idx="10"/>
          </p:nvPr>
        </p:nvSpPr>
        <p:spPr/>
        <p:txBody>
          <a:bodyPr/>
          <a:lstStyle>
            <a:lvl1pPr>
              <a:defRPr/>
            </a:lvl1pPr>
          </a:lstStyle>
          <a:p>
            <a:pPr>
              <a:defRPr/>
            </a:pPr>
            <a:fld id="{371B79BD-3AD4-4D8C-8ED6-68A68A5DE8A6}" type="datetime1">
              <a:rPr lang="en-US" altLang="ja-JP"/>
              <a:pPr>
                <a:defRPr/>
              </a:pPr>
              <a:t>2/20/2026</a:t>
            </a:fld>
            <a:endParaRPr lang="en-US" altLang="ja-JP"/>
          </a:p>
        </p:txBody>
      </p:sp>
      <p:sp>
        <p:nvSpPr>
          <p:cNvPr id="19" name="Rectangle 17">
            <a:extLst>
              <a:ext uri="{FF2B5EF4-FFF2-40B4-BE49-F238E27FC236}">
                <a16:creationId xmlns:a16="http://schemas.microsoft.com/office/drawing/2014/main" id="{2CD0B551-CF19-4AD9-BDE2-C8CA25BC56CC}"/>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20" name="Rectangle 18">
            <a:extLst>
              <a:ext uri="{FF2B5EF4-FFF2-40B4-BE49-F238E27FC236}">
                <a16:creationId xmlns:a16="http://schemas.microsoft.com/office/drawing/2014/main" id="{D06CE3CD-DDA3-4E41-A34B-EFE8872A7A94}"/>
              </a:ext>
            </a:extLst>
          </p:cNvPr>
          <p:cNvSpPr>
            <a:spLocks noGrp="1" noChangeArrowheads="1"/>
          </p:cNvSpPr>
          <p:nvPr>
            <p:ph type="sldNum" sz="quarter" idx="12"/>
          </p:nvPr>
        </p:nvSpPr>
        <p:spPr/>
        <p:txBody>
          <a:bodyPr/>
          <a:lstStyle>
            <a:lvl1pPr>
              <a:defRPr/>
            </a:lvl1pPr>
          </a:lstStyle>
          <a:p>
            <a:pPr>
              <a:defRPr/>
            </a:pPr>
            <a:fld id="{BD3C71D6-95CB-46AF-B5FD-E1AC2ED799CC}" type="slidenum">
              <a:rPr lang="en-US" altLang="ja-JP"/>
              <a:pPr>
                <a:defRPr/>
              </a:pPr>
              <a:t>‹#›</a:t>
            </a:fld>
            <a:endParaRPr lang="en-US" altLang="ja-JP"/>
          </a:p>
        </p:txBody>
      </p:sp>
    </p:spTree>
    <p:extLst>
      <p:ext uri="{BB962C8B-B14F-4D97-AF65-F5344CB8AC3E}">
        <p14:creationId xmlns:p14="http://schemas.microsoft.com/office/powerpoint/2010/main" val="1834538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AEFA3EF-FDC0-4A84-A474-DC8AD09E5A09}"/>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6F2B3C82-2B89-45CA-A039-EABA7D2A5626}"/>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p:spPr>
          <p:txBody>
            <a:bodyPr wrap="none" anchor="ct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algn="ctr" eaLnBrk="1" hangingPunct="1">
                <a:defRPr/>
              </a:pPr>
              <a:endParaRPr kumimoji="0" lang="ja-JP" altLang="ja-JP" sz="2400">
                <a:solidFill>
                  <a:srgbClr val="000000"/>
                </a:solidFill>
                <a:latin typeface="Times New Roman" pitchFamily="18" charset="0"/>
              </a:endParaRPr>
            </a:p>
          </p:txBody>
        </p:sp>
        <p:sp>
          <p:nvSpPr>
            <p:cNvPr id="6" name="Rectangle 4">
              <a:extLst>
                <a:ext uri="{FF2B5EF4-FFF2-40B4-BE49-F238E27FC236}">
                  <a16:creationId xmlns:a16="http://schemas.microsoft.com/office/drawing/2014/main" id="{CC7F0A89-5B8B-4DFF-8577-4A42A087E841}"/>
                </a:ext>
              </a:extLst>
            </p:cNvPr>
            <p:cNvSpPr>
              <a:spLocks noChangeArrowheads="1"/>
            </p:cNvSpPr>
            <p:nvPr/>
          </p:nvSpPr>
          <p:spPr bwMode="hidden">
            <a:xfrm>
              <a:off x="1081" y="1065"/>
              <a:ext cx="4679" cy="1596"/>
            </a:xfrm>
            <a:prstGeom prst="rect">
              <a:avLst/>
            </a:prstGeom>
            <a:solidFill>
              <a:schemeClr val="bg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grpSp>
          <p:nvGrpSpPr>
            <p:cNvPr id="7" name="Group 5">
              <a:extLst>
                <a:ext uri="{FF2B5EF4-FFF2-40B4-BE49-F238E27FC236}">
                  <a16:creationId xmlns:a16="http://schemas.microsoft.com/office/drawing/2014/main" id="{5CFCBB0E-83ED-42A0-97AE-3A90EA58FDAC}"/>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82ABA1CC-5953-43BD-A727-2D04670CF5D6}"/>
                  </a:ext>
                </a:extLst>
              </p:cNvPr>
              <p:cNvSpPr>
                <a:spLocks noChangeArrowheads="1"/>
              </p:cNvSpPr>
              <p:nvPr userDrawn="1"/>
            </p:nvSpPr>
            <p:spPr bwMode="auto">
              <a:xfrm>
                <a:off x="361" y="2257"/>
                <a:ext cx="363" cy="404"/>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9" name="Rectangle 7">
                <a:extLst>
                  <a:ext uri="{FF2B5EF4-FFF2-40B4-BE49-F238E27FC236}">
                    <a16:creationId xmlns:a16="http://schemas.microsoft.com/office/drawing/2014/main" id="{9B969DEA-E455-496D-A5BB-5EA30CFE7643}"/>
                  </a:ext>
                </a:extLst>
              </p:cNvPr>
              <p:cNvSpPr>
                <a:spLocks noChangeArrowheads="1"/>
              </p:cNvSpPr>
              <p:nvPr userDrawn="1"/>
            </p:nvSpPr>
            <p:spPr bwMode="auto">
              <a:xfrm>
                <a:off x="1081" y="1065"/>
                <a:ext cx="362" cy="405"/>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0" name="Rectangle 8">
                <a:extLst>
                  <a:ext uri="{FF2B5EF4-FFF2-40B4-BE49-F238E27FC236}">
                    <a16:creationId xmlns:a16="http://schemas.microsoft.com/office/drawing/2014/main" id="{DC2CD290-A050-4CE2-9E83-99242084BA34}"/>
                  </a:ext>
                </a:extLst>
              </p:cNvPr>
              <p:cNvSpPr>
                <a:spLocks noChangeArrowheads="1"/>
              </p:cNvSpPr>
              <p:nvPr userDrawn="1"/>
            </p:nvSpPr>
            <p:spPr bwMode="auto">
              <a:xfrm>
                <a:off x="1437" y="672"/>
                <a:ext cx="369" cy="400"/>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1" name="Rectangle 9">
                <a:extLst>
                  <a:ext uri="{FF2B5EF4-FFF2-40B4-BE49-F238E27FC236}">
                    <a16:creationId xmlns:a16="http://schemas.microsoft.com/office/drawing/2014/main" id="{06FF7AB2-0506-4499-AA2D-DE23397B24E3}"/>
                  </a:ext>
                </a:extLst>
              </p:cNvPr>
              <p:cNvSpPr>
                <a:spLocks noChangeArrowheads="1"/>
              </p:cNvSpPr>
              <p:nvPr userDrawn="1"/>
            </p:nvSpPr>
            <p:spPr bwMode="auto">
              <a:xfrm>
                <a:off x="719" y="2257"/>
                <a:ext cx="368" cy="404"/>
              </a:xfrm>
              <a:prstGeom prst="rect">
                <a:avLst/>
              </a:prstGeom>
              <a:solidFill>
                <a:schemeClr val="bg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2" name="Rectangle 10">
                <a:extLst>
                  <a:ext uri="{FF2B5EF4-FFF2-40B4-BE49-F238E27FC236}">
                    <a16:creationId xmlns:a16="http://schemas.microsoft.com/office/drawing/2014/main" id="{20C39D5F-FF47-4B25-91AB-28E38DE75D64}"/>
                  </a:ext>
                </a:extLst>
              </p:cNvPr>
              <p:cNvSpPr>
                <a:spLocks noChangeArrowheads="1"/>
              </p:cNvSpPr>
              <p:nvPr userDrawn="1"/>
            </p:nvSpPr>
            <p:spPr bwMode="auto">
              <a:xfrm>
                <a:off x="1437" y="1065"/>
                <a:ext cx="369" cy="405"/>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3" name="Rectangle 11">
                <a:extLst>
                  <a:ext uri="{FF2B5EF4-FFF2-40B4-BE49-F238E27FC236}">
                    <a16:creationId xmlns:a16="http://schemas.microsoft.com/office/drawing/2014/main" id="{E06782FB-56FD-4D19-BAAE-B7C2CC30ECE6}"/>
                  </a:ext>
                </a:extLst>
              </p:cNvPr>
              <p:cNvSpPr>
                <a:spLocks noChangeArrowheads="1"/>
              </p:cNvSpPr>
              <p:nvPr userDrawn="1"/>
            </p:nvSpPr>
            <p:spPr bwMode="auto">
              <a:xfrm>
                <a:off x="719" y="1464"/>
                <a:ext cx="368" cy="399"/>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4" name="Rectangle 12">
                <a:extLst>
                  <a:ext uri="{FF2B5EF4-FFF2-40B4-BE49-F238E27FC236}">
                    <a16:creationId xmlns:a16="http://schemas.microsoft.com/office/drawing/2014/main" id="{042F7D8C-085C-4A65-A645-66F9DDCB283E}"/>
                  </a:ext>
                </a:extLst>
              </p:cNvPr>
              <p:cNvSpPr>
                <a:spLocks noChangeArrowheads="1"/>
              </p:cNvSpPr>
              <p:nvPr userDrawn="1"/>
            </p:nvSpPr>
            <p:spPr bwMode="auto">
              <a:xfrm>
                <a:off x="0" y="1464"/>
                <a:ext cx="367" cy="399"/>
              </a:xfrm>
              <a:prstGeom prst="rect">
                <a:avLst/>
              </a:prstGeom>
              <a:solidFill>
                <a:schemeClr val="bg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5" name="Rectangle 13">
                <a:extLst>
                  <a:ext uri="{FF2B5EF4-FFF2-40B4-BE49-F238E27FC236}">
                    <a16:creationId xmlns:a16="http://schemas.microsoft.com/office/drawing/2014/main" id="{E517F9FC-8641-4A7D-B506-F63374C8CFC1}"/>
                  </a:ext>
                </a:extLst>
              </p:cNvPr>
              <p:cNvSpPr>
                <a:spLocks noChangeArrowheads="1"/>
              </p:cNvSpPr>
              <p:nvPr userDrawn="1"/>
            </p:nvSpPr>
            <p:spPr bwMode="auto">
              <a:xfrm>
                <a:off x="1081" y="1464"/>
                <a:ext cx="362" cy="399"/>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6" name="Rectangle 14">
                <a:extLst>
                  <a:ext uri="{FF2B5EF4-FFF2-40B4-BE49-F238E27FC236}">
                    <a16:creationId xmlns:a16="http://schemas.microsoft.com/office/drawing/2014/main" id="{259B708A-26C9-40B2-9AD0-8BDF92F72D8A}"/>
                  </a:ext>
                </a:extLst>
              </p:cNvPr>
              <p:cNvSpPr>
                <a:spLocks noChangeArrowheads="1"/>
              </p:cNvSpPr>
              <p:nvPr userDrawn="1"/>
            </p:nvSpPr>
            <p:spPr bwMode="auto">
              <a:xfrm>
                <a:off x="361" y="1857"/>
                <a:ext cx="363" cy="406"/>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7" name="Rectangle 15">
                <a:extLst>
                  <a:ext uri="{FF2B5EF4-FFF2-40B4-BE49-F238E27FC236}">
                    <a16:creationId xmlns:a16="http://schemas.microsoft.com/office/drawing/2014/main" id="{B3987F17-90DB-490E-8B51-382951B81C49}"/>
                  </a:ext>
                </a:extLst>
              </p:cNvPr>
              <p:cNvSpPr>
                <a:spLocks noChangeArrowheads="1"/>
              </p:cNvSpPr>
              <p:nvPr userDrawn="1"/>
            </p:nvSpPr>
            <p:spPr bwMode="auto">
              <a:xfrm>
                <a:off x="719" y="1857"/>
                <a:ext cx="368" cy="406"/>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grpSp>
      </p:grpSp>
      <p:sp>
        <p:nvSpPr>
          <p:cNvPr id="37173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ja-JP" altLang="en-US" noProof="0"/>
              <a:t>マスタ タイトルの書式設定</a:t>
            </a:r>
          </a:p>
        </p:txBody>
      </p:sp>
      <p:sp>
        <p:nvSpPr>
          <p:cNvPr id="37173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ja-JP" altLang="en-US" noProof="0"/>
              <a:t>マスタ サブタイトルの書式設定</a:t>
            </a:r>
          </a:p>
        </p:txBody>
      </p:sp>
      <p:sp>
        <p:nvSpPr>
          <p:cNvPr id="18" name="Rectangle 16">
            <a:extLst>
              <a:ext uri="{FF2B5EF4-FFF2-40B4-BE49-F238E27FC236}">
                <a16:creationId xmlns:a16="http://schemas.microsoft.com/office/drawing/2014/main" id="{34295C4E-CDB5-403B-BAFF-920448843951}"/>
              </a:ext>
            </a:extLst>
          </p:cNvPr>
          <p:cNvSpPr>
            <a:spLocks noGrp="1" noChangeArrowheads="1"/>
          </p:cNvSpPr>
          <p:nvPr>
            <p:ph type="dt" sz="half" idx="10"/>
          </p:nvPr>
        </p:nvSpPr>
        <p:spPr/>
        <p:txBody>
          <a:bodyPr/>
          <a:lstStyle>
            <a:lvl1pPr>
              <a:defRPr/>
            </a:lvl1pPr>
          </a:lstStyle>
          <a:p>
            <a:pPr>
              <a:defRPr/>
            </a:pPr>
            <a:fld id="{BCD0F895-443F-43A7-A7C9-C569CC2A1AFF}" type="datetime1">
              <a:rPr lang="en-US" altLang="ja-JP"/>
              <a:pPr>
                <a:defRPr/>
              </a:pPr>
              <a:t>2/20/2026</a:t>
            </a:fld>
            <a:endParaRPr lang="en-US" altLang="ja-JP"/>
          </a:p>
        </p:txBody>
      </p:sp>
      <p:sp>
        <p:nvSpPr>
          <p:cNvPr id="19" name="Rectangle 17">
            <a:extLst>
              <a:ext uri="{FF2B5EF4-FFF2-40B4-BE49-F238E27FC236}">
                <a16:creationId xmlns:a16="http://schemas.microsoft.com/office/drawing/2014/main" id="{3B2CD49E-01F4-43DD-82A8-8F85A0788FA6}"/>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20" name="Rectangle 18">
            <a:extLst>
              <a:ext uri="{FF2B5EF4-FFF2-40B4-BE49-F238E27FC236}">
                <a16:creationId xmlns:a16="http://schemas.microsoft.com/office/drawing/2014/main" id="{84EFCAB5-D477-4B55-8BCE-DB92ECDFB5C4}"/>
              </a:ext>
            </a:extLst>
          </p:cNvPr>
          <p:cNvSpPr>
            <a:spLocks noGrp="1" noChangeArrowheads="1"/>
          </p:cNvSpPr>
          <p:nvPr>
            <p:ph type="sldNum" sz="quarter" idx="12"/>
          </p:nvPr>
        </p:nvSpPr>
        <p:spPr/>
        <p:txBody>
          <a:bodyPr/>
          <a:lstStyle>
            <a:lvl1pPr>
              <a:defRPr/>
            </a:lvl1pPr>
          </a:lstStyle>
          <a:p>
            <a:pPr>
              <a:defRPr/>
            </a:pPr>
            <a:fld id="{EFACE660-E052-4311-9760-784E5DE2FCED}" type="slidenum">
              <a:rPr lang="en-US" altLang="ja-JP"/>
              <a:pPr>
                <a:defRPr/>
              </a:pPr>
              <a:t>‹#›</a:t>
            </a:fld>
            <a:endParaRPr lang="en-US" altLang="ja-JP"/>
          </a:p>
        </p:txBody>
      </p:sp>
    </p:spTree>
    <p:extLst>
      <p:ext uri="{BB962C8B-B14F-4D97-AF65-F5344CB8AC3E}">
        <p14:creationId xmlns:p14="http://schemas.microsoft.com/office/powerpoint/2010/main" val="963743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CE2B1498-9D3F-4601-BAE4-205F312FD0A2}"/>
              </a:ext>
            </a:extLst>
          </p:cNvPr>
          <p:cNvGrpSpPr>
            <a:grpSpLocks/>
          </p:cNvGrpSpPr>
          <p:nvPr/>
        </p:nvGrpSpPr>
        <p:grpSpPr bwMode="auto">
          <a:xfrm>
            <a:off x="0" y="0"/>
            <a:ext cx="9144000" cy="6858000"/>
            <a:chOff x="0" y="0"/>
            <a:chExt cx="5760" cy="4320"/>
          </a:xfrm>
        </p:grpSpPr>
        <p:sp>
          <p:nvSpPr>
            <p:cNvPr id="5" name="Rectangle 3">
              <a:extLst>
                <a:ext uri="{FF2B5EF4-FFF2-40B4-BE49-F238E27FC236}">
                  <a16:creationId xmlns:a16="http://schemas.microsoft.com/office/drawing/2014/main" id="{0C969E93-2B27-42C1-9F8E-21376892AA85}"/>
                </a:ext>
              </a:extLst>
            </p:cNvPr>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p:spPr>
          <p:txBody>
            <a:bodyPr wrap="none" anchor="ct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algn="ctr" eaLnBrk="1" hangingPunct="1">
                <a:defRPr/>
              </a:pPr>
              <a:endParaRPr kumimoji="0" lang="ja-JP" altLang="ja-JP" sz="2400">
                <a:solidFill>
                  <a:srgbClr val="000000"/>
                </a:solidFill>
                <a:latin typeface="Times New Roman" pitchFamily="18" charset="0"/>
              </a:endParaRPr>
            </a:p>
          </p:txBody>
        </p:sp>
        <p:sp>
          <p:nvSpPr>
            <p:cNvPr id="6" name="Rectangle 4">
              <a:extLst>
                <a:ext uri="{FF2B5EF4-FFF2-40B4-BE49-F238E27FC236}">
                  <a16:creationId xmlns:a16="http://schemas.microsoft.com/office/drawing/2014/main" id="{A0F83D2C-1DC3-4205-AD23-6F8F850CF20A}"/>
                </a:ext>
              </a:extLst>
            </p:cNvPr>
            <p:cNvSpPr>
              <a:spLocks noChangeArrowheads="1"/>
            </p:cNvSpPr>
            <p:nvPr/>
          </p:nvSpPr>
          <p:spPr bwMode="hidden">
            <a:xfrm>
              <a:off x="1081" y="1065"/>
              <a:ext cx="4679" cy="1596"/>
            </a:xfrm>
            <a:prstGeom prst="rect">
              <a:avLst/>
            </a:prstGeom>
            <a:solidFill>
              <a:schemeClr val="bg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grpSp>
          <p:nvGrpSpPr>
            <p:cNvPr id="7" name="Group 5">
              <a:extLst>
                <a:ext uri="{FF2B5EF4-FFF2-40B4-BE49-F238E27FC236}">
                  <a16:creationId xmlns:a16="http://schemas.microsoft.com/office/drawing/2014/main" id="{3E045044-0686-4247-B51D-C355D78C73AA}"/>
                </a:ext>
              </a:extLst>
            </p:cNvPr>
            <p:cNvGrpSpPr>
              <a:grpSpLocks/>
            </p:cNvGrpSpPr>
            <p:nvPr/>
          </p:nvGrpSpPr>
          <p:grpSpPr bwMode="auto">
            <a:xfrm>
              <a:off x="0" y="672"/>
              <a:ext cx="1806" cy="1989"/>
              <a:chOff x="0" y="672"/>
              <a:chExt cx="1806" cy="1989"/>
            </a:xfrm>
          </p:grpSpPr>
          <p:sp>
            <p:nvSpPr>
              <p:cNvPr id="8" name="Rectangle 6">
                <a:extLst>
                  <a:ext uri="{FF2B5EF4-FFF2-40B4-BE49-F238E27FC236}">
                    <a16:creationId xmlns:a16="http://schemas.microsoft.com/office/drawing/2014/main" id="{40A3EA85-961E-4F56-A5FF-E65D651E52D3}"/>
                  </a:ext>
                </a:extLst>
              </p:cNvPr>
              <p:cNvSpPr>
                <a:spLocks noChangeArrowheads="1"/>
              </p:cNvSpPr>
              <p:nvPr userDrawn="1"/>
            </p:nvSpPr>
            <p:spPr bwMode="auto">
              <a:xfrm>
                <a:off x="361" y="2257"/>
                <a:ext cx="363" cy="404"/>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9" name="Rectangle 7">
                <a:extLst>
                  <a:ext uri="{FF2B5EF4-FFF2-40B4-BE49-F238E27FC236}">
                    <a16:creationId xmlns:a16="http://schemas.microsoft.com/office/drawing/2014/main" id="{7DAC40C9-4733-4F8E-B71A-653FB7668061}"/>
                  </a:ext>
                </a:extLst>
              </p:cNvPr>
              <p:cNvSpPr>
                <a:spLocks noChangeArrowheads="1"/>
              </p:cNvSpPr>
              <p:nvPr userDrawn="1"/>
            </p:nvSpPr>
            <p:spPr bwMode="auto">
              <a:xfrm>
                <a:off x="1081" y="1065"/>
                <a:ext cx="362" cy="405"/>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0" name="Rectangle 8">
                <a:extLst>
                  <a:ext uri="{FF2B5EF4-FFF2-40B4-BE49-F238E27FC236}">
                    <a16:creationId xmlns:a16="http://schemas.microsoft.com/office/drawing/2014/main" id="{2C5B9429-CD42-4BC3-99D4-C444E03B964D}"/>
                  </a:ext>
                </a:extLst>
              </p:cNvPr>
              <p:cNvSpPr>
                <a:spLocks noChangeArrowheads="1"/>
              </p:cNvSpPr>
              <p:nvPr userDrawn="1"/>
            </p:nvSpPr>
            <p:spPr bwMode="auto">
              <a:xfrm>
                <a:off x="1437" y="672"/>
                <a:ext cx="369" cy="400"/>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1" name="Rectangle 9">
                <a:extLst>
                  <a:ext uri="{FF2B5EF4-FFF2-40B4-BE49-F238E27FC236}">
                    <a16:creationId xmlns:a16="http://schemas.microsoft.com/office/drawing/2014/main" id="{0A8FB5C8-5A5E-4F5B-B400-8AE590E100DC}"/>
                  </a:ext>
                </a:extLst>
              </p:cNvPr>
              <p:cNvSpPr>
                <a:spLocks noChangeArrowheads="1"/>
              </p:cNvSpPr>
              <p:nvPr userDrawn="1"/>
            </p:nvSpPr>
            <p:spPr bwMode="auto">
              <a:xfrm>
                <a:off x="719" y="2257"/>
                <a:ext cx="368" cy="404"/>
              </a:xfrm>
              <a:prstGeom prst="rect">
                <a:avLst/>
              </a:prstGeom>
              <a:solidFill>
                <a:schemeClr val="bg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2" name="Rectangle 10">
                <a:extLst>
                  <a:ext uri="{FF2B5EF4-FFF2-40B4-BE49-F238E27FC236}">
                    <a16:creationId xmlns:a16="http://schemas.microsoft.com/office/drawing/2014/main" id="{38164CB8-0AE1-4150-B976-6CC704CBDA10}"/>
                  </a:ext>
                </a:extLst>
              </p:cNvPr>
              <p:cNvSpPr>
                <a:spLocks noChangeArrowheads="1"/>
              </p:cNvSpPr>
              <p:nvPr userDrawn="1"/>
            </p:nvSpPr>
            <p:spPr bwMode="auto">
              <a:xfrm>
                <a:off x="1437" y="1065"/>
                <a:ext cx="369" cy="405"/>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3" name="Rectangle 11">
                <a:extLst>
                  <a:ext uri="{FF2B5EF4-FFF2-40B4-BE49-F238E27FC236}">
                    <a16:creationId xmlns:a16="http://schemas.microsoft.com/office/drawing/2014/main" id="{BD561F70-D3B0-4359-9ED1-14B13B7F61C8}"/>
                  </a:ext>
                </a:extLst>
              </p:cNvPr>
              <p:cNvSpPr>
                <a:spLocks noChangeArrowheads="1"/>
              </p:cNvSpPr>
              <p:nvPr userDrawn="1"/>
            </p:nvSpPr>
            <p:spPr bwMode="auto">
              <a:xfrm>
                <a:off x="719" y="1464"/>
                <a:ext cx="368" cy="399"/>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4" name="Rectangle 12">
                <a:extLst>
                  <a:ext uri="{FF2B5EF4-FFF2-40B4-BE49-F238E27FC236}">
                    <a16:creationId xmlns:a16="http://schemas.microsoft.com/office/drawing/2014/main" id="{25D20C6F-7916-4CE3-93CF-AD445C9B3E8C}"/>
                  </a:ext>
                </a:extLst>
              </p:cNvPr>
              <p:cNvSpPr>
                <a:spLocks noChangeArrowheads="1"/>
              </p:cNvSpPr>
              <p:nvPr userDrawn="1"/>
            </p:nvSpPr>
            <p:spPr bwMode="auto">
              <a:xfrm>
                <a:off x="0" y="1464"/>
                <a:ext cx="367" cy="399"/>
              </a:xfrm>
              <a:prstGeom prst="rect">
                <a:avLst/>
              </a:prstGeom>
              <a:solidFill>
                <a:schemeClr val="bg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5" name="Rectangle 13">
                <a:extLst>
                  <a:ext uri="{FF2B5EF4-FFF2-40B4-BE49-F238E27FC236}">
                    <a16:creationId xmlns:a16="http://schemas.microsoft.com/office/drawing/2014/main" id="{D3403068-DF26-4450-BC2B-1543AD933AF0}"/>
                  </a:ext>
                </a:extLst>
              </p:cNvPr>
              <p:cNvSpPr>
                <a:spLocks noChangeArrowheads="1"/>
              </p:cNvSpPr>
              <p:nvPr userDrawn="1"/>
            </p:nvSpPr>
            <p:spPr bwMode="auto">
              <a:xfrm>
                <a:off x="1081" y="1464"/>
                <a:ext cx="362" cy="399"/>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6" name="Rectangle 14">
                <a:extLst>
                  <a:ext uri="{FF2B5EF4-FFF2-40B4-BE49-F238E27FC236}">
                    <a16:creationId xmlns:a16="http://schemas.microsoft.com/office/drawing/2014/main" id="{72360906-90D2-4988-8A34-8EECC58105CA}"/>
                  </a:ext>
                </a:extLst>
              </p:cNvPr>
              <p:cNvSpPr>
                <a:spLocks noChangeArrowheads="1"/>
              </p:cNvSpPr>
              <p:nvPr userDrawn="1"/>
            </p:nvSpPr>
            <p:spPr bwMode="auto">
              <a:xfrm>
                <a:off x="361" y="1857"/>
                <a:ext cx="363" cy="406"/>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sp>
            <p:nvSpPr>
              <p:cNvPr id="17" name="Rectangle 15">
                <a:extLst>
                  <a:ext uri="{FF2B5EF4-FFF2-40B4-BE49-F238E27FC236}">
                    <a16:creationId xmlns:a16="http://schemas.microsoft.com/office/drawing/2014/main" id="{044433C0-8AA1-4C62-82A3-4CBEDFF4CF6F}"/>
                  </a:ext>
                </a:extLst>
              </p:cNvPr>
              <p:cNvSpPr>
                <a:spLocks noChangeArrowheads="1"/>
              </p:cNvSpPr>
              <p:nvPr userDrawn="1"/>
            </p:nvSpPr>
            <p:spPr bwMode="auto">
              <a:xfrm>
                <a:off x="719" y="1857"/>
                <a:ext cx="368" cy="406"/>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solidFill>
                    <a:srgbClr val="000000"/>
                  </a:solidFill>
                  <a:latin typeface="Times New Roman" pitchFamily="18" charset="0"/>
                </a:endParaRPr>
              </a:p>
            </p:txBody>
          </p:sp>
        </p:grpSp>
      </p:grpSp>
      <p:sp>
        <p:nvSpPr>
          <p:cNvPr id="37173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ja-JP" altLang="en-US" noProof="0"/>
              <a:t>マスタ タイトルの書式設定</a:t>
            </a:r>
          </a:p>
        </p:txBody>
      </p:sp>
      <p:sp>
        <p:nvSpPr>
          <p:cNvPr id="37173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ja-JP" altLang="en-US" noProof="0"/>
              <a:t>マスタ サブタイトルの書式設定</a:t>
            </a:r>
          </a:p>
        </p:txBody>
      </p:sp>
      <p:sp>
        <p:nvSpPr>
          <p:cNvPr id="18" name="Rectangle 16">
            <a:extLst>
              <a:ext uri="{FF2B5EF4-FFF2-40B4-BE49-F238E27FC236}">
                <a16:creationId xmlns:a16="http://schemas.microsoft.com/office/drawing/2014/main" id="{22826262-DBD1-45F8-B9DC-4A5A733A4978}"/>
              </a:ext>
            </a:extLst>
          </p:cNvPr>
          <p:cNvSpPr>
            <a:spLocks noGrp="1" noChangeArrowheads="1"/>
          </p:cNvSpPr>
          <p:nvPr>
            <p:ph type="dt" sz="half" idx="10"/>
          </p:nvPr>
        </p:nvSpPr>
        <p:spPr/>
        <p:txBody>
          <a:bodyPr/>
          <a:lstStyle>
            <a:lvl1pPr>
              <a:defRPr/>
            </a:lvl1pPr>
          </a:lstStyle>
          <a:p>
            <a:pPr>
              <a:defRPr/>
            </a:pPr>
            <a:fld id="{DE4A23ED-131C-4031-8F2F-CC4E4934575F}" type="datetime1">
              <a:rPr lang="en-US" altLang="ja-JP"/>
              <a:pPr>
                <a:defRPr/>
              </a:pPr>
              <a:t>2/20/2026</a:t>
            </a:fld>
            <a:endParaRPr lang="en-US" altLang="ja-JP"/>
          </a:p>
        </p:txBody>
      </p:sp>
      <p:sp>
        <p:nvSpPr>
          <p:cNvPr id="19" name="Rectangle 17">
            <a:extLst>
              <a:ext uri="{FF2B5EF4-FFF2-40B4-BE49-F238E27FC236}">
                <a16:creationId xmlns:a16="http://schemas.microsoft.com/office/drawing/2014/main" id="{4ECA2B3A-F431-45E2-8FE8-51B07CF88704}"/>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20" name="Rectangle 18">
            <a:extLst>
              <a:ext uri="{FF2B5EF4-FFF2-40B4-BE49-F238E27FC236}">
                <a16:creationId xmlns:a16="http://schemas.microsoft.com/office/drawing/2014/main" id="{B9866659-98FD-4445-81F6-78CEFBF9D90B}"/>
              </a:ext>
            </a:extLst>
          </p:cNvPr>
          <p:cNvSpPr>
            <a:spLocks noGrp="1" noChangeArrowheads="1"/>
          </p:cNvSpPr>
          <p:nvPr>
            <p:ph type="sldNum" sz="quarter" idx="12"/>
          </p:nvPr>
        </p:nvSpPr>
        <p:spPr/>
        <p:txBody>
          <a:bodyPr/>
          <a:lstStyle>
            <a:lvl1pPr>
              <a:defRPr/>
            </a:lvl1pPr>
          </a:lstStyle>
          <a:p>
            <a:pPr>
              <a:defRPr/>
            </a:pPr>
            <a:fld id="{8162F70B-37B6-4801-900F-D5FED161B9FB}" type="slidenum">
              <a:rPr lang="en-US" altLang="ja-JP"/>
              <a:pPr>
                <a:defRPr/>
              </a:pPr>
              <a:t>‹#›</a:t>
            </a:fld>
            <a:endParaRPr lang="en-US" altLang="ja-JP"/>
          </a:p>
        </p:txBody>
      </p:sp>
    </p:spTree>
    <p:extLst>
      <p:ext uri="{BB962C8B-B14F-4D97-AF65-F5344CB8AC3E}">
        <p14:creationId xmlns:p14="http://schemas.microsoft.com/office/powerpoint/2010/main" val="353277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2">
            <a:extLst>
              <a:ext uri="{FF2B5EF4-FFF2-40B4-BE49-F238E27FC236}">
                <a16:creationId xmlns:a16="http://schemas.microsoft.com/office/drawing/2014/main" id="{EC43D26B-E91E-4D5E-B054-517B5BE3F44A}"/>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a:extLst>
              <a:ext uri="{FF2B5EF4-FFF2-40B4-BE49-F238E27FC236}">
                <a16:creationId xmlns:a16="http://schemas.microsoft.com/office/drawing/2014/main" id="{756C6D0B-E848-4B00-A67E-B1E9646E663E}"/>
              </a:ext>
            </a:extLst>
          </p:cNvPr>
          <p:cNvSpPr>
            <a:spLocks noGrp="1" noChangeArrowheads="1"/>
          </p:cNvSpPr>
          <p:nvPr>
            <p:ph type="sldNum" sz="quarter" idx="11"/>
          </p:nvPr>
        </p:nvSpPr>
        <p:spPr>
          <a:ln/>
        </p:spPr>
        <p:txBody>
          <a:bodyPr/>
          <a:lstStyle>
            <a:lvl1pPr>
              <a:defRPr/>
            </a:lvl1pPr>
          </a:lstStyle>
          <a:p>
            <a:pPr>
              <a:defRPr/>
            </a:pPr>
            <a:fld id="{F61B7C9C-A7FD-4BF1-BB27-17BE0EE9E4B1}" type="slidenum">
              <a:rPr lang="en-US" altLang="ja-JP"/>
              <a:pPr>
                <a:defRPr/>
              </a:pPr>
              <a:t>‹#›</a:t>
            </a:fld>
            <a:endParaRPr lang="en-US" altLang="ja-JP"/>
          </a:p>
        </p:txBody>
      </p:sp>
      <p:sp>
        <p:nvSpPr>
          <p:cNvPr id="6" name="Rectangle 16">
            <a:extLst>
              <a:ext uri="{FF2B5EF4-FFF2-40B4-BE49-F238E27FC236}">
                <a16:creationId xmlns:a16="http://schemas.microsoft.com/office/drawing/2014/main" id="{98884ED2-C91E-4980-8299-F61F29C8EF45}"/>
              </a:ext>
            </a:extLst>
          </p:cNvPr>
          <p:cNvSpPr>
            <a:spLocks noGrp="1" noChangeArrowheads="1"/>
          </p:cNvSpPr>
          <p:nvPr>
            <p:ph type="dt" sz="half" idx="12"/>
          </p:nvPr>
        </p:nvSpPr>
        <p:spPr>
          <a:ln/>
        </p:spPr>
        <p:txBody>
          <a:bodyPr/>
          <a:lstStyle>
            <a:lvl1pPr>
              <a:defRPr/>
            </a:lvl1pPr>
          </a:lstStyle>
          <a:p>
            <a:pPr>
              <a:defRPr/>
            </a:pPr>
            <a:fld id="{2BC79833-3ABE-4220-A10F-1E87D1A519A8}" type="datetime1">
              <a:rPr lang="en-US" altLang="ja-JP"/>
              <a:pPr>
                <a:defRPr/>
              </a:pPr>
              <a:t>2/20/2026</a:t>
            </a:fld>
            <a:endParaRPr lang="en-US" altLang="ja-JP"/>
          </a:p>
        </p:txBody>
      </p:sp>
    </p:spTree>
    <p:extLst>
      <p:ext uri="{BB962C8B-B14F-4D97-AF65-F5344CB8AC3E}">
        <p14:creationId xmlns:p14="http://schemas.microsoft.com/office/powerpoint/2010/main" val="549540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Rectangle 2">
            <a:extLst>
              <a:ext uri="{FF2B5EF4-FFF2-40B4-BE49-F238E27FC236}">
                <a16:creationId xmlns:a16="http://schemas.microsoft.com/office/drawing/2014/main" id="{4D732668-EF7A-4989-9CF1-31A5E9BF4D8A}"/>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5" name="Rectangle 3">
            <a:extLst>
              <a:ext uri="{FF2B5EF4-FFF2-40B4-BE49-F238E27FC236}">
                <a16:creationId xmlns:a16="http://schemas.microsoft.com/office/drawing/2014/main" id="{265B4E1A-2143-4E96-BED4-03F67B8C0CD1}"/>
              </a:ext>
            </a:extLst>
          </p:cNvPr>
          <p:cNvSpPr>
            <a:spLocks noGrp="1" noChangeArrowheads="1"/>
          </p:cNvSpPr>
          <p:nvPr>
            <p:ph type="sldNum" sz="quarter" idx="11"/>
          </p:nvPr>
        </p:nvSpPr>
        <p:spPr>
          <a:ln/>
        </p:spPr>
        <p:txBody>
          <a:bodyPr/>
          <a:lstStyle>
            <a:lvl1pPr>
              <a:defRPr/>
            </a:lvl1pPr>
          </a:lstStyle>
          <a:p>
            <a:pPr>
              <a:defRPr/>
            </a:pPr>
            <a:fld id="{49DB21D0-F671-49FB-ABEB-8464471AAB19}" type="slidenum">
              <a:rPr lang="en-US" altLang="ja-JP"/>
              <a:pPr>
                <a:defRPr/>
              </a:pPr>
              <a:t>‹#›</a:t>
            </a:fld>
            <a:endParaRPr lang="en-US" altLang="ja-JP"/>
          </a:p>
        </p:txBody>
      </p:sp>
      <p:sp>
        <p:nvSpPr>
          <p:cNvPr id="6" name="Rectangle 16">
            <a:extLst>
              <a:ext uri="{FF2B5EF4-FFF2-40B4-BE49-F238E27FC236}">
                <a16:creationId xmlns:a16="http://schemas.microsoft.com/office/drawing/2014/main" id="{71BB8042-BFD5-49DA-A52D-7EF1DAB45CED}"/>
              </a:ext>
            </a:extLst>
          </p:cNvPr>
          <p:cNvSpPr>
            <a:spLocks noGrp="1" noChangeArrowheads="1"/>
          </p:cNvSpPr>
          <p:nvPr>
            <p:ph type="dt" sz="half" idx="12"/>
          </p:nvPr>
        </p:nvSpPr>
        <p:spPr>
          <a:ln/>
        </p:spPr>
        <p:txBody>
          <a:bodyPr/>
          <a:lstStyle>
            <a:lvl1pPr>
              <a:defRPr/>
            </a:lvl1pPr>
          </a:lstStyle>
          <a:p>
            <a:pPr>
              <a:defRPr/>
            </a:pPr>
            <a:fld id="{C596F044-5310-4510-924F-1B31F3567796}" type="datetime1">
              <a:rPr lang="en-US" altLang="ja-JP"/>
              <a:pPr>
                <a:defRPr/>
              </a:pPr>
              <a:t>2/20/2026</a:t>
            </a:fld>
            <a:endParaRPr lang="en-US" altLang="ja-JP"/>
          </a:p>
        </p:txBody>
      </p:sp>
    </p:spTree>
    <p:extLst>
      <p:ext uri="{BB962C8B-B14F-4D97-AF65-F5344CB8AC3E}">
        <p14:creationId xmlns:p14="http://schemas.microsoft.com/office/powerpoint/2010/main" val="323605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2">
            <a:extLst>
              <a:ext uri="{FF2B5EF4-FFF2-40B4-BE49-F238E27FC236}">
                <a16:creationId xmlns:a16="http://schemas.microsoft.com/office/drawing/2014/main" id="{6B8B48FC-4707-4D65-BF15-8540FA0A8160}"/>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a:extLst>
              <a:ext uri="{FF2B5EF4-FFF2-40B4-BE49-F238E27FC236}">
                <a16:creationId xmlns:a16="http://schemas.microsoft.com/office/drawing/2014/main" id="{34919556-63E5-481F-B8FE-56938945F54D}"/>
              </a:ext>
            </a:extLst>
          </p:cNvPr>
          <p:cNvSpPr>
            <a:spLocks noGrp="1" noChangeArrowheads="1"/>
          </p:cNvSpPr>
          <p:nvPr>
            <p:ph type="sldNum" sz="quarter" idx="11"/>
          </p:nvPr>
        </p:nvSpPr>
        <p:spPr>
          <a:ln/>
        </p:spPr>
        <p:txBody>
          <a:bodyPr/>
          <a:lstStyle>
            <a:lvl1pPr>
              <a:defRPr/>
            </a:lvl1pPr>
          </a:lstStyle>
          <a:p>
            <a:pPr>
              <a:defRPr/>
            </a:pPr>
            <a:fld id="{F4B3CBF8-1E99-4B4F-ADA4-D33C4A7BB152}" type="slidenum">
              <a:rPr lang="en-US" altLang="ja-JP"/>
              <a:pPr>
                <a:defRPr/>
              </a:pPr>
              <a:t>‹#›</a:t>
            </a:fld>
            <a:endParaRPr lang="en-US" altLang="ja-JP"/>
          </a:p>
        </p:txBody>
      </p:sp>
      <p:sp>
        <p:nvSpPr>
          <p:cNvPr id="7" name="Rectangle 16">
            <a:extLst>
              <a:ext uri="{FF2B5EF4-FFF2-40B4-BE49-F238E27FC236}">
                <a16:creationId xmlns:a16="http://schemas.microsoft.com/office/drawing/2014/main" id="{E8202992-3403-4047-BF3E-E8783EBCD007}"/>
              </a:ext>
            </a:extLst>
          </p:cNvPr>
          <p:cNvSpPr>
            <a:spLocks noGrp="1" noChangeArrowheads="1"/>
          </p:cNvSpPr>
          <p:nvPr>
            <p:ph type="dt" sz="half" idx="12"/>
          </p:nvPr>
        </p:nvSpPr>
        <p:spPr>
          <a:ln/>
        </p:spPr>
        <p:txBody>
          <a:bodyPr/>
          <a:lstStyle>
            <a:lvl1pPr>
              <a:defRPr/>
            </a:lvl1pPr>
          </a:lstStyle>
          <a:p>
            <a:pPr>
              <a:defRPr/>
            </a:pPr>
            <a:fld id="{CD4C3594-2D3B-403A-AD01-3F37F662FF94}" type="datetime1">
              <a:rPr lang="en-US" altLang="ja-JP"/>
              <a:pPr>
                <a:defRPr/>
              </a:pPr>
              <a:t>2/20/2026</a:t>
            </a:fld>
            <a:endParaRPr lang="en-US" altLang="ja-JP"/>
          </a:p>
        </p:txBody>
      </p:sp>
    </p:spTree>
    <p:extLst>
      <p:ext uri="{BB962C8B-B14F-4D97-AF65-F5344CB8AC3E}">
        <p14:creationId xmlns:p14="http://schemas.microsoft.com/office/powerpoint/2010/main" val="197925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2">
            <a:extLst>
              <a:ext uri="{FF2B5EF4-FFF2-40B4-BE49-F238E27FC236}">
                <a16:creationId xmlns:a16="http://schemas.microsoft.com/office/drawing/2014/main" id="{57A494C0-76DB-4D98-8C19-9E6C6A97AA00}"/>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8" name="Rectangle 3">
            <a:extLst>
              <a:ext uri="{FF2B5EF4-FFF2-40B4-BE49-F238E27FC236}">
                <a16:creationId xmlns:a16="http://schemas.microsoft.com/office/drawing/2014/main" id="{A4FF0072-1DD0-4041-AB30-2B150D12ED99}"/>
              </a:ext>
            </a:extLst>
          </p:cNvPr>
          <p:cNvSpPr>
            <a:spLocks noGrp="1" noChangeArrowheads="1"/>
          </p:cNvSpPr>
          <p:nvPr>
            <p:ph type="sldNum" sz="quarter" idx="11"/>
          </p:nvPr>
        </p:nvSpPr>
        <p:spPr>
          <a:ln/>
        </p:spPr>
        <p:txBody>
          <a:bodyPr/>
          <a:lstStyle>
            <a:lvl1pPr>
              <a:defRPr/>
            </a:lvl1pPr>
          </a:lstStyle>
          <a:p>
            <a:pPr>
              <a:defRPr/>
            </a:pPr>
            <a:fld id="{1314C916-FA07-4E25-A3C0-DD7C888B4DC2}" type="slidenum">
              <a:rPr lang="en-US" altLang="ja-JP"/>
              <a:pPr>
                <a:defRPr/>
              </a:pPr>
              <a:t>‹#›</a:t>
            </a:fld>
            <a:endParaRPr lang="en-US" altLang="ja-JP"/>
          </a:p>
        </p:txBody>
      </p:sp>
      <p:sp>
        <p:nvSpPr>
          <p:cNvPr id="9" name="Rectangle 16">
            <a:extLst>
              <a:ext uri="{FF2B5EF4-FFF2-40B4-BE49-F238E27FC236}">
                <a16:creationId xmlns:a16="http://schemas.microsoft.com/office/drawing/2014/main" id="{1C90FA2D-192C-41B0-BFB6-3C4E60CDF48C}"/>
              </a:ext>
            </a:extLst>
          </p:cNvPr>
          <p:cNvSpPr>
            <a:spLocks noGrp="1" noChangeArrowheads="1"/>
          </p:cNvSpPr>
          <p:nvPr>
            <p:ph type="dt" sz="half" idx="12"/>
          </p:nvPr>
        </p:nvSpPr>
        <p:spPr>
          <a:ln/>
        </p:spPr>
        <p:txBody>
          <a:bodyPr/>
          <a:lstStyle>
            <a:lvl1pPr>
              <a:defRPr/>
            </a:lvl1pPr>
          </a:lstStyle>
          <a:p>
            <a:pPr>
              <a:defRPr/>
            </a:pPr>
            <a:fld id="{BE7D89D1-4B5B-487D-8EA9-C6C3DD8EAC13}" type="datetime1">
              <a:rPr lang="en-US" altLang="ja-JP"/>
              <a:pPr>
                <a:defRPr/>
              </a:pPr>
              <a:t>2/20/2026</a:t>
            </a:fld>
            <a:endParaRPr lang="en-US" altLang="ja-JP"/>
          </a:p>
        </p:txBody>
      </p:sp>
    </p:spTree>
    <p:extLst>
      <p:ext uri="{BB962C8B-B14F-4D97-AF65-F5344CB8AC3E}">
        <p14:creationId xmlns:p14="http://schemas.microsoft.com/office/powerpoint/2010/main" val="3473262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Rectangle 2">
            <a:extLst>
              <a:ext uri="{FF2B5EF4-FFF2-40B4-BE49-F238E27FC236}">
                <a16:creationId xmlns:a16="http://schemas.microsoft.com/office/drawing/2014/main" id="{6597A994-D12B-4C5A-AF54-E8FFCADF61D3}"/>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4" name="Rectangle 3">
            <a:extLst>
              <a:ext uri="{FF2B5EF4-FFF2-40B4-BE49-F238E27FC236}">
                <a16:creationId xmlns:a16="http://schemas.microsoft.com/office/drawing/2014/main" id="{6D9D00E3-7727-4DA8-93E4-9777A5E680DE}"/>
              </a:ext>
            </a:extLst>
          </p:cNvPr>
          <p:cNvSpPr>
            <a:spLocks noGrp="1" noChangeArrowheads="1"/>
          </p:cNvSpPr>
          <p:nvPr>
            <p:ph type="sldNum" sz="quarter" idx="11"/>
          </p:nvPr>
        </p:nvSpPr>
        <p:spPr>
          <a:ln/>
        </p:spPr>
        <p:txBody>
          <a:bodyPr/>
          <a:lstStyle>
            <a:lvl1pPr>
              <a:defRPr/>
            </a:lvl1pPr>
          </a:lstStyle>
          <a:p>
            <a:pPr>
              <a:defRPr/>
            </a:pPr>
            <a:fld id="{7943BC86-F3EE-423D-87B3-254C0AE145A7}" type="slidenum">
              <a:rPr lang="en-US" altLang="ja-JP"/>
              <a:pPr>
                <a:defRPr/>
              </a:pPr>
              <a:t>‹#›</a:t>
            </a:fld>
            <a:endParaRPr lang="en-US" altLang="ja-JP"/>
          </a:p>
        </p:txBody>
      </p:sp>
      <p:sp>
        <p:nvSpPr>
          <p:cNvPr id="5" name="Rectangle 16">
            <a:extLst>
              <a:ext uri="{FF2B5EF4-FFF2-40B4-BE49-F238E27FC236}">
                <a16:creationId xmlns:a16="http://schemas.microsoft.com/office/drawing/2014/main" id="{DFCE62D6-E737-4F9C-84FD-5B729A4F7DBC}"/>
              </a:ext>
            </a:extLst>
          </p:cNvPr>
          <p:cNvSpPr>
            <a:spLocks noGrp="1" noChangeArrowheads="1"/>
          </p:cNvSpPr>
          <p:nvPr>
            <p:ph type="dt" sz="half" idx="12"/>
          </p:nvPr>
        </p:nvSpPr>
        <p:spPr>
          <a:ln/>
        </p:spPr>
        <p:txBody>
          <a:bodyPr/>
          <a:lstStyle>
            <a:lvl1pPr>
              <a:defRPr/>
            </a:lvl1pPr>
          </a:lstStyle>
          <a:p>
            <a:pPr>
              <a:defRPr/>
            </a:pPr>
            <a:fld id="{091CB8BB-74AF-4D80-A32B-F3B0E0759837}" type="datetime1">
              <a:rPr lang="en-US" altLang="ja-JP"/>
              <a:pPr>
                <a:defRPr/>
              </a:pPr>
              <a:t>2/20/2026</a:t>
            </a:fld>
            <a:endParaRPr lang="en-US" altLang="ja-JP"/>
          </a:p>
        </p:txBody>
      </p:sp>
    </p:spTree>
    <p:extLst>
      <p:ext uri="{BB962C8B-B14F-4D97-AF65-F5344CB8AC3E}">
        <p14:creationId xmlns:p14="http://schemas.microsoft.com/office/powerpoint/2010/main" val="385123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0725167-11AB-4B4F-B71A-A2BB7148A3FF}"/>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3" name="Rectangle 3">
            <a:extLst>
              <a:ext uri="{FF2B5EF4-FFF2-40B4-BE49-F238E27FC236}">
                <a16:creationId xmlns:a16="http://schemas.microsoft.com/office/drawing/2014/main" id="{B8846427-BF7E-41DF-9343-69693FF8780A}"/>
              </a:ext>
            </a:extLst>
          </p:cNvPr>
          <p:cNvSpPr>
            <a:spLocks noGrp="1" noChangeArrowheads="1"/>
          </p:cNvSpPr>
          <p:nvPr>
            <p:ph type="sldNum" sz="quarter" idx="11"/>
          </p:nvPr>
        </p:nvSpPr>
        <p:spPr>
          <a:ln/>
        </p:spPr>
        <p:txBody>
          <a:bodyPr/>
          <a:lstStyle>
            <a:lvl1pPr>
              <a:defRPr/>
            </a:lvl1pPr>
          </a:lstStyle>
          <a:p>
            <a:pPr>
              <a:defRPr/>
            </a:pPr>
            <a:fld id="{801E8451-78C2-4737-A865-86DD203F7BBD}" type="slidenum">
              <a:rPr lang="en-US" altLang="ja-JP"/>
              <a:pPr>
                <a:defRPr/>
              </a:pPr>
              <a:t>‹#›</a:t>
            </a:fld>
            <a:endParaRPr lang="en-US" altLang="ja-JP"/>
          </a:p>
        </p:txBody>
      </p:sp>
      <p:sp>
        <p:nvSpPr>
          <p:cNvPr id="4" name="Rectangle 16">
            <a:extLst>
              <a:ext uri="{FF2B5EF4-FFF2-40B4-BE49-F238E27FC236}">
                <a16:creationId xmlns:a16="http://schemas.microsoft.com/office/drawing/2014/main" id="{71A4A939-6199-4A11-9322-489AC9DA3421}"/>
              </a:ext>
            </a:extLst>
          </p:cNvPr>
          <p:cNvSpPr>
            <a:spLocks noGrp="1" noChangeArrowheads="1"/>
          </p:cNvSpPr>
          <p:nvPr>
            <p:ph type="dt" sz="half" idx="12"/>
          </p:nvPr>
        </p:nvSpPr>
        <p:spPr>
          <a:ln/>
        </p:spPr>
        <p:txBody>
          <a:bodyPr/>
          <a:lstStyle>
            <a:lvl1pPr>
              <a:defRPr/>
            </a:lvl1pPr>
          </a:lstStyle>
          <a:p>
            <a:pPr>
              <a:defRPr/>
            </a:pPr>
            <a:fld id="{B6EA303D-11EC-4B35-8839-E0164D730833}" type="datetime1">
              <a:rPr lang="en-US" altLang="ja-JP"/>
              <a:pPr>
                <a:defRPr/>
              </a:pPr>
              <a:t>2/20/2026</a:t>
            </a:fld>
            <a:endParaRPr lang="en-US" altLang="ja-JP"/>
          </a:p>
        </p:txBody>
      </p:sp>
    </p:spTree>
    <p:extLst>
      <p:ext uri="{BB962C8B-B14F-4D97-AF65-F5344CB8AC3E}">
        <p14:creationId xmlns:p14="http://schemas.microsoft.com/office/powerpoint/2010/main" val="143175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2">
            <a:extLst>
              <a:ext uri="{FF2B5EF4-FFF2-40B4-BE49-F238E27FC236}">
                <a16:creationId xmlns:a16="http://schemas.microsoft.com/office/drawing/2014/main" id="{50FD2DEF-77DD-4EEB-967E-6000146962CA}"/>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a:extLst>
              <a:ext uri="{FF2B5EF4-FFF2-40B4-BE49-F238E27FC236}">
                <a16:creationId xmlns:a16="http://schemas.microsoft.com/office/drawing/2014/main" id="{3127C441-65C2-403A-82D4-F9813AC0CCF3}"/>
              </a:ext>
            </a:extLst>
          </p:cNvPr>
          <p:cNvSpPr>
            <a:spLocks noGrp="1" noChangeArrowheads="1"/>
          </p:cNvSpPr>
          <p:nvPr>
            <p:ph type="sldNum" sz="quarter" idx="11"/>
          </p:nvPr>
        </p:nvSpPr>
        <p:spPr>
          <a:ln/>
        </p:spPr>
        <p:txBody>
          <a:bodyPr/>
          <a:lstStyle>
            <a:lvl1pPr>
              <a:defRPr/>
            </a:lvl1pPr>
          </a:lstStyle>
          <a:p>
            <a:pPr>
              <a:defRPr/>
            </a:pPr>
            <a:fld id="{9F1B59FC-0F77-4E1B-A06C-E81B209621D5}" type="slidenum">
              <a:rPr lang="en-US" altLang="ja-JP"/>
              <a:pPr>
                <a:defRPr/>
              </a:pPr>
              <a:t>‹#›</a:t>
            </a:fld>
            <a:endParaRPr lang="en-US" altLang="ja-JP"/>
          </a:p>
        </p:txBody>
      </p:sp>
      <p:sp>
        <p:nvSpPr>
          <p:cNvPr id="7" name="Rectangle 16">
            <a:extLst>
              <a:ext uri="{FF2B5EF4-FFF2-40B4-BE49-F238E27FC236}">
                <a16:creationId xmlns:a16="http://schemas.microsoft.com/office/drawing/2014/main" id="{23D0F962-8B96-4C49-B1BD-8C2C6EA62007}"/>
              </a:ext>
            </a:extLst>
          </p:cNvPr>
          <p:cNvSpPr>
            <a:spLocks noGrp="1" noChangeArrowheads="1"/>
          </p:cNvSpPr>
          <p:nvPr>
            <p:ph type="dt" sz="half" idx="12"/>
          </p:nvPr>
        </p:nvSpPr>
        <p:spPr>
          <a:ln/>
        </p:spPr>
        <p:txBody>
          <a:bodyPr/>
          <a:lstStyle>
            <a:lvl1pPr>
              <a:defRPr/>
            </a:lvl1pPr>
          </a:lstStyle>
          <a:p>
            <a:pPr>
              <a:defRPr/>
            </a:pPr>
            <a:fld id="{8F50C585-6D2B-4519-9D44-F2C865464514}" type="datetime1">
              <a:rPr lang="en-US" altLang="ja-JP"/>
              <a:pPr>
                <a:defRPr/>
              </a:pPr>
              <a:t>2/20/2026</a:t>
            </a:fld>
            <a:endParaRPr lang="en-US" altLang="ja-JP"/>
          </a:p>
        </p:txBody>
      </p:sp>
    </p:spTree>
    <p:extLst>
      <p:ext uri="{BB962C8B-B14F-4D97-AF65-F5344CB8AC3E}">
        <p14:creationId xmlns:p14="http://schemas.microsoft.com/office/powerpoint/2010/main" val="338498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Rectangle 2">
            <a:extLst>
              <a:ext uri="{FF2B5EF4-FFF2-40B4-BE49-F238E27FC236}">
                <a16:creationId xmlns:a16="http://schemas.microsoft.com/office/drawing/2014/main" id="{4D9BF625-DD5A-4909-84B0-705CB7D62CDE}"/>
              </a:ext>
            </a:extLst>
          </p:cNvPr>
          <p:cNvSpPr>
            <a:spLocks noGrp="1" noChangeArrowheads="1"/>
          </p:cNvSpPr>
          <p:nvPr>
            <p:ph type="ftr" sz="quarter" idx="10"/>
          </p:nvPr>
        </p:nvSpPr>
        <p:spPr>
          <a:ln/>
        </p:spPr>
        <p:txBody>
          <a:bodyPr/>
          <a:lstStyle>
            <a:lvl1pPr>
              <a:defRPr/>
            </a:lvl1pPr>
          </a:lstStyle>
          <a:p>
            <a:pPr>
              <a:defRPr/>
            </a:pPr>
            <a:endParaRPr lang="en-US" altLang="ja-JP"/>
          </a:p>
        </p:txBody>
      </p:sp>
      <p:sp>
        <p:nvSpPr>
          <p:cNvPr id="6" name="Rectangle 3">
            <a:extLst>
              <a:ext uri="{FF2B5EF4-FFF2-40B4-BE49-F238E27FC236}">
                <a16:creationId xmlns:a16="http://schemas.microsoft.com/office/drawing/2014/main" id="{1C828C9E-EDBB-4377-8E60-A6A23F879644}"/>
              </a:ext>
            </a:extLst>
          </p:cNvPr>
          <p:cNvSpPr>
            <a:spLocks noGrp="1" noChangeArrowheads="1"/>
          </p:cNvSpPr>
          <p:nvPr>
            <p:ph type="sldNum" sz="quarter" idx="11"/>
          </p:nvPr>
        </p:nvSpPr>
        <p:spPr>
          <a:ln/>
        </p:spPr>
        <p:txBody>
          <a:bodyPr/>
          <a:lstStyle>
            <a:lvl1pPr>
              <a:defRPr/>
            </a:lvl1pPr>
          </a:lstStyle>
          <a:p>
            <a:pPr>
              <a:defRPr/>
            </a:pPr>
            <a:fld id="{13B59CE4-6997-450A-9329-0580BCBA70EF}" type="slidenum">
              <a:rPr lang="en-US" altLang="ja-JP"/>
              <a:pPr>
                <a:defRPr/>
              </a:pPr>
              <a:t>‹#›</a:t>
            </a:fld>
            <a:endParaRPr lang="en-US" altLang="ja-JP"/>
          </a:p>
        </p:txBody>
      </p:sp>
      <p:sp>
        <p:nvSpPr>
          <p:cNvPr id="7" name="Rectangle 16">
            <a:extLst>
              <a:ext uri="{FF2B5EF4-FFF2-40B4-BE49-F238E27FC236}">
                <a16:creationId xmlns:a16="http://schemas.microsoft.com/office/drawing/2014/main" id="{682D2BF7-06FB-45B4-9CF6-DF975A262FE9}"/>
              </a:ext>
            </a:extLst>
          </p:cNvPr>
          <p:cNvSpPr>
            <a:spLocks noGrp="1" noChangeArrowheads="1"/>
          </p:cNvSpPr>
          <p:nvPr>
            <p:ph type="dt" sz="half" idx="12"/>
          </p:nvPr>
        </p:nvSpPr>
        <p:spPr>
          <a:ln/>
        </p:spPr>
        <p:txBody>
          <a:bodyPr/>
          <a:lstStyle>
            <a:lvl1pPr>
              <a:defRPr/>
            </a:lvl1pPr>
          </a:lstStyle>
          <a:p>
            <a:pPr>
              <a:defRPr/>
            </a:pPr>
            <a:fld id="{0AAFEF40-BEEB-4DCB-BF35-3F4148B842F0}" type="datetime1">
              <a:rPr lang="en-US" altLang="ja-JP"/>
              <a:pPr>
                <a:defRPr/>
              </a:pPr>
              <a:t>2/20/2026</a:t>
            </a:fld>
            <a:endParaRPr lang="en-US" altLang="ja-JP"/>
          </a:p>
        </p:txBody>
      </p:sp>
    </p:spTree>
    <p:extLst>
      <p:ext uri="{BB962C8B-B14F-4D97-AF65-F5344CB8AC3E}">
        <p14:creationId xmlns:p14="http://schemas.microsoft.com/office/powerpoint/2010/main" val="242832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0690" name="Rectangle 2">
            <a:extLst>
              <a:ext uri="{FF2B5EF4-FFF2-40B4-BE49-F238E27FC236}">
                <a16:creationId xmlns:a16="http://schemas.microsoft.com/office/drawing/2014/main" id="{D3749028-805D-4067-BAE5-33FDA98A8E12}"/>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kumimoji="0" sz="1200">
                <a:latin typeface="Arial" charset="0"/>
                <a:ea typeface="ＭＳ Ｐゴシック" pitchFamily="50" charset="-128"/>
              </a:defRPr>
            </a:lvl1pPr>
          </a:lstStyle>
          <a:p>
            <a:pPr>
              <a:defRPr/>
            </a:pPr>
            <a:endParaRPr lang="en-US" altLang="ja-JP"/>
          </a:p>
        </p:txBody>
      </p:sp>
      <p:sp>
        <p:nvSpPr>
          <p:cNvPr id="370691" name="Rectangle 3">
            <a:extLst>
              <a:ext uri="{FF2B5EF4-FFF2-40B4-BE49-F238E27FC236}">
                <a16:creationId xmlns:a16="http://schemas.microsoft.com/office/drawing/2014/main" id="{BD28D148-D340-4F8F-BC14-0F87560BDAF1}"/>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kumimoji="0" sz="1200">
                <a:latin typeface="Arial Black" panose="020B0A04020102020204" pitchFamily="34" charset="0"/>
              </a:defRPr>
            </a:lvl1pPr>
          </a:lstStyle>
          <a:p>
            <a:pPr>
              <a:defRPr/>
            </a:pPr>
            <a:fld id="{9ED17A75-C44D-41AC-B0E6-80E9D94123F1}" type="slidenum">
              <a:rPr lang="en-US" altLang="ja-JP"/>
              <a:pPr>
                <a:defRPr/>
              </a:pPr>
              <a:t>‹#›</a:t>
            </a:fld>
            <a:endParaRPr lang="en-US" altLang="ja-JP"/>
          </a:p>
        </p:txBody>
      </p:sp>
      <p:grpSp>
        <p:nvGrpSpPr>
          <p:cNvPr id="1028" name="Group 4">
            <a:extLst>
              <a:ext uri="{FF2B5EF4-FFF2-40B4-BE49-F238E27FC236}">
                <a16:creationId xmlns:a16="http://schemas.microsoft.com/office/drawing/2014/main" id="{8AEE5497-0B0C-4BD3-8C12-5E9A9CB47003}"/>
              </a:ext>
            </a:extLst>
          </p:cNvPr>
          <p:cNvGrpSpPr>
            <a:grpSpLocks/>
          </p:cNvGrpSpPr>
          <p:nvPr/>
        </p:nvGrpSpPr>
        <p:grpSpPr bwMode="auto">
          <a:xfrm>
            <a:off x="0" y="0"/>
            <a:ext cx="9144000" cy="546100"/>
            <a:chOff x="0" y="0"/>
            <a:chExt cx="5760" cy="344"/>
          </a:xfrm>
        </p:grpSpPr>
        <p:sp>
          <p:nvSpPr>
            <p:cNvPr id="1032" name="Rectangle 5">
              <a:extLst>
                <a:ext uri="{FF2B5EF4-FFF2-40B4-BE49-F238E27FC236}">
                  <a16:creationId xmlns:a16="http://schemas.microsoft.com/office/drawing/2014/main" id="{FE10DB5A-2529-47AD-AAF2-70F9ABF75300}"/>
                </a:ext>
              </a:extLst>
            </p:cNvPr>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p:spPr>
          <p:txBody>
            <a:bodyPr wrap="none" anchor="ct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algn="ctr" eaLnBrk="1" hangingPunct="1">
                <a:defRPr/>
              </a:pPr>
              <a:endParaRPr kumimoji="0" lang="ja-JP" altLang="ja-JP" sz="2400">
                <a:latin typeface="Times New Roman" pitchFamily="18" charset="0"/>
              </a:endParaRPr>
            </a:p>
          </p:txBody>
        </p:sp>
        <p:sp>
          <p:nvSpPr>
            <p:cNvPr id="1033" name="Rectangle 6">
              <a:extLst>
                <a:ext uri="{FF2B5EF4-FFF2-40B4-BE49-F238E27FC236}">
                  <a16:creationId xmlns:a16="http://schemas.microsoft.com/office/drawing/2014/main" id="{91472387-A717-4D0C-85EC-BC2329EC33E9}"/>
                </a:ext>
              </a:extLst>
            </p:cNvPr>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latin typeface="Times New Roman" pitchFamily="18" charset="0"/>
              </a:endParaRPr>
            </a:p>
          </p:txBody>
        </p:sp>
        <p:sp>
          <p:nvSpPr>
            <p:cNvPr id="1034" name="Rectangle 7">
              <a:extLst>
                <a:ext uri="{FF2B5EF4-FFF2-40B4-BE49-F238E27FC236}">
                  <a16:creationId xmlns:a16="http://schemas.microsoft.com/office/drawing/2014/main" id="{DC5AAFA0-FE8F-4FC4-98C3-A72DF2993B68}"/>
                </a:ext>
              </a:extLst>
            </p:cNvPr>
            <p:cNvSpPr>
              <a:spLocks noChangeArrowheads="1"/>
            </p:cNvSpPr>
            <p:nvPr/>
          </p:nvSpPr>
          <p:spPr bwMode="auto">
            <a:xfrm>
              <a:off x="258" y="85"/>
              <a:ext cx="87" cy="89"/>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1800">
                <a:solidFill>
                  <a:schemeClr val="hlink"/>
                </a:solidFill>
              </a:endParaRPr>
            </a:p>
          </p:txBody>
        </p:sp>
        <p:sp>
          <p:nvSpPr>
            <p:cNvPr id="1035" name="Rectangle 8">
              <a:extLst>
                <a:ext uri="{FF2B5EF4-FFF2-40B4-BE49-F238E27FC236}">
                  <a16:creationId xmlns:a16="http://schemas.microsoft.com/office/drawing/2014/main" id="{4ACAC2FC-8A9C-4D64-8BC9-72067202E1D1}"/>
                </a:ext>
              </a:extLst>
            </p:cNvPr>
            <p:cNvSpPr>
              <a:spLocks noChangeArrowheads="1"/>
            </p:cNvSpPr>
            <p:nvPr/>
          </p:nvSpPr>
          <p:spPr bwMode="auto">
            <a:xfrm>
              <a:off x="345" y="0"/>
              <a:ext cx="88" cy="87"/>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1800">
                <a:solidFill>
                  <a:schemeClr val="hlink"/>
                </a:solidFill>
              </a:endParaRPr>
            </a:p>
          </p:txBody>
        </p:sp>
        <p:sp>
          <p:nvSpPr>
            <p:cNvPr id="1036" name="Rectangle 9">
              <a:extLst>
                <a:ext uri="{FF2B5EF4-FFF2-40B4-BE49-F238E27FC236}">
                  <a16:creationId xmlns:a16="http://schemas.microsoft.com/office/drawing/2014/main" id="{1688EA0F-ED82-402F-A44B-99E9DF4F991F}"/>
                </a:ext>
              </a:extLst>
            </p:cNvPr>
            <p:cNvSpPr>
              <a:spLocks noChangeArrowheads="1"/>
            </p:cNvSpPr>
            <p:nvPr/>
          </p:nvSpPr>
          <p:spPr bwMode="auto">
            <a:xfrm>
              <a:off x="345" y="85"/>
              <a:ext cx="88" cy="89"/>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1800">
                <a:solidFill>
                  <a:schemeClr val="accent2"/>
                </a:solidFill>
              </a:endParaRPr>
            </a:p>
          </p:txBody>
        </p:sp>
        <p:sp>
          <p:nvSpPr>
            <p:cNvPr id="1037" name="Rectangle 10">
              <a:extLst>
                <a:ext uri="{FF2B5EF4-FFF2-40B4-BE49-F238E27FC236}">
                  <a16:creationId xmlns:a16="http://schemas.microsoft.com/office/drawing/2014/main" id="{6291A184-659A-4105-8EA3-020D68415B51}"/>
                </a:ext>
              </a:extLst>
            </p:cNvPr>
            <p:cNvSpPr>
              <a:spLocks noChangeArrowheads="1"/>
            </p:cNvSpPr>
            <p:nvPr/>
          </p:nvSpPr>
          <p:spPr bwMode="auto">
            <a:xfrm>
              <a:off x="173" y="173"/>
              <a:ext cx="86" cy="87"/>
            </a:xfrm>
            <a:prstGeom prst="rect">
              <a:avLst/>
            </a:prstGeom>
            <a:solidFill>
              <a:schemeClr val="folHlink"/>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1800">
                <a:solidFill>
                  <a:schemeClr val="hlink"/>
                </a:solidFill>
              </a:endParaRPr>
            </a:p>
          </p:txBody>
        </p:sp>
        <p:sp>
          <p:nvSpPr>
            <p:cNvPr id="1038" name="Rectangle 11">
              <a:extLst>
                <a:ext uri="{FF2B5EF4-FFF2-40B4-BE49-F238E27FC236}">
                  <a16:creationId xmlns:a16="http://schemas.microsoft.com/office/drawing/2014/main" id="{D8534FE6-7820-4D1D-A610-7D13DADC628C}"/>
                </a:ext>
              </a:extLst>
            </p:cNvPr>
            <p:cNvSpPr>
              <a:spLocks noChangeArrowheads="1"/>
            </p:cNvSpPr>
            <p:nvPr/>
          </p:nvSpPr>
          <p:spPr bwMode="auto">
            <a:xfrm>
              <a:off x="83" y="86"/>
              <a:ext cx="89" cy="87"/>
            </a:xfrm>
            <a:prstGeom prst="rect">
              <a:avLst/>
            </a:prstGeom>
            <a:solidFill>
              <a:schemeClr val="bg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2400">
                <a:latin typeface="Times New Roman" pitchFamily="18" charset="0"/>
              </a:endParaRPr>
            </a:p>
          </p:txBody>
        </p:sp>
        <p:sp>
          <p:nvSpPr>
            <p:cNvPr id="1039" name="Rectangle 12">
              <a:extLst>
                <a:ext uri="{FF2B5EF4-FFF2-40B4-BE49-F238E27FC236}">
                  <a16:creationId xmlns:a16="http://schemas.microsoft.com/office/drawing/2014/main" id="{3369BAE7-CAFF-4F43-8618-AB84B39ACDDB}"/>
                </a:ext>
              </a:extLst>
            </p:cNvPr>
            <p:cNvSpPr>
              <a:spLocks noChangeArrowheads="1"/>
            </p:cNvSpPr>
            <p:nvPr/>
          </p:nvSpPr>
          <p:spPr bwMode="auto">
            <a:xfrm>
              <a:off x="258" y="171"/>
              <a:ext cx="87" cy="87"/>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1800">
                <a:solidFill>
                  <a:schemeClr val="accent2"/>
                </a:solidFill>
              </a:endParaRPr>
            </a:p>
          </p:txBody>
        </p:sp>
        <p:sp>
          <p:nvSpPr>
            <p:cNvPr id="1040" name="Rectangle 13">
              <a:extLst>
                <a:ext uri="{FF2B5EF4-FFF2-40B4-BE49-F238E27FC236}">
                  <a16:creationId xmlns:a16="http://schemas.microsoft.com/office/drawing/2014/main" id="{5F7E9BD0-A84D-496D-922F-145E966F24EF}"/>
                </a:ext>
              </a:extLst>
            </p:cNvPr>
            <p:cNvSpPr>
              <a:spLocks noChangeArrowheads="1"/>
            </p:cNvSpPr>
            <p:nvPr/>
          </p:nvSpPr>
          <p:spPr bwMode="auto">
            <a:xfrm>
              <a:off x="173" y="258"/>
              <a:ext cx="86" cy="86"/>
            </a:xfrm>
            <a:prstGeom prst="rect">
              <a:avLst/>
            </a:prstGeom>
            <a:solidFill>
              <a:schemeClr val="accent2"/>
            </a:solidFill>
            <a:ln>
              <a:noFill/>
            </a:ln>
          </p:spPr>
          <p:txBody>
            <a:bodyPr/>
            <a:lstStyle>
              <a:lvl1pPr eaLnBrk="0" hangingPunct="0">
                <a:defRPr kumimoji="1" sz="3200">
                  <a:solidFill>
                    <a:schemeClr val="tx1"/>
                  </a:solidFill>
                  <a:latin typeface="Arial" charset="0"/>
                  <a:ea typeface="ＭＳ Ｐゴシック" pitchFamily="50" charset="-128"/>
                </a:defRPr>
              </a:lvl1pPr>
              <a:lvl2pPr marL="742950" indent="-285750" eaLnBrk="0" hangingPunct="0">
                <a:defRPr kumimoji="1" sz="3200">
                  <a:solidFill>
                    <a:schemeClr val="tx1"/>
                  </a:solidFill>
                  <a:latin typeface="Arial" charset="0"/>
                  <a:ea typeface="ＭＳ Ｐゴシック" pitchFamily="50" charset="-128"/>
                </a:defRPr>
              </a:lvl2pPr>
              <a:lvl3pPr marL="1143000" indent="-228600" eaLnBrk="0" hangingPunct="0">
                <a:defRPr kumimoji="1" sz="3200">
                  <a:solidFill>
                    <a:schemeClr val="tx1"/>
                  </a:solidFill>
                  <a:latin typeface="Arial" charset="0"/>
                  <a:ea typeface="ＭＳ Ｐゴシック" pitchFamily="50" charset="-128"/>
                </a:defRPr>
              </a:lvl3pPr>
              <a:lvl4pPr marL="1600200" indent="-228600" eaLnBrk="0" hangingPunct="0">
                <a:defRPr kumimoji="1" sz="3200">
                  <a:solidFill>
                    <a:schemeClr val="tx1"/>
                  </a:solidFill>
                  <a:latin typeface="Arial" charset="0"/>
                  <a:ea typeface="ＭＳ Ｐゴシック" pitchFamily="50" charset="-128"/>
                </a:defRPr>
              </a:lvl4pPr>
              <a:lvl5pPr marL="2057400" indent="-228600" eaLnBrk="0" hangingPunct="0">
                <a:defRPr kumimoji="1" sz="3200">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sz="3200">
                  <a:solidFill>
                    <a:schemeClr val="tx1"/>
                  </a:solidFill>
                  <a:latin typeface="Arial" charset="0"/>
                  <a:ea typeface="ＭＳ Ｐゴシック" pitchFamily="50" charset="-128"/>
                </a:defRPr>
              </a:lvl9pPr>
            </a:lstStyle>
            <a:p>
              <a:pPr eaLnBrk="1" hangingPunct="1">
                <a:defRPr/>
              </a:pPr>
              <a:endParaRPr kumimoji="0" lang="ja-JP" altLang="ja-JP" sz="1800">
                <a:solidFill>
                  <a:schemeClr val="accent2"/>
                </a:solidFill>
              </a:endParaRPr>
            </a:p>
          </p:txBody>
        </p:sp>
      </p:grpSp>
      <p:sp>
        <p:nvSpPr>
          <p:cNvPr id="1029" name="Rectangle 14">
            <a:extLst>
              <a:ext uri="{FF2B5EF4-FFF2-40B4-BE49-F238E27FC236}">
                <a16:creationId xmlns:a16="http://schemas.microsoft.com/office/drawing/2014/main" id="{F3A7FADE-8E6A-40DD-83F3-A1ACFA72EBB1}"/>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30" name="Rectangle 15">
            <a:extLst>
              <a:ext uri="{FF2B5EF4-FFF2-40B4-BE49-F238E27FC236}">
                <a16:creationId xmlns:a16="http://schemas.microsoft.com/office/drawing/2014/main" id="{EF5D76CC-87C3-4C1A-B48D-9932EC56FD9B}"/>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70704" name="Rectangle 16">
            <a:extLst>
              <a:ext uri="{FF2B5EF4-FFF2-40B4-BE49-F238E27FC236}">
                <a16:creationId xmlns:a16="http://schemas.microsoft.com/office/drawing/2014/main" id="{9E3CADBF-C446-4029-9903-8BE8EA1CC32D}"/>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kumimoji="0" sz="1200">
                <a:latin typeface="Arial" charset="0"/>
                <a:ea typeface="ＭＳ Ｐゴシック" pitchFamily="50" charset="-128"/>
              </a:defRPr>
            </a:lvl1pPr>
          </a:lstStyle>
          <a:p>
            <a:pPr>
              <a:defRPr/>
            </a:pPr>
            <a:fld id="{19880607-2999-4B16-8062-DE62EB8F6B97}" type="datetime1">
              <a:rPr lang="en-US" altLang="ja-JP"/>
              <a:pPr>
                <a:defRPr/>
              </a:pPr>
              <a:t>2/20/2026</a:t>
            </a:fld>
            <a:endParaRPr lang="en-US" altLang="ja-JP"/>
          </a:p>
        </p:txBody>
      </p:sp>
    </p:spTree>
  </p:cSld>
  <p:clrMap bg1="lt1" tx1="dk1" bg2="lt2" tx2="dk2" accent1="accent1" accent2="accent2" accent3="accent3" accent4="accent4" accent5="accent5" accent6="accent6" hlink="hlink" folHlink="folHlink"/>
  <p:sldLayoutIdLst>
    <p:sldLayoutId id="2147485995" r:id="rId1"/>
    <p:sldLayoutId id="2147485984" r:id="rId2"/>
    <p:sldLayoutId id="2147485985" r:id="rId3"/>
    <p:sldLayoutId id="2147485986" r:id="rId4"/>
    <p:sldLayoutId id="2147485987" r:id="rId5"/>
    <p:sldLayoutId id="2147485988" r:id="rId6"/>
    <p:sldLayoutId id="2147485989" r:id="rId7"/>
    <p:sldLayoutId id="2147485990" r:id="rId8"/>
    <p:sldLayoutId id="2147485991" r:id="rId9"/>
    <p:sldLayoutId id="2147485992" r:id="rId10"/>
    <p:sldLayoutId id="2147485993" r:id="rId11"/>
    <p:sldLayoutId id="2147485994" r:id="rId12"/>
  </p:sldLayoutIdLst>
  <p:hf hdr="0" ftr="0" dt="0"/>
  <p:txStyles>
    <p:title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4">
            <a:extLst>
              <a:ext uri="{FF2B5EF4-FFF2-40B4-BE49-F238E27FC236}">
                <a16:creationId xmlns:a16="http://schemas.microsoft.com/office/drawing/2014/main" id="{A5BA052E-7527-48B2-98BC-D832D5D38E2C}"/>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15">
            <a:extLst>
              <a:ext uri="{FF2B5EF4-FFF2-40B4-BE49-F238E27FC236}">
                <a16:creationId xmlns:a16="http://schemas.microsoft.com/office/drawing/2014/main" id="{9E13BAF7-2C03-403D-B1D6-59DE376E29B1}"/>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1" name="Rectangle 16">
            <a:extLst>
              <a:ext uri="{FF2B5EF4-FFF2-40B4-BE49-F238E27FC236}">
                <a16:creationId xmlns:a16="http://schemas.microsoft.com/office/drawing/2014/main" id="{C6DD53AD-070A-4596-87D4-B277CC2DF93B}"/>
              </a:ext>
            </a:extLst>
          </p:cNvPr>
          <p:cNvSpPr>
            <a:spLocks noGrp="1" noChangeArrowheads="1"/>
          </p:cNvSpPr>
          <p:nvPr>
            <p:ph type="dt" sz="half" idx="2"/>
          </p:nvPr>
        </p:nvSpPr>
        <p:spPr bwMode="auto">
          <a:xfrm>
            <a:off x="457200" y="6248400"/>
            <a:ext cx="2133600" cy="457200"/>
          </a:xfrm>
          <a:prstGeom prst="rect">
            <a:avLst/>
          </a:prstGeom>
          <a:noFill/>
        </p:spPr>
        <p:txBody>
          <a:bodyPr vert="horz" wrap="square" lIns="91440" tIns="45720" rIns="91440" bIns="45720" numCol="1" anchor="b" anchorCtr="0" compatLnSpc="1">
            <a:prstTxWarp prst="textNoShape">
              <a:avLst/>
            </a:prstTxWarp>
          </a:bodyPr>
          <a:lstStyle>
            <a:lvl1pPr algn="l" eaLnBrk="1" hangingPunct="1">
              <a:defRPr kumimoji="0" sz="1200">
                <a:solidFill>
                  <a:srgbClr val="000000"/>
                </a:solidFill>
                <a:latin typeface="Arial" charset="0"/>
                <a:ea typeface="ＭＳ Ｐゴシック" pitchFamily="50" charset="-128"/>
              </a:defRPr>
            </a:lvl1pPr>
          </a:lstStyle>
          <a:p>
            <a:pPr>
              <a:defRPr/>
            </a:pPr>
            <a:fld id="{D9455751-C88C-4AF2-99B4-2181EC67FA60}" type="datetime1">
              <a:rPr lang="en-US" altLang="ja-JP"/>
              <a:pPr>
                <a:defRPr/>
              </a:pPr>
              <a:t>2/20/2026</a:t>
            </a:fld>
            <a:endParaRPr lang="en-US" altLang="ja-JP"/>
          </a:p>
        </p:txBody>
      </p:sp>
      <p:sp>
        <p:nvSpPr>
          <p:cNvPr id="32" name="Rectangle 17">
            <a:extLst>
              <a:ext uri="{FF2B5EF4-FFF2-40B4-BE49-F238E27FC236}">
                <a16:creationId xmlns:a16="http://schemas.microsoft.com/office/drawing/2014/main" id="{09258326-7743-4120-8478-0C549CDD9596}"/>
              </a:ext>
            </a:extLst>
          </p:cNvPr>
          <p:cNvSpPr>
            <a:spLocks noGrp="1" noChangeArrowheads="1"/>
          </p:cNvSpPr>
          <p:nvPr>
            <p:ph type="ftr" sz="quarter" idx="3"/>
          </p:nvPr>
        </p:nvSpPr>
        <p:spPr bwMode="auto">
          <a:xfrm>
            <a:off x="3124200" y="6248400"/>
            <a:ext cx="2895600" cy="457200"/>
          </a:xfrm>
          <a:prstGeom prst="rect">
            <a:avLst/>
          </a:prstGeom>
          <a:noFill/>
        </p:spPr>
        <p:txBody>
          <a:bodyPr vert="horz" wrap="square" lIns="91440" tIns="45720" rIns="91440" bIns="45720" numCol="1" anchor="b" anchorCtr="0" compatLnSpc="1">
            <a:prstTxWarp prst="textNoShape">
              <a:avLst/>
            </a:prstTxWarp>
          </a:bodyPr>
          <a:lstStyle>
            <a:lvl1pPr algn="ctr" eaLnBrk="1" hangingPunct="1">
              <a:defRPr kumimoji="0" sz="1200">
                <a:solidFill>
                  <a:srgbClr val="000000"/>
                </a:solidFill>
                <a:latin typeface="Arial" charset="0"/>
                <a:ea typeface="ＭＳ Ｐゴシック" pitchFamily="50" charset="-128"/>
              </a:defRPr>
            </a:lvl1pPr>
          </a:lstStyle>
          <a:p>
            <a:pPr>
              <a:defRPr/>
            </a:pPr>
            <a:endParaRPr lang="en-US" altLang="ja-JP"/>
          </a:p>
        </p:txBody>
      </p:sp>
      <p:sp>
        <p:nvSpPr>
          <p:cNvPr id="33" name="Rectangle 18">
            <a:extLst>
              <a:ext uri="{FF2B5EF4-FFF2-40B4-BE49-F238E27FC236}">
                <a16:creationId xmlns:a16="http://schemas.microsoft.com/office/drawing/2014/main" id="{52F94A14-F380-4E56-9F57-C255778240C4}"/>
              </a:ext>
            </a:extLst>
          </p:cNvPr>
          <p:cNvSpPr>
            <a:spLocks noGrp="1" noChangeArrowheads="1"/>
          </p:cNvSpPr>
          <p:nvPr>
            <p:ph type="sldNum" sz="quarter" idx="4"/>
          </p:nvPr>
        </p:nvSpPr>
        <p:spPr bwMode="auto">
          <a:xfrm>
            <a:off x="6553200" y="6248400"/>
            <a:ext cx="2133600" cy="457200"/>
          </a:xfrm>
          <a:prstGeom prst="rect">
            <a:avLst/>
          </a:prstGeom>
          <a:noFill/>
        </p:spPr>
        <p:txBody>
          <a:bodyPr vert="horz" wrap="square" lIns="91440" tIns="45720" rIns="91440" bIns="45720" numCol="1" anchor="b" anchorCtr="0" compatLnSpc="1">
            <a:prstTxWarp prst="textNoShape">
              <a:avLst/>
            </a:prstTxWarp>
          </a:bodyPr>
          <a:lstStyle>
            <a:lvl1pPr algn="r" eaLnBrk="1" hangingPunct="1">
              <a:defRPr kumimoji="0" sz="1200">
                <a:solidFill>
                  <a:srgbClr val="000000"/>
                </a:solidFill>
                <a:latin typeface="Arial Black" panose="020B0A04020102020204" pitchFamily="34" charset="0"/>
              </a:defRPr>
            </a:lvl1pPr>
          </a:lstStyle>
          <a:p>
            <a:pPr>
              <a:defRPr/>
            </a:pPr>
            <a:fld id="{60D7104C-B8AB-4AA3-BDD0-ABCE423FAEF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5996" r:id="rId1"/>
  </p:sldLayoutIdLst>
  <p:hf hdr="0" ftr="0" dt="0"/>
  <p:txStyles>
    <p:titleStyle>
      <a:lvl1pPr algn="l" rtl="0" eaLnBrk="0" fontAlgn="base" hangingPunct="0">
        <a:spcBef>
          <a:spcPct val="0"/>
        </a:spcBef>
        <a:spcAft>
          <a:spcPct val="0"/>
        </a:spcAft>
        <a:defRPr kumimoji="1" sz="4400">
          <a:solidFill>
            <a:schemeClr val="tx1"/>
          </a:solidFill>
          <a:latin typeface="Arial" charset="0"/>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kumimoji="1" sz="2800">
          <a:solidFill>
            <a:schemeClr val="tx1"/>
          </a:solidFill>
          <a:latin typeface="Arial" charset="0"/>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kumimoji="1" sz="2400">
          <a:solidFill>
            <a:schemeClr val="tx1"/>
          </a:solidFill>
          <a:latin typeface="Arial"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kumimoji="1" sz="2000">
          <a:solidFill>
            <a:schemeClr val="tx1"/>
          </a:solidFill>
          <a:latin typeface="Arial" charset="0"/>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charset="0"/>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4">
            <a:extLst>
              <a:ext uri="{FF2B5EF4-FFF2-40B4-BE49-F238E27FC236}">
                <a16:creationId xmlns:a16="http://schemas.microsoft.com/office/drawing/2014/main" id="{13D4C558-C59A-40D5-A127-CA5185C45156}"/>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3075" name="Rectangle 15">
            <a:extLst>
              <a:ext uri="{FF2B5EF4-FFF2-40B4-BE49-F238E27FC236}">
                <a16:creationId xmlns:a16="http://schemas.microsoft.com/office/drawing/2014/main" id="{61918134-3C24-44C5-8B29-B55B09EF6F5E}"/>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1" name="Rectangle 16">
            <a:extLst>
              <a:ext uri="{FF2B5EF4-FFF2-40B4-BE49-F238E27FC236}">
                <a16:creationId xmlns:a16="http://schemas.microsoft.com/office/drawing/2014/main" id="{A482934E-720C-45F0-99FB-3C7ECC8D3EAF}"/>
              </a:ext>
            </a:extLst>
          </p:cNvPr>
          <p:cNvSpPr>
            <a:spLocks noGrp="1" noChangeArrowheads="1"/>
          </p:cNvSpPr>
          <p:nvPr>
            <p:ph type="dt" sz="half" idx="2"/>
          </p:nvPr>
        </p:nvSpPr>
        <p:spPr bwMode="auto">
          <a:xfrm>
            <a:off x="457200" y="6248400"/>
            <a:ext cx="2133600" cy="457200"/>
          </a:xfrm>
          <a:prstGeom prst="rect">
            <a:avLst/>
          </a:prstGeom>
          <a:noFill/>
        </p:spPr>
        <p:txBody>
          <a:bodyPr vert="horz" wrap="square" lIns="91440" tIns="45720" rIns="91440" bIns="45720" numCol="1" anchor="b" anchorCtr="0" compatLnSpc="1">
            <a:prstTxWarp prst="textNoShape">
              <a:avLst/>
            </a:prstTxWarp>
          </a:bodyPr>
          <a:lstStyle>
            <a:lvl1pPr algn="l" eaLnBrk="1" hangingPunct="1">
              <a:defRPr kumimoji="0" sz="1200">
                <a:solidFill>
                  <a:srgbClr val="000000"/>
                </a:solidFill>
                <a:latin typeface="Arial" charset="0"/>
                <a:ea typeface="ＭＳ Ｐゴシック" pitchFamily="50" charset="-128"/>
              </a:defRPr>
            </a:lvl1pPr>
          </a:lstStyle>
          <a:p>
            <a:pPr>
              <a:defRPr/>
            </a:pPr>
            <a:fld id="{33895950-D3EB-41CF-B777-130310380458}" type="datetime1">
              <a:rPr lang="en-US" altLang="ja-JP"/>
              <a:pPr>
                <a:defRPr/>
              </a:pPr>
              <a:t>2/20/2026</a:t>
            </a:fld>
            <a:endParaRPr lang="en-US" altLang="ja-JP"/>
          </a:p>
        </p:txBody>
      </p:sp>
      <p:sp>
        <p:nvSpPr>
          <p:cNvPr id="32" name="Rectangle 17">
            <a:extLst>
              <a:ext uri="{FF2B5EF4-FFF2-40B4-BE49-F238E27FC236}">
                <a16:creationId xmlns:a16="http://schemas.microsoft.com/office/drawing/2014/main" id="{19C50244-71D6-4240-8B32-5FA8EDBE6361}"/>
              </a:ext>
            </a:extLst>
          </p:cNvPr>
          <p:cNvSpPr>
            <a:spLocks noGrp="1" noChangeArrowheads="1"/>
          </p:cNvSpPr>
          <p:nvPr>
            <p:ph type="ftr" sz="quarter" idx="3"/>
          </p:nvPr>
        </p:nvSpPr>
        <p:spPr bwMode="auto">
          <a:xfrm>
            <a:off x="3124200" y="6248400"/>
            <a:ext cx="2895600" cy="457200"/>
          </a:xfrm>
          <a:prstGeom prst="rect">
            <a:avLst/>
          </a:prstGeom>
          <a:noFill/>
        </p:spPr>
        <p:txBody>
          <a:bodyPr vert="horz" wrap="square" lIns="91440" tIns="45720" rIns="91440" bIns="45720" numCol="1" anchor="b" anchorCtr="0" compatLnSpc="1">
            <a:prstTxWarp prst="textNoShape">
              <a:avLst/>
            </a:prstTxWarp>
          </a:bodyPr>
          <a:lstStyle>
            <a:lvl1pPr algn="ctr" eaLnBrk="1" hangingPunct="1">
              <a:defRPr kumimoji="0" sz="1200">
                <a:solidFill>
                  <a:srgbClr val="000000"/>
                </a:solidFill>
                <a:latin typeface="Arial" charset="0"/>
                <a:ea typeface="ＭＳ Ｐゴシック" pitchFamily="50" charset="-128"/>
              </a:defRPr>
            </a:lvl1pPr>
          </a:lstStyle>
          <a:p>
            <a:pPr>
              <a:defRPr/>
            </a:pPr>
            <a:endParaRPr lang="en-US" altLang="ja-JP"/>
          </a:p>
        </p:txBody>
      </p:sp>
      <p:sp>
        <p:nvSpPr>
          <p:cNvPr id="33" name="Rectangle 18">
            <a:extLst>
              <a:ext uri="{FF2B5EF4-FFF2-40B4-BE49-F238E27FC236}">
                <a16:creationId xmlns:a16="http://schemas.microsoft.com/office/drawing/2014/main" id="{20C81445-DBA3-4165-8C66-017F250EAB69}"/>
              </a:ext>
            </a:extLst>
          </p:cNvPr>
          <p:cNvSpPr>
            <a:spLocks noGrp="1" noChangeArrowheads="1"/>
          </p:cNvSpPr>
          <p:nvPr>
            <p:ph type="sldNum" sz="quarter" idx="4"/>
          </p:nvPr>
        </p:nvSpPr>
        <p:spPr bwMode="auto">
          <a:xfrm>
            <a:off x="6553200" y="6248400"/>
            <a:ext cx="2133600" cy="457200"/>
          </a:xfrm>
          <a:prstGeom prst="rect">
            <a:avLst/>
          </a:prstGeom>
          <a:noFill/>
        </p:spPr>
        <p:txBody>
          <a:bodyPr vert="horz" wrap="square" lIns="91440" tIns="45720" rIns="91440" bIns="45720" numCol="1" anchor="b" anchorCtr="0" compatLnSpc="1">
            <a:prstTxWarp prst="textNoShape">
              <a:avLst/>
            </a:prstTxWarp>
          </a:bodyPr>
          <a:lstStyle>
            <a:lvl1pPr algn="r" eaLnBrk="1" hangingPunct="1">
              <a:defRPr kumimoji="0" sz="1200">
                <a:solidFill>
                  <a:srgbClr val="000000"/>
                </a:solidFill>
                <a:latin typeface="Arial Black" panose="020B0A04020102020204" pitchFamily="34" charset="0"/>
              </a:defRPr>
            </a:lvl1pPr>
          </a:lstStyle>
          <a:p>
            <a:pPr>
              <a:defRPr/>
            </a:pPr>
            <a:fld id="{CC0A514F-074B-45B7-863D-C182CBA9C8C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5997" r:id="rId1"/>
  </p:sldLayoutIdLst>
  <p:hf hdr="0" ftr="0" dt="0"/>
  <p:txStyles>
    <p:titleStyle>
      <a:lvl1pPr algn="l" rtl="0" eaLnBrk="0" fontAlgn="base" hangingPunct="0">
        <a:spcBef>
          <a:spcPct val="0"/>
        </a:spcBef>
        <a:spcAft>
          <a:spcPct val="0"/>
        </a:spcAft>
        <a:defRPr kumimoji="1" sz="4400">
          <a:solidFill>
            <a:schemeClr val="tx1"/>
          </a:solidFill>
          <a:latin typeface="Arial" charset="0"/>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kumimoji="1" sz="2800">
          <a:solidFill>
            <a:schemeClr val="tx1"/>
          </a:solidFill>
          <a:latin typeface="Arial" charset="0"/>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kumimoji="1" sz="2400">
          <a:solidFill>
            <a:schemeClr val="tx1"/>
          </a:solidFill>
          <a:latin typeface="Arial"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kumimoji="1" sz="2000">
          <a:solidFill>
            <a:schemeClr val="tx1"/>
          </a:solidFill>
          <a:latin typeface="Arial" charset="0"/>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charset="0"/>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4">
            <a:extLst>
              <a:ext uri="{FF2B5EF4-FFF2-40B4-BE49-F238E27FC236}">
                <a16:creationId xmlns:a16="http://schemas.microsoft.com/office/drawing/2014/main" id="{6DE8342A-BE88-4E76-90DA-F9D20E298EE7}"/>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15">
            <a:extLst>
              <a:ext uri="{FF2B5EF4-FFF2-40B4-BE49-F238E27FC236}">
                <a16:creationId xmlns:a16="http://schemas.microsoft.com/office/drawing/2014/main" id="{477F1BE1-7E47-4D3A-B298-E19F9B1D8FF6}"/>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1" name="Rectangle 16">
            <a:extLst>
              <a:ext uri="{FF2B5EF4-FFF2-40B4-BE49-F238E27FC236}">
                <a16:creationId xmlns:a16="http://schemas.microsoft.com/office/drawing/2014/main" id="{F9191575-614C-4020-98E7-5005658637EA}"/>
              </a:ext>
            </a:extLst>
          </p:cNvPr>
          <p:cNvSpPr>
            <a:spLocks noGrp="1" noChangeArrowheads="1"/>
          </p:cNvSpPr>
          <p:nvPr>
            <p:ph type="dt" sz="half" idx="2"/>
          </p:nvPr>
        </p:nvSpPr>
        <p:spPr bwMode="auto">
          <a:xfrm>
            <a:off x="457200" y="6248400"/>
            <a:ext cx="2133600" cy="457200"/>
          </a:xfrm>
          <a:prstGeom prst="rect">
            <a:avLst/>
          </a:prstGeom>
          <a:noFill/>
        </p:spPr>
        <p:txBody>
          <a:bodyPr vert="horz" wrap="square" lIns="91440" tIns="45720" rIns="91440" bIns="45720" numCol="1" anchor="b" anchorCtr="0" compatLnSpc="1">
            <a:prstTxWarp prst="textNoShape">
              <a:avLst/>
            </a:prstTxWarp>
          </a:bodyPr>
          <a:lstStyle>
            <a:lvl1pPr algn="l" eaLnBrk="1" hangingPunct="1">
              <a:defRPr kumimoji="0" sz="1200">
                <a:solidFill>
                  <a:srgbClr val="000000"/>
                </a:solidFill>
                <a:latin typeface="Arial" charset="0"/>
                <a:ea typeface="ＭＳ Ｐゴシック" pitchFamily="50" charset="-128"/>
              </a:defRPr>
            </a:lvl1pPr>
          </a:lstStyle>
          <a:p>
            <a:pPr>
              <a:defRPr/>
            </a:pPr>
            <a:fld id="{9E17C6AD-6BA2-4F17-B07B-660F7FCFBDF6}" type="datetime1">
              <a:rPr lang="en-US" altLang="ja-JP"/>
              <a:pPr>
                <a:defRPr/>
              </a:pPr>
              <a:t>2/20/2026</a:t>
            </a:fld>
            <a:endParaRPr lang="en-US" altLang="ja-JP"/>
          </a:p>
        </p:txBody>
      </p:sp>
      <p:sp>
        <p:nvSpPr>
          <p:cNvPr id="32" name="Rectangle 17">
            <a:extLst>
              <a:ext uri="{FF2B5EF4-FFF2-40B4-BE49-F238E27FC236}">
                <a16:creationId xmlns:a16="http://schemas.microsoft.com/office/drawing/2014/main" id="{A1BD0433-BCBA-4CFB-BF58-6DDF6B7FB3C8}"/>
              </a:ext>
            </a:extLst>
          </p:cNvPr>
          <p:cNvSpPr>
            <a:spLocks noGrp="1" noChangeArrowheads="1"/>
          </p:cNvSpPr>
          <p:nvPr>
            <p:ph type="ftr" sz="quarter" idx="3"/>
          </p:nvPr>
        </p:nvSpPr>
        <p:spPr bwMode="auto">
          <a:xfrm>
            <a:off x="3124200" y="6248400"/>
            <a:ext cx="2895600" cy="457200"/>
          </a:xfrm>
          <a:prstGeom prst="rect">
            <a:avLst/>
          </a:prstGeom>
          <a:noFill/>
        </p:spPr>
        <p:txBody>
          <a:bodyPr vert="horz" wrap="square" lIns="91440" tIns="45720" rIns="91440" bIns="45720" numCol="1" anchor="b" anchorCtr="0" compatLnSpc="1">
            <a:prstTxWarp prst="textNoShape">
              <a:avLst/>
            </a:prstTxWarp>
          </a:bodyPr>
          <a:lstStyle>
            <a:lvl1pPr algn="ctr" eaLnBrk="1" hangingPunct="1">
              <a:defRPr kumimoji="0" sz="1200">
                <a:solidFill>
                  <a:srgbClr val="000000"/>
                </a:solidFill>
                <a:latin typeface="Arial" charset="0"/>
                <a:ea typeface="ＭＳ Ｐゴシック" pitchFamily="50" charset="-128"/>
              </a:defRPr>
            </a:lvl1pPr>
          </a:lstStyle>
          <a:p>
            <a:pPr>
              <a:defRPr/>
            </a:pPr>
            <a:endParaRPr lang="en-US" altLang="ja-JP"/>
          </a:p>
        </p:txBody>
      </p:sp>
      <p:sp>
        <p:nvSpPr>
          <p:cNvPr id="33" name="Rectangle 18">
            <a:extLst>
              <a:ext uri="{FF2B5EF4-FFF2-40B4-BE49-F238E27FC236}">
                <a16:creationId xmlns:a16="http://schemas.microsoft.com/office/drawing/2014/main" id="{0306D7F7-47B9-430D-8382-EFDB11A7FCEC}"/>
              </a:ext>
            </a:extLst>
          </p:cNvPr>
          <p:cNvSpPr>
            <a:spLocks noGrp="1" noChangeArrowheads="1"/>
          </p:cNvSpPr>
          <p:nvPr>
            <p:ph type="sldNum" sz="quarter" idx="4"/>
          </p:nvPr>
        </p:nvSpPr>
        <p:spPr bwMode="auto">
          <a:xfrm>
            <a:off x="6553200" y="6248400"/>
            <a:ext cx="2133600" cy="457200"/>
          </a:xfrm>
          <a:prstGeom prst="rect">
            <a:avLst/>
          </a:prstGeom>
          <a:noFill/>
        </p:spPr>
        <p:txBody>
          <a:bodyPr vert="horz" wrap="square" lIns="91440" tIns="45720" rIns="91440" bIns="45720" numCol="1" anchor="b" anchorCtr="0" compatLnSpc="1">
            <a:prstTxWarp prst="textNoShape">
              <a:avLst/>
            </a:prstTxWarp>
          </a:bodyPr>
          <a:lstStyle>
            <a:lvl1pPr algn="r" eaLnBrk="1" hangingPunct="1">
              <a:defRPr kumimoji="0" sz="1200">
                <a:solidFill>
                  <a:srgbClr val="000000"/>
                </a:solidFill>
                <a:latin typeface="Arial Black" panose="020B0A04020102020204" pitchFamily="34" charset="0"/>
              </a:defRPr>
            </a:lvl1pPr>
          </a:lstStyle>
          <a:p>
            <a:pPr>
              <a:defRPr/>
            </a:pPr>
            <a:fld id="{C6135A60-3A81-4E38-B9F8-CA1E5FE8DDF7}"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5998" r:id="rId1"/>
  </p:sldLayoutIdLst>
  <p:hf hdr="0" ftr="0" dt="0"/>
  <p:txStyles>
    <p:titleStyle>
      <a:lvl1pPr algn="l" rtl="0" eaLnBrk="0" fontAlgn="base" hangingPunct="0">
        <a:spcBef>
          <a:spcPct val="0"/>
        </a:spcBef>
        <a:spcAft>
          <a:spcPct val="0"/>
        </a:spcAft>
        <a:defRPr kumimoji="1" sz="4400">
          <a:solidFill>
            <a:schemeClr val="tx1"/>
          </a:solidFill>
          <a:latin typeface="Arial" charset="0"/>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kumimoji="1" sz="2800">
          <a:solidFill>
            <a:schemeClr val="tx1"/>
          </a:solidFill>
          <a:latin typeface="Arial" charset="0"/>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kumimoji="1" sz="2400">
          <a:solidFill>
            <a:schemeClr val="tx1"/>
          </a:solidFill>
          <a:latin typeface="Arial"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kumimoji="1" sz="2000">
          <a:solidFill>
            <a:schemeClr val="tx1"/>
          </a:solidFill>
          <a:latin typeface="Arial" charset="0"/>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charset="0"/>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4">
            <a:extLst>
              <a:ext uri="{FF2B5EF4-FFF2-40B4-BE49-F238E27FC236}">
                <a16:creationId xmlns:a16="http://schemas.microsoft.com/office/drawing/2014/main" id="{38A8A4D3-B501-47A2-823C-AAED4A309034}"/>
              </a:ext>
            </a:extLst>
          </p:cNvPr>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5123" name="Rectangle 15">
            <a:extLst>
              <a:ext uri="{FF2B5EF4-FFF2-40B4-BE49-F238E27FC236}">
                <a16:creationId xmlns:a16="http://schemas.microsoft.com/office/drawing/2014/main" id="{9D9BF52C-3FFD-4935-AB43-05944AA7D19F}"/>
              </a:ext>
            </a:extLst>
          </p:cNvPr>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31" name="Rectangle 16">
            <a:extLst>
              <a:ext uri="{FF2B5EF4-FFF2-40B4-BE49-F238E27FC236}">
                <a16:creationId xmlns:a16="http://schemas.microsoft.com/office/drawing/2014/main" id="{A17AFC91-2107-4B16-A143-0DAF66A24E9A}"/>
              </a:ext>
            </a:extLst>
          </p:cNvPr>
          <p:cNvSpPr>
            <a:spLocks noGrp="1" noChangeArrowheads="1"/>
          </p:cNvSpPr>
          <p:nvPr>
            <p:ph type="dt" sz="half" idx="2"/>
          </p:nvPr>
        </p:nvSpPr>
        <p:spPr bwMode="auto">
          <a:xfrm>
            <a:off x="457200" y="6248400"/>
            <a:ext cx="2133600" cy="457200"/>
          </a:xfrm>
          <a:prstGeom prst="rect">
            <a:avLst/>
          </a:prstGeom>
          <a:noFill/>
        </p:spPr>
        <p:txBody>
          <a:bodyPr vert="horz" wrap="square" lIns="91440" tIns="45720" rIns="91440" bIns="45720" numCol="1" anchor="b" anchorCtr="0" compatLnSpc="1">
            <a:prstTxWarp prst="textNoShape">
              <a:avLst/>
            </a:prstTxWarp>
          </a:bodyPr>
          <a:lstStyle>
            <a:lvl1pPr algn="l" eaLnBrk="1" hangingPunct="1">
              <a:defRPr kumimoji="0" sz="1200">
                <a:solidFill>
                  <a:srgbClr val="000000"/>
                </a:solidFill>
                <a:latin typeface="Arial" charset="0"/>
                <a:ea typeface="ＭＳ Ｐゴシック" pitchFamily="50" charset="-128"/>
              </a:defRPr>
            </a:lvl1pPr>
          </a:lstStyle>
          <a:p>
            <a:pPr>
              <a:defRPr/>
            </a:pPr>
            <a:fld id="{84667699-418B-400C-A420-1FDA5280C6BA}" type="datetime1">
              <a:rPr lang="en-US" altLang="ja-JP"/>
              <a:pPr>
                <a:defRPr/>
              </a:pPr>
              <a:t>2/20/2026</a:t>
            </a:fld>
            <a:endParaRPr lang="en-US" altLang="ja-JP"/>
          </a:p>
        </p:txBody>
      </p:sp>
      <p:sp>
        <p:nvSpPr>
          <p:cNvPr id="32" name="Rectangle 17">
            <a:extLst>
              <a:ext uri="{FF2B5EF4-FFF2-40B4-BE49-F238E27FC236}">
                <a16:creationId xmlns:a16="http://schemas.microsoft.com/office/drawing/2014/main" id="{1CF61185-2E8B-4C5A-BB35-9996EA6B65D2}"/>
              </a:ext>
            </a:extLst>
          </p:cNvPr>
          <p:cNvSpPr>
            <a:spLocks noGrp="1" noChangeArrowheads="1"/>
          </p:cNvSpPr>
          <p:nvPr>
            <p:ph type="ftr" sz="quarter" idx="3"/>
          </p:nvPr>
        </p:nvSpPr>
        <p:spPr bwMode="auto">
          <a:xfrm>
            <a:off x="3124200" y="6248400"/>
            <a:ext cx="2895600" cy="457200"/>
          </a:xfrm>
          <a:prstGeom prst="rect">
            <a:avLst/>
          </a:prstGeom>
          <a:noFill/>
        </p:spPr>
        <p:txBody>
          <a:bodyPr vert="horz" wrap="square" lIns="91440" tIns="45720" rIns="91440" bIns="45720" numCol="1" anchor="b" anchorCtr="0" compatLnSpc="1">
            <a:prstTxWarp prst="textNoShape">
              <a:avLst/>
            </a:prstTxWarp>
          </a:bodyPr>
          <a:lstStyle>
            <a:lvl1pPr algn="ctr" eaLnBrk="1" hangingPunct="1">
              <a:defRPr kumimoji="0" sz="1200">
                <a:solidFill>
                  <a:srgbClr val="000000"/>
                </a:solidFill>
                <a:latin typeface="Arial" charset="0"/>
                <a:ea typeface="ＭＳ Ｐゴシック" pitchFamily="50" charset="-128"/>
              </a:defRPr>
            </a:lvl1pPr>
          </a:lstStyle>
          <a:p>
            <a:pPr>
              <a:defRPr/>
            </a:pPr>
            <a:endParaRPr lang="en-US" altLang="ja-JP"/>
          </a:p>
        </p:txBody>
      </p:sp>
      <p:sp>
        <p:nvSpPr>
          <p:cNvPr id="33" name="Rectangle 18">
            <a:extLst>
              <a:ext uri="{FF2B5EF4-FFF2-40B4-BE49-F238E27FC236}">
                <a16:creationId xmlns:a16="http://schemas.microsoft.com/office/drawing/2014/main" id="{89A941F4-F5A7-4F8B-87D7-7DF61424AC2E}"/>
              </a:ext>
            </a:extLst>
          </p:cNvPr>
          <p:cNvSpPr>
            <a:spLocks noGrp="1" noChangeArrowheads="1"/>
          </p:cNvSpPr>
          <p:nvPr>
            <p:ph type="sldNum" sz="quarter" idx="4"/>
          </p:nvPr>
        </p:nvSpPr>
        <p:spPr bwMode="auto">
          <a:xfrm>
            <a:off x="6553200" y="6248400"/>
            <a:ext cx="2133600" cy="457200"/>
          </a:xfrm>
          <a:prstGeom prst="rect">
            <a:avLst/>
          </a:prstGeom>
          <a:noFill/>
        </p:spPr>
        <p:txBody>
          <a:bodyPr vert="horz" wrap="square" lIns="91440" tIns="45720" rIns="91440" bIns="45720" numCol="1" anchor="b" anchorCtr="0" compatLnSpc="1">
            <a:prstTxWarp prst="textNoShape">
              <a:avLst/>
            </a:prstTxWarp>
          </a:bodyPr>
          <a:lstStyle>
            <a:lvl1pPr algn="r" eaLnBrk="1" hangingPunct="1">
              <a:defRPr kumimoji="0" sz="1200">
                <a:solidFill>
                  <a:srgbClr val="000000"/>
                </a:solidFill>
                <a:latin typeface="Arial Black" panose="020B0A04020102020204" pitchFamily="34" charset="0"/>
              </a:defRPr>
            </a:lvl1pPr>
          </a:lstStyle>
          <a:p>
            <a:pPr>
              <a:defRPr/>
            </a:pPr>
            <a:fld id="{C9B3A39B-16E6-462F-9169-1CB97C79A8A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5999" r:id="rId1"/>
  </p:sldLayoutIdLst>
  <p:hf hdr="0" ftr="0" dt="0"/>
  <p:txStyles>
    <p:titleStyle>
      <a:lvl1pPr algn="l" rtl="0" eaLnBrk="0" fontAlgn="base" hangingPunct="0">
        <a:spcBef>
          <a:spcPct val="0"/>
        </a:spcBef>
        <a:spcAft>
          <a:spcPct val="0"/>
        </a:spcAft>
        <a:defRPr kumimoji="1" sz="4400">
          <a:solidFill>
            <a:schemeClr val="tx1"/>
          </a:solidFill>
          <a:latin typeface="Arial" charset="0"/>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kumimoji="1" sz="3200">
          <a:solidFill>
            <a:schemeClr val="tx1"/>
          </a:solidFill>
          <a:latin typeface="Arial" charset="0"/>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kumimoji="1" sz="2800">
          <a:solidFill>
            <a:schemeClr val="tx1"/>
          </a:solidFill>
          <a:latin typeface="Arial" charset="0"/>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kumimoji="1" sz="2400">
          <a:solidFill>
            <a:schemeClr val="tx1"/>
          </a:solidFill>
          <a:latin typeface="Arial" charset="0"/>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kumimoji="1" sz="2000">
          <a:solidFill>
            <a:schemeClr val="tx1"/>
          </a:solidFill>
          <a:latin typeface="Arial" charset="0"/>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charset="0"/>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oleObject" Target="../embeddings/oleObject1.bin"/><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7.xml"/><Relationship Id="rId4" Type="http://schemas.openxmlformats.org/officeDocument/2006/relationships/image" Target="../media/image53.emf"/></Relationships>
</file>

<file path=ppt/slides/_rels/slide4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emf"/><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emf"/></Relationships>
</file>

<file path=ppt/slides/_rels/slide67.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79091F70-6A5E-4869-9DBF-376B0C87FC2D}"/>
              </a:ext>
            </a:extLst>
          </p:cNvPr>
          <p:cNvSpPr>
            <a:spLocks noGrp="1" noChangeArrowheads="1"/>
          </p:cNvSpPr>
          <p:nvPr>
            <p:ph type="sldNum" sz="quarter" idx="1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3CBC315D-9D87-4BB2-B278-42EBD9D95AD6}" type="slidenum">
              <a:rPr kumimoji="0" lang="en-US" altLang="ja-JP" sz="1200" smtClean="0">
                <a:latin typeface="Arial Black" panose="020B0A04020102020204" pitchFamily="34" charset="0"/>
              </a:rPr>
              <a:pPr>
                <a:spcBef>
                  <a:spcPct val="0"/>
                </a:spcBef>
                <a:buClrTx/>
                <a:buSzTx/>
                <a:buFontTx/>
                <a:buNone/>
              </a:pPr>
              <a:t>0</a:t>
            </a:fld>
            <a:endParaRPr kumimoji="0" lang="en-US" altLang="ja-JP" sz="1200">
              <a:latin typeface="Arial Black" panose="020B0A04020102020204" pitchFamily="34" charset="0"/>
            </a:endParaRPr>
          </a:p>
        </p:txBody>
      </p:sp>
      <p:sp>
        <p:nvSpPr>
          <p:cNvPr id="13315" name="スライド番号プレースホルダー 2">
            <a:extLst>
              <a:ext uri="{FF2B5EF4-FFF2-40B4-BE49-F238E27FC236}">
                <a16:creationId xmlns:a16="http://schemas.microsoft.com/office/drawing/2014/main" id="{4B85D854-0F30-4BB8-8E62-9FA6F32FCBB0}"/>
              </a:ext>
            </a:extLst>
          </p:cNvPr>
          <p:cNvSpPr txBox="1">
            <a:spLocks noGrp="1"/>
          </p:cNvSpPr>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SzTx/>
              <a:buFontTx/>
              <a:buNone/>
            </a:pPr>
            <a:fld id="{2581EEFA-A7E0-4248-8A21-4A5BA239D3F5}" type="slidenum">
              <a:rPr kumimoji="0" lang="en-US" altLang="ja-JP" sz="1200">
                <a:latin typeface="Arial Black" panose="020B0A04020102020204" pitchFamily="34" charset="0"/>
              </a:rPr>
              <a:pPr algn="r" eaLnBrk="1" hangingPunct="1">
                <a:spcBef>
                  <a:spcPct val="0"/>
                </a:spcBef>
                <a:buClrTx/>
                <a:buSzTx/>
                <a:buFontTx/>
                <a:buNone/>
              </a:pPr>
              <a:t>0</a:t>
            </a:fld>
            <a:endParaRPr kumimoji="0" lang="en-US" altLang="ja-JP" sz="1200">
              <a:latin typeface="Arial Black" panose="020B0A04020102020204" pitchFamily="34" charset="0"/>
            </a:endParaRPr>
          </a:p>
        </p:txBody>
      </p:sp>
      <p:sp>
        <p:nvSpPr>
          <p:cNvPr id="13316" name="Rectangle 4">
            <a:extLst>
              <a:ext uri="{FF2B5EF4-FFF2-40B4-BE49-F238E27FC236}">
                <a16:creationId xmlns:a16="http://schemas.microsoft.com/office/drawing/2014/main" id="{E294B2D0-AB74-4278-AC56-F4194A9D026E}"/>
              </a:ext>
            </a:extLst>
          </p:cNvPr>
          <p:cNvSpPr>
            <a:spLocks noChangeArrowheads="1"/>
          </p:cNvSpPr>
          <p:nvPr/>
        </p:nvSpPr>
        <p:spPr bwMode="auto">
          <a:xfrm>
            <a:off x="8388350" y="6381750"/>
            <a:ext cx="287338" cy="287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13318" name="テキスト ボックス 2">
            <a:extLst>
              <a:ext uri="{FF2B5EF4-FFF2-40B4-BE49-F238E27FC236}">
                <a16:creationId xmlns:a16="http://schemas.microsoft.com/office/drawing/2014/main" id="{9516C093-DD7E-423A-9619-EBF1E0F0E33B}"/>
              </a:ext>
            </a:extLst>
          </p:cNvPr>
          <p:cNvSpPr txBox="1">
            <a:spLocks noChangeArrowheads="1"/>
          </p:cNvSpPr>
          <p:nvPr/>
        </p:nvSpPr>
        <p:spPr bwMode="auto">
          <a:xfrm>
            <a:off x="6333697" y="1541968"/>
            <a:ext cx="257260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en-US" altLang="ja-JP" sz="2200" dirty="0"/>
              <a:t>2026</a:t>
            </a:r>
            <a:r>
              <a:rPr lang="ja-JP" altLang="en-US" sz="2200" dirty="0"/>
              <a:t>年</a:t>
            </a:r>
            <a:r>
              <a:rPr lang="en-US" altLang="ja-JP" sz="2200" dirty="0"/>
              <a:t>3</a:t>
            </a:r>
            <a:r>
              <a:rPr lang="ja-JP" altLang="en-US" sz="2200" dirty="0"/>
              <a:t>月</a:t>
            </a:r>
            <a:r>
              <a:rPr lang="en-US" altLang="ja-JP" sz="2200" dirty="0"/>
              <a:t>2</a:t>
            </a:r>
            <a:r>
              <a:rPr lang="ja-JP" altLang="en-US" sz="2200" dirty="0"/>
              <a:t>日</a:t>
            </a:r>
          </a:p>
        </p:txBody>
      </p:sp>
      <p:grpSp>
        <p:nvGrpSpPr>
          <p:cNvPr id="5" name="グループ化 4">
            <a:extLst>
              <a:ext uri="{FF2B5EF4-FFF2-40B4-BE49-F238E27FC236}">
                <a16:creationId xmlns:a16="http://schemas.microsoft.com/office/drawing/2014/main" id="{882AE2C4-47F2-4374-940C-F38016D75386}"/>
              </a:ext>
            </a:extLst>
          </p:cNvPr>
          <p:cNvGrpSpPr/>
          <p:nvPr/>
        </p:nvGrpSpPr>
        <p:grpSpPr>
          <a:xfrm>
            <a:off x="293913" y="2597665"/>
            <a:ext cx="8556174" cy="1512962"/>
            <a:chOff x="-193816" y="2096789"/>
            <a:chExt cx="8556174" cy="1512962"/>
          </a:xfrm>
        </p:grpSpPr>
        <p:sp>
          <p:nvSpPr>
            <p:cNvPr id="2" name="四角形: 角を丸くする 1">
              <a:extLst>
                <a:ext uri="{FF2B5EF4-FFF2-40B4-BE49-F238E27FC236}">
                  <a16:creationId xmlns:a16="http://schemas.microsoft.com/office/drawing/2014/main" id="{08282C63-3D82-4BEA-AFCF-1FB12D8137C5}"/>
                </a:ext>
              </a:extLst>
            </p:cNvPr>
            <p:cNvSpPr/>
            <p:nvPr/>
          </p:nvSpPr>
          <p:spPr bwMode="auto">
            <a:xfrm>
              <a:off x="696536" y="2096789"/>
              <a:ext cx="6700104" cy="1512962"/>
            </a:xfrm>
            <a:prstGeom prst="roundRect">
              <a:avLst/>
            </a:prstGeom>
            <a:solidFill>
              <a:schemeClr val="accent1">
                <a:alpha val="50000"/>
              </a:scheme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Arial" charset="0"/>
                <a:ea typeface="ＭＳ Ｐゴシック" pitchFamily="50" charset="-128"/>
              </a:endParaRPr>
            </a:p>
          </p:txBody>
        </p:sp>
        <p:sp>
          <p:nvSpPr>
            <p:cNvPr id="13" name="テキスト ボックス 1">
              <a:extLst>
                <a:ext uri="{FF2B5EF4-FFF2-40B4-BE49-F238E27FC236}">
                  <a16:creationId xmlns:a16="http://schemas.microsoft.com/office/drawing/2014/main" id="{BB5BF62A-5AF9-4391-974A-DD6EF9C11143}"/>
                </a:ext>
              </a:extLst>
            </p:cNvPr>
            <p:cNvSpPr txBox="1">
              <a:spLocks noChangeArrowheads="1"/>
            </p:cNvSpPr>
            <p:nvPr/>
          </p:nvSpPr>
          <p:spPr bwMode="auto">
            <a:xfrm>
              <a:off x="-193816" y="2191551"/>
              <a:ext cx="855617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4000" dirty="0">
                  <a:solidFill>
                    <a:srgbClr val="0000FF"/>
                  </a:solidFill>
                </a:rPr>
                <a:t>加工・業務用野菜の動向と</a:t>
              </a:r>
              <a:endParaRPr lang="en-US" altLang="ja-JP" sz="4000" dirty="0">
                <a:solidFill>
                  <a:srgbClr val="0000FF"/>
                </a:solidFill>
              </a:endParaRPr>
            </a:p>
            <a:p>
              <a:pPr algn="ctr">
                <a:spcBef>
                  <a:spcPct val="0"/>
                </a:spcBef>
                <a:buClrTx/>
                <a:buSzTx/>
                <a:buFontTx/>
                <a:buNone/>
              </a:pPr>
              <a:r>
                <a:rPr lang="ja-JP" altLang="en-US" sz="4000" dirty="0">
                  <a:solidFill>
                    <a:srgbClr val="0000FF"/>
                  </a:solidFill>
                </a:rPr>
                <a:t>対応課題</a:t>
              </a:r>
            </a:p>
          </p:txBody>
        </p:sp>
      </p:grpSp>
      <p:sp>
        <p:nvSpPr>
          <p:cNvPr id="16" name="テキスト ボックス 1">
            <a:extLst>
              <a:ext uri="{FF2B5EF4-FFF2-40B4-BE49-F238E27FC236}">
                <a16:creationId xmlns:a16="http://schemas.microsoft.com/office/drawing/2014/main" id="{1B9EDE22-944D-4A71-A02D-956A908E6B5B}"/>
              </a:ext>
            </a:extLst>
          </p:cNvPr>
          <p:cNvSpPr txBox="1">
            <a:spLocks noChangeArrowheads="1"/>
          </p:cNvSpPr>
          <p:nvPr/>
        </p:nvSpPr>
        <p:spPr bwMode="auto">
          <a:xfrm>
            <a:off x="107504" y="675609"/>
            <a:ext cx="487288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600" dirty="0"/>
              <a:t>全国中央市場青果卸売協会</a:t>
            </a:r>
            <a:endParaRPr lang="en-US" altLang="ja-JP" sz="2600" dirty="0"/>
          </a:p>
          <a:p>
            <a:pPr algn="ctr">
              <a:spcBef>
                <a:spcPct val="0"/>
              </a:spcBef>
              <a:buClrTx/>
              <a:buSzTx/>
              <a:buFontTx/>
              <a:buNone/>
            </a:pPr>
            <a:r>
              <a:rPr lang="ja-JP" altLang="en-US" sz="2600" dirty="0"/>
              <a:t>経営研修会</a:t>
            </a:r>
          </a:p>
        </p:txBody>
      </p:sp>
      <p:sp>
        <p:nvSpPr>
          <p:cNvPr id="6" name="テキスト ボックス 5">
            <a:extLst>
              <a:ext uri="{FF2B5EF4-FFF2-40B4-BE49-F238E27FC236}">
                <a16:creationId xmlns:a16="http://schemas.microsoft.com/office/drawing/2014/main" id="{91C9B6F9-F5DA-6D6A-8BB5-69ACA5BFBE78}"/>
              </a:ext>
            </a:extLst>
          </p:cNvPr>
          <p:cNvSpPr txBox="1"/>
          <p:nvPr/>
        </p:nvSpPr>
        <p:spPr>
          <a:xfrm>
            <a:off x="1916629" y="5368034"/>
            <a:ext cx="5256585" cy="492443"/>
          </a:xfrm>
          <a:prstGeom prst="rect">
            <a:avLst/>
          </a:prstGeom>
          <a:noFill/>
        </p:spPr>
        <p:txBody>
          <a:bodyPr wrap="square" rtlCol="0">
            <a:spAutoFit/>
          </a:bodyPr>
          <a:lstStyle/>
          <a:p>
            <a:pPr algn="ctr"/>
            <a:r>
              <a:rPr kumimoji="1" lang="ja-JP" altLang="en-US" sz="2600" dirty="0"/>
              <a:t>高知大学 次世代地域創造センター</a:t>
            </a:r>
          </a:p>
        </p:txBody>
      </p:sp>
      <p:sp>
        <p:nvSpPr>
          <p:cNvPr id="7" name="テキスト ボックス 6">
            <a:extLst>
              <a:ext uri="{FF2B5EF4-FFF2-40B4-BE49-F238E27FC236}">
                <a16:creationId xmlns:a16="http://schemas.microsoft.com/office/drawing/2014/main" id="{DA76B3AD-4398-BBBC-7230-28E3929D6BBE}"/>
              </a:ext>
            </a:extLst>
          </p:cNvPr>
          <p:cNvSpPr txBox="1"/>
          <p:nvPr/>
        </p:nvSpPr>
        <p:spPr>
          <a:xfrm>
            <a:off x="3224604" y="5860477"/>
            <a:ext cx="2640633" cy="492443"/>
          </a:xfrm>
          <a:prstGeom prst="rect">
            <a:avLst/>
          </a:prstGeom>
          <a:noFill/>
        </p:spPr>
        <p:txBody>
          <a:bodyPr wrap="square" rtlCol="0">
            <a:spAutoFit/>
          </a:bodyPr>
          <a:lstStyle/>
          <a:p>
            <a:pPr algn="ctr"/>
            <a:r>
              <a:rPr kumimoji="1" lang="ja-JP" altLang="en-US" sz="2600" dirty="0"/>
              <a:t>小林茂典</a:t>
            </a:r>
          </a:p>
        </p:txBody>
      </p:sp>
    </p:spTree>
    <p:extLst>
      <p:ext uri="{BB962C8B-B14F-4D97-AF65-F5344CB8AC3E}">
        <p14:creationId xmlns:p14="http://schemas.microsoft.com/office/powerpoint/2010/main" val="328789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77455B2-A7FA-434E-8B30-FAD006C3B44B}"/>
              </a:ext>
            </a:extLst>
          </p:cNvPr>
          <p:cNvSpPr>
            <a:spLocks noGrp="1"/>
          </p:cNvSpPr>
          <p:nvPr>
            <p:ph type="sldNum" sz="quarter" idx="11"/>
          </p:nvPr>
        </p:nvSpPr>
        <p:spPr>
          <a:xfrm>
            <a:off x="8460432" y="6309320"/>
            <a:ext cx="514400" cy="457200"/>
          </a:xfrm>
        </p:spPr>
        <p:txBody>
          <a:bodyPr/>
          <a:lstStyle/>
          <a:p>
            <a:pPr>
              <a:defRPr/>
            </a:pPr>
            <a:fld id="{801E8451-78C2-4737-A865-86DD203F7BBD}" type="slidenum">
              <a:rPr lang="en-US" altLang="ja-JP" smtClean="0"/>
              <a:pPr>
                <a:defRPr/>
              </a:pPr>
              <a:t>9</a:t>
            </a:fld>
            <a:endParaRPr lang="en-US" altLang="ja-JP" dirty="0"/>
          </a:p>
        </p:txBody>
      </p:sp>
      <p:sp>
        <p:nvSpPr>
          <p:cNvPr id="4" name="Rectangle 2">
            <a:extLst>
              <a:ext uri="{FF2B5EF4-FFF2-40B4-BE49-F238E27FC236}">
                <a16:creationId xmlns:a16="http://schemas.microsoft.com/office/drawing/2014/main" id="{F3D53D10-D352-44F3-9E82-DA32500D4360}"/>
              </a:ext>
            </a:extLst>
          </p:cNvPr>
          <p:cNvSpPr txBox="1">
            <a:spLocks noChangeArrowheads="1"/>
          </p:cNvSpPr>
          <p:nvPr/>
        </p:nvSpPr>
        <p:spPr bwMode="auto">
          <a:xfrm>
            <a:off x="457200" y="49213"/>
            <a:ext cx="8229600" cy="563562"/>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3200" kern="0" dirty="0">
                <a:latin typeface="ＭＳ ゴシック" panose="020B0609070205080204" pitchFamily="49" charset="-128"/>
                <a:ea typeface="ＭＳ ゴシック" panose="020B0609070205080204" pitchFamily="49" charset="-128"/>
              </a:rPr>
              <a:t>食の外部化の動向</a:t>
            </a:r>
          </a:p>
        </p:txBody>
      </p:sp>
      <p:sp>
        <p:nvSpPr>
          <p:cNvPr id="6" name="テキスト ボックス 2">
            <a:extLst>
              <a:ext uri="{FF2B5EF4-FFF2-40B4-BE49-F238E27FC236}">
                <a16:creationId xmlns:a16="http://schemas.microsoft.com/office/drawing/2014/main" id="{7FF97CE0-B514-452E-B34D-CE21AAA8D5D5}"/>
              </a:ext>
            </a:extLst>
          </p:cNvPr>
          <p:cNvSpPr txBox="1">
            <a:spLocks noChangeArrowheads="1"/>
          </p:cNvSpPr>
          <p:nvPr/>
        </p:nvSpPr>
        <p:spPr bwMode="auto">
          <a:xfrm>
            <a:off x="251520" y="6395557"/>
            <a:ext cx="49685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400" dirty="0">
                <a:latin typeface="ＭＳ ゴシック" panose="020B0609070205080204" pitchFamily="49" charset="-128"/>
                <a:ea typeface="ＭＳ ゴシック" panose="020B0609070205080204" pitchFamily="49" charset="-128"/>
              </a:rPr>
              <a:t>資料：財団法人 食の安全・安心財団 統計資料より作成</a:t>
            </a:r>
          </a:p>
        </p:txBody>
      </p:sp>
      <p:pic>
        <p:nvPicPr>
          <p:cNvPr id="9" name="図 8">
            <a:extLst>
              <a:ext uri="{FF2B5EF4-FFF2-40B4-BE49-F238E27FC236}">
                <a16:creationId xmlns:a16="http://schemas.microsoft.com/office/drawing/2014/main" id="{C9270451-B6CB-4C65-9869-E5ED21106661}"/>
              </a:ext>
            </a:extLst>
          </p:cNvPr>
          <p:cNvPicPr>
            <a:picLocks noChangeAspect="1"/>
          </p:cNvPicPr>
          <p:nvPr/>
        </p:nvPicPr>
        <p:blipFill>
          <a:blip r:embed="rId2"/>
          <a:stretch>
            <a:fillRect/>
          </a:stretch>
        </p:blipFill>
        <p:spPr>
          <a:xfrm>
            <a:off x="145752" y="1052736"/>
            <a:ext cx="8888939" cy="5342821"/>
          </a:xfrm>
          <a:prstGeom prst="rect">
            <a:avLst/>
          </a:prstGeom>
        </p:spPr>
      </p:pic>
      <p:sp>
        <p:nvSpPr>
          <p:cNvPr id="15" name="テキスト ボックス 14">
            <a:extLst>
              <a:ext uri="{FF2B5EF4-FFF2-40B4-BE49-F238E27FC236}">
                <a16:creationId xmlns:a16="http://schemas.microsoft.com/office/drawing/2014/main" id="{45913445-4BBB-4521-987C-1C19A2E634AE}"/>
              </a:ext>
            </a:extLst>
          </p:cNvPr>
          <p:cNvSpPr txBox="1"/>
          <p:nvPr/>
        </p:nvSpPr>
        <p:spPr>
          <a:xfrm>
            <a:off x="4899516" y="674893"/>
            <a:ext cx="2284212" cy="461665"/>
          </a:xfrm>
          <a:prstGeom prst="rect">
            <a:avLst/>
          </a:prstGeom>
          <a:noFill/>
        </p:spPr>
        <p:txBody>
          <a:bodyPr wrap="square" rtlCol="0">
            <a:spAutoFit/>
          </a:bodyPr>
          <a:lstStyle/>
          <a:p>
            <a:pPr algn="ctr"/>
            <a:r>
              <a:rPr kumimoji="1" lang="ja-JP" altLang="en-US" dirty="0">
                <a:solidFill>
                  <a:srgbClr val="FF0000"/>
                </a:solidFill>
                <a:cs typeface="Arial" panose="020B0604020202020204" pitchFamily="34" charset="0"/>
              </a:rPr>
              <a:t>食の外部化率</a:t>
            </a:r>
          </a:p>
        </p:txBody>
      </p:sp>
      <p:sp>
        <p:nvSpPr>
          <p:cNvPr id="16" name="テキスト ボックス 15">
            <a:extLst>
              <a:ext uri="{FF2B5EF4-FFF2-40B4-BE49-F238E27FC236}">
                <a16:creationId xmlns:a16="http://schemas.microsoft.com/office/drawing/2014/main" id="{E978755F-6436-4551-AA6A-4C2A550560C5}"/>
              </a:ext>
            </a:extLst>
          </p:cNvPr>
          <p:cNvSpPr txBox="1"/>
          <p:nvPr/>
        </p:nvSpPr>
        <p:spPr>
          <a:xfrm>
            <a:off x="3383884" y="2154339"/>
            <a:ext cx="3302346" cy="461665"/>
          </a:xfrm>
          <a:prstGeom prst="rect">
            <a:avLst/>
          </a:prstGeom>
          <a:noFill/>
        </p:spPr>
        <p:txBody>
          <a:bodyPr wrap="square" rtlCol="0">
            <a:spAutoFit/>
          </a:bodyPr>
          <a:lstStyle/>
          <a:p>
            <a:pPr algn="ctr"/>
            <a:r>
              <a:rPr lang="ja-JP" altLang="en-US" dirty="0">
                <a:solidFill>
                  <a:srgbClr val="00B050"/>
                </a:solidFill>
                <a:cs typeface="Arial" panose="020B0604020202020204" pitchFamily="34" charset="0"/>
              </a:rPr>
              <a:t>中食</a:t>
            </a:r>
            <a:r>
              <a:rPr lang="ja-JP" altLang="en-US" sz="2200" dirty="0">
                <a:solidFill>
                  <a:srgbClr val="00B050"/>
                </a:solidFill>
                <a:cs typeface="Arial" panose="020B0604020202020204" pitchFamily="34" charset="0"/>
              </a:rPr>
              <a:t>（料理品小売業）</a:t>
            </a:r>
            <a:endParaRPr kumimoji="1" lang="ja-JP" altLang="en-US" sz="2200" dirty="0">
              <a:solidFill>
                <a:srgbClr val="00B050"/>
              </a:solidFill>
              <a:cs typeface="Arial" panose="020B0604020202020204" pitchFamily="34" charset="0"/>
            </a:endParaRPr>
          </a:p>
        </p:txBody>
      </p:sp>
      <p:sp>
        <p:nvSpPr>
          <p:cNvPr id="17" name="テキスト ボックス 16">
            <a:extLst>
              <a:ext uri="{FF2B5EF4-FFF2-40B4-BE49-F238E27FC236}">
                <a16:creationId xmlns:a16="http://schemas.microsoft.com/office/drawing/2014/main" id="{440CEA81-F018-4DEE-8CCE-B38553F0E889}"/>
              </a:ext>
            </a:extLst>
          </p:cNvPr>
          <p:cNvSpPr txBox="1"/>
          <p:nvPr/>
        </p:nvSpPr>
        <p:spPr>
          <a:xfrm>
            <a:off x="3743908" y="3861048"/>
            <a:ext cx="1656184" cy="461665"/>
          </a:xfrm>
          <a:prstGeom prst="rect">
            <a:avLst/>
          </a:prstGeom>
          <a:noFill/>
        </p:spPr>
        <p:txBody>
          <a:bodyPr wrap="square" rtlCol="0">
            <a:spAutoFit/>
          </a:bodyPr>
          <a:lstStyle/>
          <a:p>
            <a:pPr algn="ctr"/>
            <a:r>
              <a:rPr lang="ja-JP" altLang="en-US" b="0" i="0" dirty="0">
                <a:solidFill>
                  <a:srgbClr val="0000FF"/>
                </a:solidFill>
                <a:effectLst/>
                <a:cs typeface="Arial" panose="020B0604020202020204" pitchFamily="34" charset="0"/>
              </a:rPr>
              <a:t>外食率</a:t>
            </a:r>
            <a:endParaRPr kumimoji="1" lang="ja-JP" altLang="en-US" dirty="0">
              <a:solidFill>
                <a:srgbClr val="0000FF"/>
              </a:solidFill>
              <a:cs typeface="Arial" panose="020B0604020202020204" pitchFamily="34" charset="0"/>
            </a:endParaRPr>
          </a:p>
        </p:txBody>
      </p:sp>
      <p:cxnSp>
        <p:nvCxnSpPr>
          <p:cNvPr id="18" name="直線矢印コネクタ 17">
            <a:extLst>
              <a:ext uri="{FF2B5EF4-FFF2-40B4-BE49-F238E27FC236}">
                <a16:creationId xmlns:a16="http://schemas.microsoft.com/office/drawing/2014/main" id="{6B113EA0-E1AC-4398-BF51-1041FF09211A}"/>
              </a:ext>
            </a:extLst>
          </p:cNvPr>
          <p:cNvCxnSpPr/>
          <p:nvPr/>
        </p:nvCxnSpPr>
        <p:spPr bwMode="auto">
          <a:xfrm flipH="1">
            <a:off x="5681582" y="1114071"/>
            <a:ext cx="360040" cy="798700"/>
          </a:xfrm>
          <a:prstGeom prst="straightConnector1">
            <a:avLst/>
          </a:prstGeom>
          <a:solidFill>
            <a:schemeClr val="accent1"/>
          </a:solidFill>
          <a:ln w="1905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矢印コネクタ 18">
            <a:extLst>
              <a:ext uri="{FF2B5EF4-FFF2-40B4-BE49-F238E27FC236}">
                <a16:creationId xmlns:a16="http://schemas.microsoft.com/office/drawing/2014/main" id="{5B661324-F7E3-4821-9F83-7CD8C1D28520}"/>
              </a:ext>
            </a:extLst>
          </p:cNvPr>
          <p:cNvCxnSpPr/>
          <p:nvPr/>
        </p:nvCxnSpPr>
        <p:spPr bwMode="auto">
          <a:xfrm flipV="1">
            <a:off x="4632807" y="3412481"/>
            <a:ext cx="307865" cy="448567"/>
          </a:xfrm>
          <a:prstGeom prst="straightConnector1">
            <a:avLst/>
          </a:prstGeom>
          <a:solidFill>
            <a:schemeClr val="accent1"/>
          </a:solidFill>
          <a:ln w="1905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テキスト ボックス 2">
            <a:extLst>
              <a:ext uri="{FF2B5EF4-FFF2-40B4-BE49-F238E27FC236}">
                <a16:creationId xmlns:a16="http://schemas.microsoft.com/office/drawing/2014/main" id="{B4252043-261C-475E-9196-0A5E273C23D3}"/>
              </a:ext>
            </a:extLst>
          </p:cNvPr>
          <p:cNvSpPr txBox="1">
            <a:spLocks noChangeArrowheads="1"/>
          </p:cNvSpPr>
          <p:nvPr/>
        </p:nvSpPr>
        <p:spPr bwMode="auto">
          <a:xfrm>
            <a:off x="204787" y="726800"/>
            <a:ext cx="504826"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en-US" altLang="ja-JP" sz="1600" dirty="0"/>
              <a:t>(%)</a:t>
            </a:r>
            <a:endParaRPr lang="ja-JP" altLang="en-US" sz="1600" dirty="0"/>
          </a:p>
        </p:txBody>
      </p:sp>
      <p:sp>
        <p:nvSpPr>
          <p:cNvPr id="3" name="楕円 2">
            <a:extLst>
              <a:ext uri="{FF2B5EF4-FFF2-40B4-BE49-F238E27FC236}">
                <a16:creationId xmlns:a16="http://schemas.microsoft.com/office/drawing/2014/main" id="{85E41B04-133C-4B59-AE95-82782F69D868}"/>
              </a:ext>
            </a:extLst>
          </p:cNvPr>
          <p:cNvSpPr/>
          <p:nvPr/>
        </p:nvSpPr>
        <p:spPr bwMode="auto">
          <a:xfrm>
            <a:off x="733276" y="5517232"/>
            <a:ext cx="382339" cy="77107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4" name="楕円 13">
            <a:extLst>
              <a:ext uri="{FF2B5EF4-FFF2-40B4-BE49-F238E27FC236}">
                <a16:creationId xmlns:a16="http://schemas.microsoft.com/office/drawing/2014/main" id="{7DD17009-A4D5-45F6-AE15-4BA2BEC595BD}"/>
              </a:ext>
            </a:extLst>
          </p:cNvPr>
          <p:cNvSpPr/>
          <p:nvPr/>
        </p:nvSpPr>
        <p:spPr bwMode="auto">
          <a:xfrm>
            <a:off x="1511969" y="5461519"/>
            <a:ext cx="382339" cy="62626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22" name="楕円 21">
            <a:extLst>
              <a:ext uri="{FF2B5EF4-FFF2-40B4-BE49-F238E27FC236}">
                <a16:creationId xmlns:a16="http://schemas.microsoft.com/office/drawing/2014/main" id="{F5E7E8FA-AF00-498B-B22E-75E221A80DA8}"/>
              </a:ext>
            </a:extLst>
          </p:cNvPr>
          <p:cNvSpPr/>
          <p:nvPr/>
        </p:nvSpPr>
        <p:spPr bwMode="auto">
          <a:xfrm>
            <a:off x="7656179" y="5506048"/>
            <a:ext cx="382339" cy="62626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23" name="楕円 22">
            <a:extLst>
              <a:ext uri="{FF2B5EF4-FFF2-40B4-BE49-F238E27FC236}">
                <a16:creationId xmlns:a16="http://schemas.microsoft.com/office/drawing/2014/main" id="{9D0C6EB3-5BF5-461E-8890-4469FDDDBEF7}"/>
              </a:ext>
            </a:extLst>
          </p:cNvPr>
          <p:cNvSpPr/>
          <p:nvPr/>
        </p:nvSpPr>
        <p:spPr bwMode="auto">
          <a:xfrm>
            <a:off x="7288461" y="5513614"/>
            <a:ext cx="382339" cy="62626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24" name="楕円 23">
            <a:extLst>
              <a:ext uri="{FF2B5EF4-FFF2-40B4-BE49-F238E27FC236}">
                <a16:creationId xmlns:a16="http://schemas.microsoft.com/office/drawing/2014/main" id="{0E008884-6B71-4ABC-A183-0F782081B1D1}"/>
              </a:ext>
            </a:extLst>
          </p:cNvPr>
          <p:cNvSpPr/>
          <p:nvPr/>
        </p:nvSpPr>
        <p:spPr bwMode="auto">
          <a:xfrm>
            <a:off x="6877486" y="5487437"/>
            <a:ext cx="382339" cy="62626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25" name="楕円 24">
            <a:extLst>
              <a:ext uri="{FF2B5EF4-FFF2-40B4-BE49-F238E27FC236}">
                <a16:creationId xmlns:a16="http://schemas.microsoft.com/office/drawing/2014/main" id="{05B7A1D1-B52A-46AA-BAE1-F98B4B43B80B}"/>
              </a:ext>
            </a:extLst>
          </p:cNvPr>
          <p:cNvSpPr/>
          <p:nvPr/>
        </p:nvSpPr>
        <p:spPr bwMode="auto">
          <a:xfrm>
            <a:off x="8335293" y="5492133"/>
            <a:ext cx="382339" cy="626261"/>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26" name="テキスト ボックス 25">
            <a:extLst>
              <a:ext uri="{FF2B5EF4-FFF2-40B4-BE49-F238E27FC236}">
                <a16:creationId xmlns:a16="http://schemas.microsoft.com/office/drawing/2014/main" id="{51B5EC7E-CEE6-439C-B473-C24E055C9125}"/>
              </a:ext>
            </a:extLst>
          </p:cNvPr>
          <p:cNvSpPr txBox="1"/>
          <p:nvPr/>
        </p:nvSpPr>
        <p:spPr>
          <a:xfrm>
            <a:off x="636413" y="2978504"/>
            <a:ext cx="576064" cy="400110"/>
          </a:xfrm>
          <a:prstGeom prst="rect">
            <a:avLst/>
          </a:prstGeom>
          <a:noFill/>
        </p:spPr>
        <p:txBody>
          <a:bodyPr wrap="square" rtlCol="0">
            <a:spAutoFit/>
          </a:bodyPr>
          <a:lstStyle/>
          <a:p>
            <a:pPr algn="ctr"/>
            <a:r>
              <a:rPr kumimoji="1" lang="en-US" altLang="ja-JP" sz="2000" dirty="0">
                <a:solidFill>
                  <a:srgbClr val="FF0000"/>
                </a:solidFill>
              </a:rPr>
              <a:t>33</a:t>
            </a:r>
            <a:endParaRPr kumimoji="1" lang="ja-JP" altLang="en-US" sz="2000" dirty="0">
              <a:solidFill>
                <a:srgbClr val="FF0000"/>
              </a:solidFill>
            </a:endParaRPr>
          </a:p>
        </p:txBody>
      </p:sp>
      <p:sp>
        <p:nvSpPr>
          <p:cNvPr id="27" name="テキスト ボックス 26">
            <a:extLst>
              <a:ext uri="{FF2B5EF4-FFF2-40B4-BE49-F238E27FC236}">
                <a16:creationId xmlns:a16="http://schemas.microsoft.com/office/drawing/2014/main" id="{A84E5EB5-F5BD-4560-9C41-9EF2404661B6}"/>
              </a:ext>
            </a:extLst>
          </p:cNvPr>
          <p:cNvSpPr txBox="1"/>
          <p:nvPr/>
        </p:nvSpPr>
        <p:spPr>
          <a:xfrm>
            <a:off x="636413" y="3940828"/>
            <a:ext cx="576064" cy="400110"/>
          </a:xfrm>
          <a:prstGeom prst="rect">
            <a:avLst/>
          </a:prstGeom>
          <a:noFill/>
        </p:spPr>
        <p:txBody>
          <a:bodyPr wrap="square" rtlCol="0">
            <a:spAutoFit/>
          </a:bodyPr>
          <a:lstStyle/>
          <a:p>
            <a:pPr algn="ctr"/>
            <a:r>
              <a:rPr kumimoji="1" lang="en-US" altLang="ja-JP" sz="2000" dirty="0">
                <a:solidFill>
                  <a:srgbClr val="0000FF"/>
                </a:solidFill>
              </a:rPr>
              <a:t>32</a:t>
            </a:r>
            <a:endParaRPr kumimoji="1" lang="ja-JP" altLang="en-US" sz="2000" dirty="0">
              <a:solidFill>
                <a:srgbClr val="0000FF"/>
              </a:solidFill>
            </a:endParaRPr>
          </a:p>
        </p:txBody>
      </p:sp>
      <p:sp>
        <p:nvSpPr>
          <p:cNvPr id="28" name="テキスト ボックス 2">
            <a:extLst>
              <a:ext uri="{FF2B5EF4-FFF2-40B4-BE49-F238E27FC236}">
                <a16:creationId xmlns:a16="http://schemas.microsoft.com/office/drawing/2014/main" id="{F75D9A43-1911-422E-9271-00F2DDB29BE8}"/>
              </a:ext>
            </a:extLst>
          </p:cNvPr>
          <p:cNvSpPr txBox="1"/>
          <p:nvPr/>
        </p:nvSpPr>
        <p:spPr>
          <a:xfrm>
            <a:off x="1415126" y="1821348"/>
            <a:ext cx="576024" cy="4000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2000" dirty="0">
                <a:solidFill>
                  <a:srgbClr val="FF0000"/>
                </a:solidFill>
              </a:rPr>
              <a:t>41</a:t>
            </a:r>
            <a:endParaRPr kumimoji="1" lang="ja-JP" altLang="en-US" sz="2000" dirty="0">
              <a:solidFill>
                <a:srgbClr val="FF0000"/>
              </a:solidFill>
            </a:endParaRPr>
          </a:p>
        </p:txBody>
      </p:sp>
      <p:sp>
        <p:nvSpPr>
          <p:cNvPr id="29" name="テキスト ボックス 2">
            <a:extLst>
              <a:ext uri="{FF2B5EF4-FFF2-40B4-BE49-F238E27FC236}">
                <a16:creationId xmlns:a16="http://schemas.microsoft.com/office/drawing/2014/main" id="{ADDCBEF3-7E3F-4FBF-8C34-6EDB8B7F4FE1}"/>
              </a:ext>
            </a:extLst>
          </p:cNvPr>
          <p:cNvSpPr txBox="1"/>
          <p:nvPr/>
        </p:nvSpPr>
        <p:spPr>
          <a:xfrm>
            <a:off x="1415086" y="3123982"/>
            <a:ext cx="576064"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2000" dirty="0">
                <a:solidFill>
                  <a:srgbClr val="0000FF"/>
                </a:solidFill>
              </a:rPr>
              <a:t>38</a:t>
            </a:r>
            <a:endParaRPr kumimoji="1" lang="ja-JP" altLang="en-US" sz="2000" dirty="0">
              <a:solidFill>
                <a:srgbClr val="0000FF"/>
              </a:solidFill>
            </a:endParaRPr>
          </a:p>
        </p:txBody>
      </p:sp>
      <p:sp>
        <p:nvSpPr>
          <p:cNvPr id="30" name="テキスト ボックス 2">
            <a:extLst>
              <a:ext uri="{FF2B5EF4-FFF2-40B4-BE49-F238E27FC236}">
                <a16:creationId xmlns:a16="http://schemas.microsoft.com/office/drawing/2014/main" id="{306A0078-F124-4CB4-90FA-183BE87705D9}"/>
              </a:ext>
            </a:extLst>
          </p:cNvPr>
          <p:cNvSpPr txBox="1"/>
          <p:nvPr/>
        </p:nvSpPr>
        <p:spPr>
          <a:xfrm>
            <a:off x="6706777" y="1523052"/>
            <a:ext cx="576064"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2000" dirty="0">
                <a:solidFill>
                  <a:srgbClr val="FF0000"/>
                </a:solidFill>
              </a:rPr>
              <a:t>43</a:t>
            </a:r>
            <a:endParaRPr kumimoji="1" lang="ja-JP" altLang="en-US" sz="2000" dirty="0">
              <a:solidFill>
                <a:srgbClr val="FF0000"/>
              </a:solidFill>
            </a:endParaRPr>
          </a:p>
        </p:txBody>
      </p:sp>
      <p:sp>
        <p:nvSpPr>
          <p:cNvPr id="31" name="テキスト ボックス 2">
            <a:extLst>
              <a:ext uri="{FF2B5EF4-FFF2-40B4-BE49-F238E27FC236}">
                <a16:creationId xmlns:a16="http://schemas.microsoft.com/office/drawing/2014/main" id="{4AD3129E-DAEC-4475-A8AE-96294EC14818}"/>
              </a:ext>
            </a:extLst>
          </p:cNvPr>
          <p:cNvSpPr txBox="1"/>
          <p:nvPr/>
        </p:nvSpPr>
        <p:spPr>
          <a:xfrm>
            <a:off x="6808337" y="3043318"/>
            <a:ext cx="576064"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2000" dirty="0">
                <a:solidFill>
                  <a:srgbClr val="0000FF"/>
                </a:solidFill>
              </a:rPr>
              <a:t>34</a:t>
            </a:r>
            <a:endParaRPr kumimoji="1" lang="ja-JP" altLang="en-US" sz="2000" dirty="0">
              <a:solidFill>
                <a:srgbClr val="0000FF"/>
              </a:solidFill>
            </a:endParaRPr>
          </a:p>
        </p:txBody>
      </p:sp>
      <p:sp>
        <p:nvSpPr>
          <p:cNvPr id="32" name="テキスト ボックス 2">
            <a:extLst>
              <a:ext uri="{FF2B5EF4-FFF2-40B4-BE49-F238E27FC236}">
                <a16:creationId xmlns:a16="http://schemas.microsoft.com/office/drawing/2014/main" id="{9F82830C-450B-4E47-AA67-ACE885996784}"/>
              </a:ext>
            </a:extLst>
          </p:cNvPr>
          <p:cNvSpPr txBox="1"/>
          <p:nvPr/>
        </p:nvSpPr>
        <p:spPr>
          <a:xfrm>
            <a:off x="7118983" y="3153301"/>
            <a:ext cx="576064"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2000" dirty="0">
                <a:solidFill>
                  <a:srgbClr val="FF0000"/>
                </a:solidFill>
              </a:rPr>
              <a:t>36</a:t>
            </a:r>
            <a:endParaRPr kumimoji="1" lang="ja-JP" altLang="en-US" sz="2000" dirty="0">
              <a:solidFill>
                <a:srgbClr val="FF0000"/>
              </a:solidFill>
            </a:endParaRPr>
          </a:p>
        </p:txBody>
      </p:sp>
      <p:sp>
        <p:nvSpPr>
          <p:cNvPr id="33" name="テキスト ボックス 2">
            <a:extLst>
              <a:ext uri="{FF2B5EF4-FFF2-40B4-BE49-F238E27FC236}">
                <a16:creationId xmlns:a16="http://schemas.microsoft.com/office/drawing/2014/main" id="{F6D44B19-1E5F-4E7B-8F39-655898AE342D}"/>
              </a:ext>
            </a:extLst>
          </p:cNvPr>
          <p:cNvSpPr txBox="1"/>
          <p:nvPr/>
        </p:nvSpPr>
        <p:spPr>
          <a:xfrm>
            <a:off x="7118983" y="4766816"/>
            <a:ext cx="576064"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dirty="0">
                <a:solidFill>
                  <a:srgbClr val="0000FF"/>
                </a:solidFill>
              </a:rPr>
              <a:t>26</a:t>
            </a:r>
            <a:endParaRPr kumimoji="1" lang="ja-JP" altLang="en-US" sz="2000" dirty="0">
              <a:solidFill>
                <a:srgbClr val="0000FF"/>
              </a:solidFill>
            </a:endParaRPr>
          </a:p>
        </p:txBody>
      </p:sp>
      <p:sp>
        <p:nvSpPr>
          <p:cNvPr id="34" name="テキスト ボックス 2">
            <a:extLst>
              <a:ext uri="{FF2B5EF4-FFF2-40B4-BE49-F238E27FC236}">
                <a16:creationId xmlns:a16="http://schemas.microsoft.com/office/drawing/2014/main" id="{8F5AFA5B-E4F8-4996-8823-2FF626A5C82A}"/>
              </a:ext>
            </a:extLst>
          </p:cNvPr>
          <p:cNvSpPr txBox="1"/>
          <p:nvPr/>
        </p:nvSpPr>
        <p:spPr>
          <a:xfrm>
            <a:off x="7528465" y="3212426"/>
            <a:ext cx="576064"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2000" dirty="0">
                <a:solidFill>
                  <a:srgbClr val="FF0000"/>
                </a:solidFill>
              </a:rPr>
              <a:t>36</a:t>
            </a:r>
            <a:endParaRPr kumimoji="1" lang="ja-JP" altLang="en-US" sz="2000" dirty="0">
              <a:solidFill>
                <a:srgbClr val="FF0000"/>
              </a:solidFill>
            </a:endParaRPr>
          </a:p>
        </p:txBody>
      </p:sp>
      <p:sp>
        <p:nvSpPr>
          <p:cNvPr id="35" name="テキスト ボックス 2">
            <a:extLst>
              <a:ext uri="{FF2B5EF4-FFF2-40B4-BE49-F238E27FC236}">
                <a16:creationId xmlns:a16="http://schemas.microsoft.com/office/drawing/2014/main" id="{2FE83C9C-A35C-4C2B-AB0C-51C9080C9DC9}"/>
              </a:ext>
            </a:extLst>
          </p:cNvPr>
          <p:cNvSpPr txBox="1"/>
          <p:nvPr/>
        </p:nvSpPr>
        <p:spPr>
          <a:xfrm>
            <a:off x="7559316" y="4966871"/>
            <a:ext cx="576064"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2000" dirty="0">
                <a:solidFill>
                  <a:srgbClr val="0000FF"/>
                </a:solidFill>
              </a:rPr>
              <a:t>25</a:t>
            </a:r>
            <a:endParaRPr kumimoji="1" lang="ja-JP" altLang="en-US" sz="2000" dirty="0">
              <a:solidFill>
                <a:srgbClr val="0000FF"/>
              </a:solidFill>
            </a:endParaRPr>
          </a:p>
        </p:txBody>
      </p:sp>
      <p:sp>
        <p:nvSpPr>
          <p:cNvPr id="36" name="テキスト ボックス 2">
            <a:extLst>
              <a:ext uri="{FF2B5EF4-FFF2-40B4-BE49-F238E27FC236}">
                <a16:creationId xmlns:a16="http://schemas.microsoft.com/office/drawing/2014/main" id="{83EF642C-B1B7-4977-BEC0-4D2F3206D543}"/>
              </a:ext>
            </a:extLst>
          </p:cNvPr>
          <p:cNvSpPr txBox="1"/>
          <p:nvPr/>
        </p:nvSpPr>
        <p:spPr>
          <a:xfrm>
            <a:off x="8238430" y="2099948"/>
            <a:ext cx="576064"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2000" dirty="0">
                <a:solidFill>
                  <a:srgbClr val="FF0000"/>
                </a:solidFill>
              </a:rPr>
              <a:t>39</a:t>
            </a:r>
            <a:endParaRPr kumimoji="1" lang="ja-JP" altLang="en-US" sz="2000" dirty="0">
              <a:solidFill>
                <a:srgbClr val="FF0000"/>
              </a:solidFill>
            </a:endParaRPr>
          </a:p>
        </p:txBody>
      </p:sp>
      <p:sp>
        <p:nvSpPr>
          <p:cNvPr id="37" name="テキスト ボックス 2">
            <a:extLst>
              <a:ext uri="{FF2B5EF4-FFF2-40B4-BE49-F238E27FC236}">
                <a16:creationId xmlns:a16="http://schemas.microsoft.com/office/drawing/2014/main" id="{726B4333-CF2A-486E-8CC0-F2ABDAD0FC27}"/>
              </a:ext>
            </a:extLst>
          </p:cNvPr>
          <p:cNvSpPr txBox="1"/>
          <p:nvPr/>
        </p:nvSpPr>
        <p:spPr>
          <a:xfrm>
            <a:off x="8287238" y="3595985"/>
            <a:ext cx="576064"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kumimoji="1" lang="en-US" altLang="ja-JP" sz="2000" dirty="0">
                <a:solidFill>
                  <a:srgbClr val="0000FF"/>
                </a:solidFill>
              </a:rPr>
              <a:t>30</a:t>
            </a:r>
            <a:endParaRPr kumimoji="1" lang="ja-JP" altLang="en-US" sz="2000" dirty="0">
              <a:solidFill>
                <a:srgbClr val="0000FF"/>
              </a:solidFill>
            </a:endParaRPr>
          </a:p>
        </p:txBody>
      </p:sp>
      <p:sp>
        <p:nvSpPr>
          <p:cNvPr id="5" name="テキスト ボックス 4">
            <a:extLst>
              <a:ext uri="{FF2B5EF4-FFF2-40B4-BE49-F238E27FC236}">
                <a16:creationId xmlns:a16="http://schemas.microsoft.com/office/drawing/2014/main" id="{ED2EBF2A-775F-4952-BB35-EE915729E6B9}"/>
              </a:ext>
            </a:extLst>
          </p:cNvPr>
          <p:cNvSpPr txBox="1"/>
          <p:nvPr/>
        </p:nvSpPr>
        <p:spPr>
          <a:xfrm>
            <a:off x="3837658" y="2532101"/>
            <a:ext cx="2869119" cy="400110"/>
          </a:xfrm>
          <a:prstGeom prst="rect">
            <a:avLst/>
          </a:prstGeom>
          <a:noFill/>
        </p:spPr>
        <p:txBody>
          <a:bodyPr wrap="square" rtlCol="0">
            <a:spAutoFit/>
          </a:bodyPr>
          <a:lstStyle/>
          <a:p>
            <a:pPr algn="ctr"/>
            <a:r>
              <a:rPr kumimoji="1" lang="ja-JP" altLang="en-US" sz="2000" dirty="0">
                <a:solidFill>
                  <a:srgbClr val="00B050"/>
                </a:solidFill>
              </a:rPr>
              <a:t>～弁当・惣菜等の小売業</a:t>
            </a:r>
          </a:p>
        </p:txBody>
      </p:sp>
    </p:spTree>
    <p:extLst>
      <p:ext uri="{BB962C8B-B14F-4D97-AF65-F5344CB8AC3E}">
        <p14:creationId xmlns:p14="http://schemas.microsoft.com/office/powerpoint/2010/main" val="4114628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926AF08-EA9B-4CB1-9CC3-1F40D08A1CC0}"/>
              </a:ext>
            </a:extLst>
          </p:cNvPr>
          <p:cNvSpPr>
            <a:spLocks noGrp="1"/>
          </p:cNvSpPr>
          <p:nvPr>
            <p:ph type="sldNum" sz="quarter" idx="11"/>
          </p:nvPr>
        </p:nvSpPr>
        <p:spPr/>
        <p:txBody>
          <a:bodyPr/>
          <a:lstStyle/>
          <a:p>
            <a:pPr>
              <a:defRPr/>
            </a:pPr>
            <a:fld id="{801E8451-78C2-4737-A865-86DD203F7BBD}" type="slidenum">
              <a:rPr lang="en-US" altLang="ja-JP" smtClean="0"/>
              <a:pPr>
                <a:defRPr/>
              </a:pPr>
              <a:t>10</a:t>
            </a:fld>
            <a:endParaRPr lang="en-US" altLang="ja-JP"/>
          </a:p>
        </p:txBody>
      </p:sp>
      <p:sp>
        <p:nvSpPr>
          <p:cNvPr id="4" name="Rectangle 2">
            <a:extLst>
              <a:ext uri="{FF2B5EF4-FFF2-40B4-BE49-F238E27FC236}">
                <a16:creationId xmlns:a16="http://schemas.microsoft.com/office/drawing/2014/main" id="{3929C257-19B7-418B-B7F2-8934867E7522}"/>
              </a:ext>
            </a:extLst>
          </p:cNvPr>
          <p:cNvSpPr txBox="1">
            <a:spLocks noChangeArrowheads="1"/>
          </p:cNvSpPr>
          <p:nvPr/>
        </p:nvSpPr>
        <p:spPr bwMode="auto">
          <a:xfrm>
            <a:off x="455613" y="188913"/>
            <a:ext cx="8229600" cy="457200"/>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3000" kern="0" dirty="0">
                <a:latin typeface="ＭＳ ゴシック" panose="020B0609070205080204" pitchFamily="49" charset="-128"/>
                <a:ea typeface="ＭＳ ゴシック" panose="020B0609070205080204" pitchFamily="49" charset="-128"/>
              </a:rPr>
              <a:t>世帯構成の主な変化</a:t>
            </a:r>
          </a:p>
        </p:txBody>
      </p:sp>
      <p:pic>
        <p:nvPicPr>
          <p:cNvPr id="15" name="図 14">
            <a:extLst>
              <a:ext uri="{FF2B5EF4-FFF2-40B4-BE49-F238E27FC236}">
                <a16:creationId xmlns:a16="http://schemas.microsoft.com/office/drawing/2014/main" id="{C50394F9-0136-488E-A94E-B1275AED4912}"/>
              </a:ext>
            </a:extLst>
          </p:cNvPr>
          <p:cNvPicPr>
            <a:picLocks noChangeAspect="1"/>
          </p:cNvPicPr>
          <p:nvPr/>
        </p:nvPicPr>
        <p:blipFill>
          <a:blip r:embed="rId2"/>
          <a:stretch>
            <a:fillRect/>
          </a:stretch>
        </p:blipFill>
        <p:spPr>
          <a:xfrm>
            <a:off x="67494" y="1994970"/>
            <a:ext cx="9005837" cy="3595796"/>
          </a:xfrm>
          <a:prstGeom prst="rect">
            <a:avLst/>
          </a:prstGeom>
        </p:spPr>
      </p:pic>
      <p:grpSp>
        <p:nvGrpSpPr>
          <p:cNvPr id="5" name="グループ化 4">
            <a:extLst>
              <a:ext uri="{FF2B5EF4-FFF2-40B4-BE49-F238E27FC236}">
                <a16:creationId xmlns:a16="http://schemas.microsoft.com/office/drawing/2014/main" id="{DA4087FC-23E4-4380-9700-C212D3686D75}"/>
              </a:ext>
            </a:extLst>
          </p:cNvPr>
          <p:cNvGrpSpPr/>
          <p:nvPr/>
        </p:nvGrpSpPr>
        <p:grpSpPr>
          <a:xfrm>
            <a:off x="3017855" y="903845"/>
            <a:ext cx="2842729" cy="975692"/>
            <a:chOff x="3203847" y="783399"/>
            <a:chExt cx="2842729" cy="975692"/>
          </a:xfrm>
        </p:grpSpPr>
        <p:sp>
          <p:nvSpPr>
            <p:cNvPr id="6" name="テキスト ボックス 5">
              <a:extLst>
                <a:ext uri="{FF2B5EF4-FFF2-40B4-BE49-F238E27FC236}">
                  <a16:creationId xmlns:a16="http://schemas.microsoft.com/office/drawing/2014/main" id="{327A98CD-FA15-48A0-A09F-F46B3795C768}"/>
                </a:ext>
              </a:extLst>
            </p:cNvPr>
            <p:cNvSpPr txBox="1"/>
            <p:nvPr/>
          </p:nvSpPr>
          <p:spPr>
            <a:xfrm>
              <a:off x="3331007" y="1008029"/>
              <a:ext cx="2664296" cy="646331"/>
            </a:xfrm>
            <a:prstGeom prst="rect">
              <a:avLst/>
            </a:prstGeom>
            <a:noFill/>
          </p:spPr>
          <p:txBody>
            <a:bodyPr wrap="square" rtlCol="0">
              <a:spAutoFit/>
            </a:bodyPr>
            <a:lstStyle/>
            <a:p>
              <a:pPr algn="ctr"/>
              <a:r>
                <a:rPr kumimoji="1" lang="ja-JP" altLang="en-US" sz="1800" dirty="0">
                  <a:solidFill>
                    <a:srgbClr val="FF0000"/>
                  </a:solidFill>
                </a:rPr>
                <a:t>単身世帯のほぼ</a:t>
              </a:r>
              <a:r>
                <a:rPr kumimoji="1" lang="en-US" altLang="ja-JP" sz="1800" dirty="0">
                  <a:solidFill>
                    <a:srgbClr val="FF0000"/>
                  </a:solidFill>
                </a:rPr>
                <a:t>3</a:t>
              </a:r>
              <a:r>
                <a:rPr kumimoji="1" lang="ja-JP" altLang="en-US" sz="1800" dirty="0">
                  <a:solidFill>
                    <a:srgbClr val="FF0000"/>
                  </a:solidFill>
                </a:rPr>
                <a:t>世帯に</a:t>
              </a:r>
              <a:endParaRPr kumimoji="1" lang="en-US" altLang="ja-JP" sz="1800" dirty="0">
                <a:solidFill>
                  <a:srgbClr val="FF0000"/>
                </a:solidFill>
              </a:endParaRPr>
            </a:p>
            <a:p>
              <a:pPr algn="ctr"/>
              <a:r>
                <a:rPr lang="en-US" altLang="ja-JP" sz="1800" dirty="0">
                  <a:solidFill>
                    <a:srgbClr val="FF0000"/>
                  </a:solidFill>
                </a:rPr>
                <a:t>1</a:t>
              </a:r>
              <a:r>
                <a:rPr lang="ja-JP" altLang="en-US" sz="1800" dirty="0">
                  <a:solidFill>
                    <a:srgbClr val="FF0000"/>
                  </a:solidFill>
                </a:rPr>
                <a:t>世帯が</a:t>
              </a:r>
              <a:r>
                <a:rPr lang="en-US" altLang="ja-JP" sz="1800" dirty="0">
                  <a:solidFill>
                    <a:srgbClr val="FF0000"/>
                  </a:solidFill>
                </a:rPr>
                <a:t>65</a:t>
              </a:r>
              <a:r>
                <a:rPr lang="ja-JP" altLang="en-US" sz="1800" dirty="0">
                  <a:solidFill>
                    <a:srgbClr val="FF0000"/>
                  </a:solidFill>
                </a:rPr>
                <a:t>歳以上</a:t>
              </a:r>
              <a:endParaRPr kumimoji="1" lang="ja-JP" altLang="en-US" sz="1800" dirty="0">
                <a:solidFill>
                  <a:srgbClr val="FF0000"/>
                </a:solidFill>
              </a:endParaRPr>
            </a:p>
          </p:txBody>
        </p:sp>
        <p:sp>
          <p:nvSpPr>
            <p:cNvPr id="7" name="吹き出し: 円形 6">
              <a:extLst>
                <a:ext uri="{FF2B5EF4-FFF2-40B4-BE49-F238E27FC236}">
                  <a16:creationId xmlns:a16="http://schemas.microsoft.com/office/drawing/2014/main" id="{925618A0-AFFE-408A-9F3A-FDD28510090E}"/>
                </a:ext>
              </a:extLst>
            </p:cNvPr>
            <p:cNvSpPr/>
            <p:nvPr/>
          </p:nvSpPr>
          <p:spPr bwMode="auto">
            <a:xfrm>
              <a:off x="3203847" y="783399"/>
              <a:ext cx="2842729" cy="975692"/>
            </a:xfrm>
            <a:prstGeom prst="wedgeEllipseCallout">
              <a:avLst>
                <a:gd name="adj1" fmla="val 55970"/>
                <a:gd name="adj2" fmla="val 178789"/>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grpSp>
      <p:sp>
        <p:nvSpPr>
          <p:cNvPr id="8" name="楕円 7">
            <a:extLst>
              <a:ext uri="{FF2B5EF4-FFF2-40B4-BE49-F238E27FC236}">
                <a16:creationId xmlns:a16="http://schemas.microsoft.com/office/drawing/2014/main" id="{323B8157-FA2B-46CE-A552-9682401DF1A9}"/>
              </a:ext>
            </a:extLst>
          </p:cNvPr>
          <p:cNvSpPr/>
          <p:nvPr/>
        </p:nvSpPr>
        <p:spPr bwMode="auto">
          <a:xfrm>
            <a:off x="5913492" y="2749210"/>
            <a:ext cx="692615" cy="281658"/>
          </a:xfrm>
          <a:prstGeom prst="ellipse">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9" name="楕円 8">
            <a:extLst>
              <a:ext uri="{FF2B5EF4-FFF2-40B4-BE49-F238E27FC236}">
                <a16:creationId xmlns:a16="http://schemas.microsoft.com/office/drawing/2014/main" id="{5564B0E3-B64C-4AFA-A499-6895CAA00E06}"/>
              </a:ext>
            </a:extLst>
          </p:cNvPr>
          <p:cNvSpPr/>
          <p:nvPr/>
        </p:nvSpPr>
        <p:spPr bwMode="auto">
          <a:xfrm>
            <a:off x="6084168" y="3030868"/>
            <a:ext cx="521939" cy="281658"/>
          </a:xfrm>
          <a:prstGeom prst="ellipse">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0" name="楕円 9">
            <a:extLst>
              <a:ext uri="{FF2B5EF4-FFF2-40B4-BE49-F238E27FC236}">
                <a16:creationId xmlns:a16="http://schemas.microsoft.com/office/drawing/2014/main" id="{0141A87E-C8F4-41C1-AED4-D82FD1A2AB2C}"/>
              </a:ext>
            </a:extLst>
          </p:cNvPr>
          <p:cNvSpPr/>
          <p:nvPr/>
        </p:nvSpPr>
        <p:spPr bwMode="auto">
          <a:xfrm>
            <a:off x="8541484" y="2749210"/>
            <a:ext cx="566689" cy="288160"/>
          </a:xfrm>
          <a:prstGeom prst="ellipse">
            <a:avLst/>
          </a:prstGeom>
          <a:noFill/>
          <a:ln w="222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1" name="楕円 10">
            <a:extLst>
              <a:ext uri="{FF2B5EF4-FFF2-40B4-BE49-F238E27FC236}">
                <a16:creationId xmlns:a16="http://schemas.microsoft.com/office/drawing/2014/main" id="{A84EB392-0855-4FEE-A2CA-13656A7EBCB6}"/>
              </a:ext>
            </a:extLst>
          </p:cNvPr>
          <p:cNvSpPr/>
          <p:nvPr/>
        </p:nvSpPr>
        <p:spPr bwMode="auto">
          <a:xfrm>
            <a:off x="8442779" y="4947700"/>
            <a:ext cx="648072" cy="292389"/>
          </a:xfrm>
          <a:prstGeom prst="ellipse">
            <a:avLst/>
          </a:prstGeom>
          <a:noFill/>
          <a:ln w="222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2" name="楕円 11">
            <a:extLst>
              <a:ext uri="{FF2B5EF4-FFF2-40B4-BE49-F238E27FC236}">
                <a16:creationId xmlns:a16="http://schemas.microsoft.com/office/drawing/2014/main" id="{1BC0E0CF-3215-4B4A-AE96-FAA9BB83D491}"/>
              </a:ext>
            </a:extLst>
          </p:cNvPr>
          <p:cNvSpPr/>
          <p:nvPr/>
        </p:nvSpPr>
        <p:spPr bwMode="auto">
          <a:xfrm>
            <a:off x="5860584" y="4911739"/>
            <a:ext cx="689332" cy="364313"/>
          </a:xfrm>
          <a:prstGeom prst="ellipse">
            <a:avLst/>
          </a:prstGeom>
          <a:noFill/>
          <a:ln w="222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6" name="テキスト ボックス 15">
            <a:extLst>
              <a:ext uri="{FF2B5EF4-FFF2-40B4-BE49-F238E27FC236}">
                <a16:creationId xmlns:a16="http://schemas.microsoft.com/office/drawing/2014/main" id="{B9A51D1A-38AC-40A0-88B0-E7C366320D33}"/>
              </a:ext>
            </a:extLst>
          </p:cNvPr>
          <p:cNvSpPr txBox="1"/>
          <p:nvPr/>
        </p:nvSpPr>
        <p:spPr>
          <a:xfrm>
            <a:off x="7115422" y="1764104"/>
            <a:ext cx="1957909" cy="292388"/>
          </a:xfrm>
          <a:prstGeom prst="rect">
            <a:avLst/>
          </a:prstGeom>
          <a:noFill/>
        </p:spPr>
        <p:txBody>
          <a:bodyPr wrap="square" rtlCol="0">
            <a:spAutoFit/>
          </a:bodyPr>
          <a:lstStyle/>
          <a:p>
            <a:pPr algn="ctr"/>
            <a:r>
              <a:rPr lang="ja-JP" altLang="en-US" sz="1300" b="1" dirty="0"/>
              <a:t>単位：万世帯、人、％</a:t>
            </a:r>
            <a:endParaRPr kumimoji="1" lang="ja-JP" altLang="en-US" sz="1300" b="1" dirty="0"/>
          </a:p>
        </p:txBody>
      </p:sp>
      <p:sp>
        <p:nvSpPr>
          <p:cNvPr id="17" name="テキスト ボックス 16">
            <a:extLst>
              <a:ext uri="{FF2B5EF4-FFF2-40B4-BE49-F238E27FC236}">
                <a16:creationId xmlns:a16="http://schemas.microsoft.com/office/drawing/2014/main" id="{1EE589F2-C02B-41F8-A019-0E754541BB45}"/>
              </a:ext>
            </a:extLst>
          </p:cNvPr>
          <p:cNvSpPr txBox="1"/>
          <p:nvPr/>
        </p:nvSpPr>
        <p:spPr>
          <a:xfrm>
            <a:off x="611560" y="5877272"/>
            <a:ext cx="7200800" cy="492443"/>
          </a:xfrm>
          <a:prstGeom prst="rect">
            <a:avLst/>
          </a:prstGeom>
          <a:noFill/>
        </p:spPr>
        <p:txBody>
          <a:bodyPr wrap="square" rtlCol="0">
            <a:spAutoFit/>
          </a:bodyPr>
          <a:lstStyle/>
          <a:p>
            <a:r>
              <a:rPr lang="ja-JP" altLang="en-US" sz="1300" b="1" dirty="0"/>
              <a:t>資料：総世帯、世帯人員、①、②、③は総務省「国勢調査」、④、⑤は内閣府「男女共同参画白書」。</a:t>
            </a:r>
            <a:endParaRPr lang="en-US" altLang="ja-JP" sz="1300" b="1" dirty="0"/>
          </a:p>
          <a:p>
            <a:r>
              <a:rPr kumimoji="1" lang="ja-JP" altLang="en-US" sz="1300" b="1" dirty="0"/>
              <a:t>　　　　⑥は厚生労働省「国民生活基礎調査」（推計値）（</a:t>
            </a:r>
            <a:r>
              <a:rPr kumimoji="1" lang="en-US" altLang="ja-JP" sz="1300" b="1" dirty="0"/>
              <a:t>2020</a:t>
            </a:r>
            <a:r>
              <a:rPr kumimoji="1" lang="ja-JP" altLang="en-US" sz="1300" b="1" dirty="0"/>
              <a:t>年は調査なしのため、</a:t>
            </a:r>
            <a:r>
              <a:rPr kumimoji="1" lang="en-US" altLang="ja-JP" sz="1300" b="1" dirty="0"/>
              <a:t>19</a:t>
            </a:r>
            <a:r>
              <a:rPr kumimoji="1" lang="ja-JP" altLang="en-US" sz="1300" b="1" dirty="0"/>
              <a:t>年の値）</a:t>
            </a:r>
          </a:p>
        </p:txBody>
      </p:sp>
    </p:spTree>
    <p:extLst>
      <p:ext uri="{BB962C8B-B14F-4D97-AF65-F5344CB8AC3E}">
        <p14:creationId xmlns:p14="http://schemas.microsoft.com/office/powerpoint/2010/main" val="2050847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番号プレースホルダー 1">
            <a:extLst>
              <a:ext uri="{FF2B5EF4-FFF2-40B4-BE49-F238E27FC236}">
                <a16:creationId xmlns:a16="http://schemas.microsoft.com/office/drawing/2014/main" id="{7C9584E4-B6E3-4E37-B866-3CAD8AC19E82}"/>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6334302A-21E7-4F7A-8C43-445CA848B198}" type="slidenum">
              <a:rPr kumimoji="0" lang="en-US" altLang="ja-JP" sz="1200" smtClean="0">
                <a:latin typeface="Arial Black" panose="020B0A04020102020204" pitchFamily="34" charset="0"/>
              </a:rPr>
              <a:pPr>
                <a:spcBef>
                  <a:spcPct val="0"/>
                </a:spcBef>
                <a:buClrTx/>
                <a:buSzTx/>
                <a:buFontTx/>
                <a:buNone/>
              </a:pPr>
              <a:t>11</a:t>
            </a:fld>
            <a:endParaRPr kumimoji="0" lang="en-US" altLang="ja-JP" sz="1200">
              <a:latin typeface="Arial Black" panose="020B0A04020102020204" pitchFamily="34" charset="0"/>
            </a:endParaRPr>
          </a:p>
        </p:txBody>
      </p:sp>
      <p:sp>
        <p:nvSpPr>
          <p:cNvPr id="17411" name="テキスト ボックス 3">
            <a:extLst>
              <a:ext uri="{FF2B5EF4-FFF2-40B4-BE49-F238E27FC236}">
                <a16:creationId xmlns:a16="http://schemas.microsoft.com/office/drawing/2014/main" id="{33001B79-FD38-488A-ADEB-A64B0A1C516B}"/>
              </a:ext>
            </a:extLst>
          </p:cNvPr>
          <p:cNvSpPr txBox="1">
            <a:spLocks noChangeArrowheads="1"/>
          </p:cNvSpPr>
          <p:nvPr/>
        </p:nvSpPr>
        <p:spPr bwMode="auto">
          <a:xfrm>
            <a:off x="471488" y="1454150"/>
            <a:ext cx="2665412"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0"/>
              </a:spcBef>
              <a:buClrTx/>
              <a:buSzTx/>
              <a:buFontTx/>
              <a:buNone/>
            </a:pPr>
            <a:r>
              <a:rPr lang="ja-JP" altLang="en-US" sz="2400" u="sng">
                <a:solidFill>
                  <a:srgbClr val="0000FF"/>
                </a:solidFill>
              </a:rPr>
              <a:t>世帯構成の変化</a:t>
            </a:r>
            <a:endParaRPr lang="en-US" altLang="ja-JP" sz="2400" u="sng">
              <a:solidFill>
                <a:srgbClr val="0000FF"/>
              </a:solidFill>
            </a:endParaRPr>
          </a:p>
        </p:txBody>
      </p:sp>
      <p:sp>
        <p:nvSpPr>
          <p:cNvPr id="17412" name="テキスト ボックス 4">
            <a:extLst>
              <a:ext uri="{FF2B5EF4-FFF2-40B4-BE49-F238E27FC236}">
                <a16:creationId xmlns:a16="http://schemas.microsoft.com/office/drawing/2014/main" id="{34DD6983-2BDA-4338-91A0-3D04A578371E}"/>
              </a:ext>
            </a:extLst>
          </p:cNvPr>
          <p:cNvSpPr txBox="1">
            <a:spLocks noChangeArrowheads="1"/>
          </p:cNvSpPr>
          <p:nvPr/>
        </p:nvSpPr>
        <p:spPr bwMode="auto">
          <a:xfrm>
            <a:off x="712788" y="1901825"/>
            <a:ext cx="72405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 typeface="Wingdings" panose="05000000000000000000" pitchFamily="2" charset="2"/>
              <a:buNone/>
            </a:pPr>
            <a:r>
              <a:rPr lang="ja-JP" altLang="en-US" sz="2000"/>
              <a:t>・ </a:t>
            </a:r>
            <a:r>
              <a:rPr lang="ja-JP" altLang="en-US" sz="2000" u="sng">
                <a:solidFill>
                  <a:srgbClr val="FF0000"/>
                </a:solidFill>
              </a:rPr>
              <a:t>単身世帯、共稼ぎ世帯、高齢者世帯</a:t>
            </a:r>
            <a:r>
              <a:rPr lang="ja-JP" altLang="en-US" sz="2000"/>
              <a:t>等の増加</a:t>
            </a:r>
          </a:p>
          <a:p>
            <a:pPr eaLnBrk="1" hangingPunct="1">
              <a:spcBef>
                <a:spcPct val="0"/>
              </a:spcBef>
              <a:buClrTx/>
              <a:buSzTx/>
              <a:buFont typeface="Wingdings" panose="05000000000000000000" pitchFamily="2" charset="2"/>
              <a:buNone/>
            </a:pPr>
            <a:r>
              <a:rPr lang="ja-JP" altLang="en-US" sz="2000"/>
              <a:t>・ 少子化・核家族化等に伴う世帯人員の減少　等</a:t>
            </a:r>
            <a:endParaRPr lang="en-US" altLang="ja-JP" sz="2000"/>
          </a:p>
        </p:txBody>
      </p:sp>
      <p:sp>
        <p:nvSpPr>
          <p:cNvPr id="17413" name="テキスト ボックス 5">
            <a:extLst>
              <a:ext uri="{FF2B5EF4-FFF2-40B4-BE49-F238E27FC236}">
                <a16:creationId xmlns:a16="http://schemas.microsoft.com/office/drawing/2014/main" id="{CB9AA94E-FC2B-41D8-B62F-A539B4FA9FBC}"/>
              </a:ext>
            </a:extLst>
          </p:cNvPr>
          <p:cNvSpPr txBox="1">
            <a:spLocks noChangeArrowheads="1"/>
          </p:cNvSpPr>
          <p:nvPr/>
        </p:nvSpPr>
        <p:spPr bwMode="auto">
          <a:xfrm>
            <a:off x="471488" y="2638425"/>
            <a:ext cx="6119812"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0"/>
              </a:spcBef>
              <a:buClrTx/>
              <a:buSzTx/>
              <a:buFontTx/>
              <a:buNone/>
            </a:pPr>
            <a:r>
              <a:rPr lang="ja-JP" altLang="en-US" sz="2400" u="sng">
                <a:solidFill>
                  <a:srgbClr val="0000FF"/>
                </a:solidFill>
              </a:rPr>
              <a:t>生活スタイルの変化・多様化</a:t>
            </a:r>
          </a:p>
        </p:txBody>
      </p:sp>
      <p:sp>
        <p:nvSpPr>
          <p:cNvPr id="17414" name="テキスト ボックス 7">
            <a:extLst>
              <a:ext uri="{FF2B5EF4-FFF2-40B4-BE49-F238E27FC236}">
                <a16:creationId xmlns:a16="http://schemas.microsoft.com/office/drawing/2014/main" id="{D7E0EB5F-4786-46E2-BE0F-FFF3332B1FB2}"/>
              </a:ext>
            </a:extLst>
          </p:cNvPr>
          <p:cNvSpPr txBox="1">
            <a:spLocks noChangeArrowheads="1"/>
          </p:cNvSpPr>
          <p:nvPr/>
        </p:nvSpPr>
        <p:spPr bwMode="auto">
          <a:xfrm>
            <a:off x="471488" y="4348163"/>
            <a:ext cx="69167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400" u="sng">
                <a:solidFill>
                  <a:srgbClr val="0000FF"/>
                </a:solidFill>
              </a:rPr>
              <a:t>利便性提供型の食料供給システムの展開</a:t>
            </a:r>
          </a:p>
        </p:txBody>
      </p:sp>
      <p:sp>
        <p:nvSpPr>
          <p:cNvPr id="12" name="Rectangle 2">
            <a:extLst>
              <a:ext uri="{FF2B5EF4-FFF2-40B4-BE49-F238E27FC236}">
                <a16:creationId xmlns:a16="http://schemas.microsoft.com/office/drawing/2014/main" id="{25481E81-E642-482D-AE3E-06705FCEB979}"/>
              </a:ext>
            </a:extLst>
          </p:cNvPr>
          <p:cNvSpPr txBox="1">
            <a:spLocks noChangeArrowheads="1"/>
          </p:cNvSpPr>
          <p:nvPr/>
        </p:nvSpPr>
        <p:spPr bwMode="auto">
          <a:xfrm>
            <a:off x="471488" y="115888"/>
            <a:ext cx="8229600" cy="617537"/>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3200" kern="0" dirty="0">
                <a:latin typeface="ＭＳ ゴシック" pitchFamily="49" charset="-128"/>
                <a:ea typeface="ＭＳ ゴシック" pitchFamily="49" charset="-128"/>
              </a:rPr>
              <a:t>食の外部化が進行する背景</a:t>
            </a:r>
          </a:p>
        </p:txBody>
      </p:sp>
      <p:sp>
        <p:nvSpPr>
          <p:cNvPr id="17416" name="テキスト ボックス 12">
            <a:extLst>
              <a:ext uri="{FF2B5EF4-FFF2-40B4-BE49-F238E27FC236}">
                <a16:creationId xmlns:a16="http://schemas.microsoft.com/office/drawing/2014/main" id="{6AD38BA0-8588-4864-A6B4-87D04703E734}"/>
              </a:ext>
            </a:extLst>
          </p:cNvPr>
          <p:cNvSpPr txBox="1">
            <a:spLocks noChangeArrowheads="1"/>
          </p:cNvSpPr>
          <p:nvPr/>
        </p:nvSpPr>
        <p:spPr bwMode="auto">
          <a:xfrm>
            <a:off x="712788" y="3127375"/>
            <a:ext cx="7826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0"/>
              </a:spcBef>
              <a:buClrTx/>
              <a:buSzTx/>
              <a:buFont typeface="Wingdings" panose="05000000000000000000" pitchFamily="2" charset="2"/>
              <a:buNone/>
            </a:pPr>
            <a:r>
              <a:rPr lang="ja-JP" altLang="en-US" sz="2200" dirty="0"/>
              <a:t>・ 世帯構成の変化とも関連</a:t>
            </a:r>
            <a:r>
              <a:rPr lang="ja-JP" altLang="en-US" sz="2000" dirty="0"/>
              <a:t>した</a:t>
            </a:r>
            <a:r>
              <a:rPr lang="ja-JP" altLang="en-US" sz="2200" u="sng" dirty="0">
                <a:solidFill>
                  <a:srgbClr val="FF0000"/>
                </a:solidFill>
              </a:rPr>
              <a:t>簡便化志向</a:t>
            </a:r>
            <a:r>
              <a:rPr lang="ja-JP" altLang="en-US" sz="2200" dirty="0"/>
              <a:t>の強まり　等</a:t>
            </a:r>
          </a:p>
        </p:txBody>
      </p:sp>
      <p:sp>
        <p:nvSpPr>
          <p:cNvPr id="17417" name="テキスト ボックス 1">
            <a:extLst>
              <a:ext uri="{FF2B5EF4-FFF2-40B4-BE49-F238E27FC236}">
                <a16:creationId xmlns:a16="http://schemas.microsoft.com/office/drawing/2014/main" id="{98C10E13-508D-47C8-8F43-62C33180841D}"/>
              </a:ext>
            </a:extLst>
          </p:cNvPr>
          <p:cNvSpPr txBox="1">
            <a:spLocks noChangeArrowheads="1"/>
          </p:cNvSpPr>
          <p:nvPr/>
        </p:nvSpPr>
        <p:spPr bwMode="auto">
          <a:xfrm>
            <a:off x="471488" y="892175"/>
            <a:ext cx="1724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400"/>
              <a:t>○需要側</a:t>
            </a:r>
          </a:p>
        </p:txBody>
      </p:sp>
      <p:sp>
        <p:nvSpPr>
          <p:cNvPr id="17418" name="テキスト ボックス 12">
            <a:extLst>
              <a:ext uri="{FF2B5EF4-FFF2-40B4-BE49-F238E27FC236}">
                <a16:creationId xmlns:a16="http://schemas.microsoft.com/office/drawing/2014/main" id="{A90EA030-705A-4D76-86AF-DC8EA2C2FDDF}"/>
              </a:ext>
            </a:extLst>
          </p:cNvPr>
          <p:cNvSpPr txBox="1">
            <a:spLocks noChangeArrowheads="1"/>
          </p:cNvSpPr>
          <p:nvPr/>
        </p:nvSpPr>
        <p:spPr bwMode="auto">
          <a:xfrm>
            <a:off x="471488" y="3832225"/>
            <a:ext cx="18684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400"/>
              <a:t>○供給側</a:t>
            </a:r>
          </a:p>
        </p:txBody>
      </p:sp>
      <p:grpSp>
        <p:nvGrpSpPr>
          <p:cNvPr id="17419" name="グループ化 3">
            <a:extLst>
              <a:ext uri="{FF2B5EF4-FFF2-40B4-BE49-F238E27FC236}">
                <a16:creationId xmlns:a16="http://schemas.microsoft.com/office/drawing/2014/main" id="{EE712B3F-1643-431D-B44E-9B46D2861AB6}"/>
              </a:ext>
            </a:extLst>
          </p:cNvPr>
          <p:cNvGrpSpPr>
            <a:grpSpLocks/>
          </p:cNvGrpSpPr>
          <p:nvPr/>
        </p:nvGrpSpPr>
        <p:grpSpPr bwMode="auto">
          <a:xfrm>
            <a:off x="534988" y="6005513"/>
            <a:ext cx="8499475" cy="460375"/>
            <a:chOff x="534027" y="6005926"/>
            <a:chExt cx="8500435" cy="460375"/>
          </a:xfrm>
        </p:grpSpPr>
        <p:sp>
          <p:nvSpPr>
            <p:cNvPr id="17428" name="テキスト ボックス 10">
              <a:extLst>
                <a:ext uri="{FF2B5EF4-FFF2-40B4-BE49-F238E27FC236}">
                  <a16:creationId xmlns:a16="http://schemas.microsoft.com/office/drawing/2014/main" id="{E469AB6B-2A38-4153-857C-132DA5766116}"/>
                </a:ext>
              </a:extLst>
            </p:cNvPr>
            <p:cNvSpPr txBox="1">
              <a:spLocks noChangeArrowheads="1"/>
            </p:cNvSpPr>
            <p:nvPr/>
          </p:nvSpPr>
          <p:spPr bwMode="auto">
            <a:xfrm>
              <a:off x="992187" y="6005926"/>
              <a:ext cx="8042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400"/>
                <a:t>「食の外部化」は、これらの需給要因が重なり合いながら進行</a:t>
              </a:r>
            </a:p>
          </p:txBody>
        </p:sp>
        <p:sp>
          <p:nvSpPr>
            <p:cNvPr id="17429" name="矢印: 右 2">
              <a:extLst>
                <a:ext uri="{FF2B5EF4-FFF2-40B4-BE49-F238E27FC236}">
                  <a16:creationId xmlns:a16="http://schemas.microsoft.com/office/drawing/2014/main" id="{2D530737-6C9D-407C-BCBB-E2A1CF984488}"/>
                </a:ext>
              </a:extLst>
            </p:cNvPr>
            <p:cNvSpPr>
              <a:spLocks noChangeArrowheads="1"/>
            </p:cNvSpPr>
            <p:nvPr/>
          </p:nvSpPr>
          <p:spPr bwMode="auto">
            <a:xfrm>
              <a:off x="534027" y="6092097"/>
              <a:ext cx="356126" cy="288032"/>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grpSp>
        <p:nvGrpSpPr>
          <p:cNvPr id="3" name="グループ化 2">
            <a:extLst>
              <a:ext uri="{FF2B5EF4-FFF2-40B4-BE49-F238E27FC236}">
                <a16:creationId xmlns:a16="http://schemas.microsoft.com/office/drawing/2014/main" id="{1796EA5C-204F-4137-B5F8-74C4EDBE9105}"/>
              </a:ext>
            </a:extLst>
          </p:cNvPr>
          <p:cNvGrpSpPr>
            <a:grpSpLocks/>
          </p:cNvGrpSpPr>
          <p:nvPr/>
        </p:nvGrpSpPr>
        <p:grpSpPr bwMode="auto">
          <a:xfrm rot="220827">
            <a:off x="5822947" y="3613407"/>
            <a:ext cx="2213403" cy="906462"/>
            <a:chOff x="5399003" y="3418335"/>
            <a:chExt cx="2162175" cy="906462"/>
          </a:xfrm>
          <a:solidFill>
            <a:srgbClr val="FFFF00">
              <a:alpha val="36000"/>
            </a:srgbClr>
          </a:solidFill>
        </p:grpSpPr>
        <p:sp>
          <p:nvSpPr>
            <p:cNvPr id="17424" name="吹き出し: 円形 2">
              <a:extLst>
                <a:ext uri="{FF2B5EF4-FFF2-40B4-BE49-F238E27FC236}">
                  <a16:creationId xmlns:a16="http://schemas.microsoft.com/office/drawing/2014/main" id="{F3E84EA9-FC39-4241-B808-CE4B4B406D5B}"/>
                </a:ext>
              </a:extLst>
            </p:cNvPr>
            <p:cNvSpPr>
              <a:spLocks noChangeArrowheads="1"/>
            </p:cNvSpPr>
            <p:nvPr/>
          </p:nvSpPr>
          <p:spPr bwMode="auto">
            <a:xfrm rot="10541675" flipH="1">
              <a:off x="5399003" y="3418335"/>
              <a:ext cx="2162175" cy="906462"/>
            </a:xfrm>
            <a:prstGeom prst="wedgeEllipseCallout">
              <a:avLst>
                <a:gd name="adj1" fmla="val -62445"/>
                <a:gd name="adj2" fmla="val 63427"/>
              </a:avLst>
            </a:prstGeom>
            <a:grpFill/>
            <a:ln w="19050" algn="ctr">
              <a:solidFill>
                <a:srgbClr val="FF00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17425" name="テキスト ボックス 4">
              <a:extLst>
                <a:ext uri="{FF2B5EF4-FFF2-40B4-BE49-F238E27FC236}">
                  <a16:creationId xmlns:a16="http://schemas.microsoft.com/office/drawing/2014/main" id="{A8916A51-801B-409F-9BC2-00817D779188}"/>
                </a:ext>
              </a:extLst>
            </p:cNvPr>
            <p:cNvSpPr txBox="1">
              <a:spLocks noChangeArrowheads="1"/>
            </p:cNvSpPr>
            <p:nvPr/>
          </p:nvSpPr>
          <p:spPr bwMode="auto">
            <a:xfrm rot="21379173">
              <a:off x="5645857" y="3478828"/>
              <a:ext cx="1339742" cy="4001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dirty="0">
                  <a:solidFill>
                    <a:srgbClr val="FF0000"/>
                  </a:solidFill>
                </a:rPr>
                <a:t>手軽、便利</a:t>
              </a:r>
            </a:p>
          </p:txBody>
        </p:sp>
        <p:sp>
          <p:nvSpPr>
            <p:cNvPr id="17426" name="テキスト ボックス 6">
              <a:extLst>
                <a:ext uri="{FF2B5EF4-FFF2-40B4-BE49-F238E27FC236}">
                  <a16:creationId xmlns:a16="http://schemas.microsoft.com/office/drawing/2014/main" id="{FA792D8B-686A-4D55-8E92-A6250529EC4E}"/>
                </a:ext>
              </a:extLst>
            </p:cNvPr>
            <p:cNvSpPr txBox="1">
              <a:spLocks noChangeArrowheads="1"/>
            </p:cNvSpPr>
            <p:nvPr/>
          </p:nvSpPr>
          <p:spPr bwMode="auto">
            <a:xfrm rot="21379173">
              <a:off x="5969764" y="3814717"/>
              <a:ext cx="1362901" cy="40011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dirty="0">
                  <a:solidFill>
                    <a:srgbClr val="FF0000"/>
                  </a:solidFill>
                </a:rPr>
                <a:t>時短、即食</a:t>
              </a:r>
            </a:p>
          </p:txBody>
        </p:sp>
      </p:grpSp>
      <p:grpSp>
        <p:nvGrpSpPr>
          <p:cNvPr id="17421" name="グループ化 6">
            <a:extLst>
              <a:ext uri="{FF2B5EF4-FFF2-40B4-BE49-F238E27FC236}">
                <a16:creationId xmlns:a16="http://schemas.microsoft.com/office/drawing/2014/main" id="{51D97C41-0454-4A0F-92F1-D3E09958523F}"/>
              </a:ext>
            </a:extLst>
          </p:cNvPr>
          <p:cNvGrpSpPr>
            <a:grpSpLocks/>
          </p:cNvGrpSpPr>
          <p:nvPr/>
        </p:nvGrpSpPr>
        <p:grpSpPr bwMode="auto">
          <a:xfrm>
            <a:off x="709613" y="4849813"/>
            <a:ext cx="7629525" cy="1076325"/>
            <a:chOff x="709175" y="4849677"/>
            <a:chExt cx="7630535" cy="1077218"/>
          </a:xfrm>
        </p:grpSpPr>
        <p:sp>
          <p:nvSpPr>
            <p:cNvPr id="17422" name="テキスト ボックス 8">
              <a:extLst>
                <a:ext uri="{FF2B5EF4-FFF2-40B4-BE49-F238E27FC236}">
                  <a16:creationId xmlns:a16="http://schemas.microsoft.com/office/drawing/2014/main" id="{E9F8B5CF-5629-48ED-8189-25A6FD6E6609}"/>
                </a:ext>
              </a:extLst>
            </p:cNvPr>
            <p:cNvSpPr txBox="1">
              <a:spLocks noChangeArrowheads="1"/>
            </p:cNvSpPr>
            <p:nvPr/>
          </p:nvSpPr>
          <p:spPr bwMode="auto">
            <a:xfrm>
              <a:off x="709175" y="4849677"/>
              <a:ext cx="76305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80000"/>
                </a:lnSpc>
                <a:spcBef>
                  <a:spcPct val="0"/>
                </a:spcBef>
                <a:buClrTx/>
                <a:buSzTx/>
                <a:buFont typeface="Wingdings" panose="05000000000000000000" pitchFamily="2" charset="2"/>
                <a:buNone/>
              </a:pPr>
              <a:r>
                <a:rPr lang="ja-JP" altLang="en-US" sz="2000" dirty="0"/>
                <a:t>・ 需要側の簡便化志向に対応・促進</a:t>
              </a:r>
              <a:endParaRPr lang="en-US" altLang="ja-JP" sz="2000" dirty="0"/>
            </a:p>
            <a:p>
              <a:pPr eaLnBrk="1" hangingPunct="1">
                <a:lnSpc>
                  <a:spcPct val="80000"/>
                </a:lnSpc>
                <a:spcBef>
                  <a:spcPct val="0"/>
                </a:spcBef>
                <a:buClrTx/>
                <a:buSzTx/>
                <a:buFont typeface="Wingdings" panose="05000000000000000000" pitchFamily="2" charset="2"/>
                <a:buNone/>
              </a:pPr>
              <a:r>
                <a:rPr lang="en-US" altLang="ja-JP" sz="2000" dirty="0">
                  <a:solidFill>
                    <a:srgbClr val="FF3300"/>
                  </a:solidFill>
                </a:rPr>
                <a:t> </a:t>
              </a:r>
              <a:r>
                <a:rPr lang="ja-JP" altLang="en-US" sz="2000" dirty="0">
                  <a:solidFill>
                    <a:srgbClr val="FF3300"/>
                  </a:solidFill>
                </a:rPr>
                <a:t>　</a:t>
              </a:r>
              <a:r>
                <a:rPr lang="en-US" altLang="ja-JP" sz="2000" dirty="0">
                  <a:solidFill>
                    <a:srgbClr val="FF3300"/>
                  </a:solidFill>
                </a:rPr>
                <a:t> </a:t>
              </a:r>
              <a:r>
                <a:rPr lang="ja-JP" altLang="en-US" sz="2000" dirty="0">
                  <a:solidFill>
                    <a:srgbClr val="FF3300"/>
                  </a:solidFill>
                </a:rPr>
                <a:t>　</a:t>
              </a:r>
              <a:r>
                <a:rPr lang="en-US" altLang="ja-JP" sz="2000" dirty="0">
                  <a:solidFill>
                    <a:srgbClr val="FF3300"/>
                  </a:solidFill>
                </a:rPr>
                <a:t> </a:t>
              </a:r>
              <a:r>
                <a:rPr lang="ja-JP" altLang="en-US" sz="2000" dirty="0">
                  <a:solidFill>
                    <a:srgbClr val="FF3300"/>
                  </a:solidFill>
                </a:rPr>
                <a:t>　</a:t>
              </a:r>
              <a:r>
                <a:rPr lang="ja-JP" altLang="en-US" sz="2000" u="sng" dirty="0">
                  <a:solidFill>
                    <a:srgbClr val="FF3300"/>
                  </a:solidFill>
                </a:rPr>
                <a:t>利便性提供型の食料供給システム</a:t>
              </a:r>
              <a:endParaRPr lang="en-US" altLang="ja-JP" sz="2000" u="sng" dirty="0">
                <a:solidFill>
                  <a:srgbClr val="FF3300"/>
                </a:solidFill>
              </a:endParaRPr>
            </a:p>
            <a:p>
              <a:pPr eaLnBrk="1" hangingPunct="1">
                <a:lnSpc>
                  <a:spcPct val="80000"/>
                </a:lnSpc>
                <a:spcBef>
                  <a:spcPct val="0"/>
                </a:spcBef>
                <a:buClrTx/>
                <a:buSzTx/>
                <a:buFont typeface="Wingdings" panose="05000000000000000000" pitchFamily="2" charset="2"/>
                <a:buNone/>
              </a:pPr>
              <a:r>
                <a:rPr lang="ja-JP" altLang="en-US" sz="2000" dirty="0"/>
                <a:t>　　　　　～　</a:t>
              </a:r>
              <a:r>
                <a:rPr lang="en-US" altLang="ja-JP" sz="2000" dirty="0"/>
                <a:t>24</a:t>
              </a:r>
              <a:r>
                <a:rPr lang="ja-JP" altLang="en-US" sz="2000" dirty="0"/>
                <a:t>時間営業の外食・中食企業、ファストフード、コンビニ、</a:t>
              </a:r>
              <a:endParaRPr lang="en-US" altLang="ja-JP" sz="2000" dirty="0"/>
            </a:p>
            <a:p>
              <a:pPr eaLnBrk="1" hangingPunct="1">
                <a:lnSpc>
                  <a:spcPct val="80000"/>
                </a:lnSpc>
                <a:spcBef>
                  <a:spcPct val="0"/>
                </a:spcBef>
                <a:buClrTx/>
                <a:buSzTx/>
                <a:buFont typeface="Wingdings" panose="05000000000000000000" pitchFamily="2" charset="2"/>
                <a:buNone/>
              </a:pPr>
              <a:r>
                <a:rPr lang="ja-JP" altLang="en-US" sz="2000" dirty="0"/>
                <a:t>　　　　　　　 冷凍（調理）食品、カット野菜等</a:t>
              </a:r>
            </a:p>
          </p:txBody>
        </p:sp>
        <p:sp>
          <p:nvSpPr>
            <p:cNvPr id="17423" name="矢印: 右 5">
              <a:extLst>
                <a:ext uri="{FF2B5EF4-FFF2-40B4-BE49-F238E27FC236}">
                  <a16:creationId xmlns:a16="http://schemas.microsoft.com/office/drawing/2014/main" id="{49985F34-2C7A-499B-8FA7-CE022011DFD7}"/>
                </a:ext>
              </a:extLst>
            </p:cNvPr>
            <p:cNvSpPr>
              <a:spLocks noChangeArrowheads="1"/>
            </p:cNvSpPr>
            <p:nvPr/>
          </p:nvSpPr>
          <p:spPr bwMode="auto">
            <a:xfrm>
              <a:off x="1115616" y="5178769"/>
              <a:ext cx="288032" cy="190525"/>
            </a:xfrm>
            <a:prstGeom prst="rightArrow">
              <a:avLst>
                <a:gd name="adj1" fmla="val 50000"/>
                <a:gd name="adj2" fmla="val 5000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sp>
        <p:nvSpPr>
          <p:cNvPr id="2" name="矢印: 右 1">
            <a:extLst>
              <a:ext uri="{FF2B5EF4-FFF2-40B4-BE49-F238E27FC236}">
                <a16:creationId xmlns:a16="http://schemas.microsoft.com/office/drawing/2014/main" id="{D2541E53-447C-5ABB-683D-FC437387CD95}"/>
              </a:ext>
            </a:extLst>
          </p:cNvPr>
          <p:cNvSpPr/>
          <p:nvPr/>
        </p:nvSpPr>
        <p:spPr bwMode="auto">
          <a:xfrm>
            <a:off x="6178167" y="4091590"/>
            <a:ext cx="219510" cy="229585"/>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C08B9FF0-6B8A-4715-9AB1-F5FE59B13AE0}"/>
              </a:ext>
            </a:extLst>
          </p:cNvPr>
          <p:cNvSpPr>
            <a:spLocks noGrp="1" noChangeArrowheads="1"/>
          </p:cNvSpPr>
          <p:nvPr>
            <p:ph type="sldNum" sz="quarter" idx="11"/>
          </p:nvPr>
        </p:nvSpPr>
        <p:spPr>
          <a:xfrm>
            <a:off x="8132762" y="6248400"/>
            <a:ext cx="554037"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920361E6-4374-4770-A5BD-26A5BF0F3D8D}" type="slidenum">
              <a:rPr kumimoji="0" lang="en-US" altLang="ja-JP" sz="1200" smtClean="0">
                <a:latin typeface="Arial Black" panose="020B0A04020102020204" pitchFamily="34" charset="0"/>
              </a:rPr>
              <a:pPr>
                <a:spcBef>
                  <a:spcPct val="0"/>
                </a:spcBef>
                <a:buClrTx/>
                <a:buSzTx/>
                <a:buFontTx/>
                <a:buNone/>
              </a:pPr>
              <a:t>12</a:t>
            </a:fld>
            <a:endParaRPr kumimoji="0" lang="en-US" altLang="ja-JP" sz="1200" dirty="0">
              <a:latin typeface="Arial Black" panose="020B0A04020102020204" pitchFamily="34" charset="0"/>
            </a:endParaRPr>
          </a:p>
        </p:txBody>
      </p:sp>
      <p:sp>
        <p:nvSpPr>
          <p:cNvPr id="27652" name="矢印: 右 16">
            <a:extLst>
              <a:ext uri="{FF2B5EF4-FFF2-40B4-BE49-F238E27FC236}">
                <a16:creationId xmlns:a16="http://schemas.microsoft.com/office/drawing/2014/main" id="{05D3AF7B-FAF1-4BC1-B060-52F9F01BA92E}"/>
              </a:ext>
            </a:extLst>
          </p:cNvPr>
          <p:cNvSpPr>
            <a:spLocks noChangeArrowheads="1"/>
          </p:cNvSpPr>
          <p:nvPr/>
        </p:nvSpPr>
        <p:spPr bwMode="auto">
          <a:xfrm>
            <a:off x="1989138" y="3902075"/>
            <a:ext cx="881062" cy="287338"/>
          </a:xfrm>
          <a:prstGeom prst="rightArrow">
            <a:avLst>
              <a:gd name="adj1" fmla="val 50000"/>
              <a:gd name="adj2" fmla="val 50054"/>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53" name="矢印: 右 17">
            <a:extLst>
              <a:ext uri="{FF2B5EF4-FFF2-40B4-BE49-F238E27FC236}">
                <a16:creationId xmlns:a16="http://schemas.microsoft.com/office/drawing/2014/main" id="{3A001B8C-EC9D-46E7-9235-5FAAB0CEBEF9}"/>
              </a:ext>
            </a:extLst>
          </p:cNvPr>
          <p:cNvSpPr>
            <a:spLocks noChangeArrowheads="1"/>
          </p:cNvSpPr>
          <p:nvPr/>
        </p:nvSpPr>
        <p:spPr bwMode="auto">
          <a:xfrm>
            <a:off x="1979613" y="2570163"/>
            <a:ext cx="2879725" cy="287337"/>
          </a:xfrm>
          <a:prstGeom prst="rightArrow">
            <a:avLst>
              <a:gd name="adj1" fmla="val 50000"/>
              <a:gd name="adj2" fmla="val 50111"/>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54" name="矢印: 右 18">
            <a:extLst>
              <a:ext uri="{FF2B5EF4-FFF2-40B4-BE49-F238E27FC236}">
                <a16:creationId xmlns:a16="http://schemas.microsoft.com/office/drawing/2014/main" id="{249E2054-C1D4-4B45-BF03-BA8A4579599D}"/>
              </a:ext>
            </a:extLst>
          </p:cNvPr>
          <p:cNvSpPr>
            <a:spLocks noChangeArrowheads="1"/>
          </p:cNvSpPr>
          <p:nvPr/>
        </p:nvSpPr>
        <p:spPr bwMode="auto">
          <a:xfrm>
            <a:off x="2016125" y="5408613"/>
            <a:ext cx="5292725" cy="307975"/>
          </a:xfrm>
          <a:prstGeom prst="rightArrow">
            <a:avLst>
              <a:gd name="adj1" fmla="val 50000"/>
              <a:gd name="adj2" fmla="val 5004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55" name="Text Box 4">
            <a:extLst>
              <a:ext uri="{FF2B5EF4-FFF2-40B4-BE49-F238E27FC236}">
                <a16:creationId xmlns:a16="http://schemas.microsoft.com/office/drawing/2014/main" id="{D6CA516F-733F-4ACC-96E4-2D11D1DF38B5}"/>
              </a:ext>
            </a:extLst>
          </p:cNvPr>
          <p:cNvSpPr txBox="1">
            <a:spLocks noChangeArrowheads="1"/>
          </p:cNvSpPr>
          <p:nvPr/>
        </p:nvSpPr>
        <p:spPr bwMode="auto">
          <a:xfrm>
            <a:off x="320675" y="6526213"/>
            <a:ext cx="77041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r>
              <a:rPr lang="ja-JP" altLang="en-US" sz="1000"/>
              <a:t>資料：小林茂典「野菜の用途別需要の動向と国内産地の対応課題」（農林水産政策研究所</a:t>
            </a:r>
            <a:r>
              <a:rPr lang="en-US" altLang="ja-JP" sz="1000"/>
              <a:t>『</a:t>
            </a:r>
            <a:r>
              <a:rPr lang="ja-JP" altLang="en-US" sz="1000"/>
              <a:t>農林水産政策研究</a:t>
            </a:r>
            <a:r>
              <a:rPr lang="en-US" altLang="ja-JP" sz="1000"/>
              <a:t>』</a:t>
            </a:r>
            <a:r>
              <a:rPr lang="ja-JP" altLang="en-US" sz="1000"/>
              <a:t>第</a:t>
            </a:r>
            <a:r>
              <a:rPr lang="en-US" altLang="ja-JP" sz="1000"/>
              <a:t>11</a:t>
            </a:r>
            <a:r>
              <a:rPr lang="ja-JP" altLang="en-US" sz="1000"/>
              <a:t>号、</a:t>
            </a:r>
            <a:r>
              <a:rPr lang="en-US" altLang="ja-JP" sz="1000"/>
              <a:t>2006</a:t>
            </a:r>
            <a:r>
              <a:rPr lang="ja-JP" altLang="en-US" sz="1000"/>
              <a:t>年）</a:t>
            </a:r>
          </a:p>
        </p:txBody>
      </p:sp>
      <p:grpSp>
        <p:nvGrpSpPr>
          <p:cNvPr id="27656" name="グループ化 1">
            <a:extLst>
              <a:ext uri="{FF2B5EF4-FFF2-40B4-BE49-F238E27FC236}">
                <a16:creationId xmlns:a16="http://schemas.microsoft.com/office/drawing/2014/main" id="{AE800B19-34E7-4864-A6C0-DA7B30C01B2A}"/>
              </a:ext>
            </a:extLst>
          </p:cNvPr>
          <p:cNvGrpSpPr>
            <a:grpSpLocks/>
          </p:cNvGrpSpPr>
          <p:nvPr/>
        </p:nvGrpSpPr>
        <p:grpSpPr bwMode="auto">
          <a:xfrm>
            <a:off x="539750" y="981075"/>
            <a:ext cx="719138" cy="5419725"/>
            <a:chOff x="539750" y="981075"/>
            <a:chExt cx="719138" cy="5419725"/>
          </a:xfrm>
        </p:grpSpPr>
        <p:sp>
          <p:nvSpPr>
            <p:cNvPr id="27689" name="正方形/長方形 2">
              <a:extLst>
                <a:ext uri="{FF2B5EF4-FFF2-40B4-BE49-F238E27FC236}">
                  <a16:creationId xmlns:a16="http://schemas.microsoft.com/office/drawing/2014/main" id="{6DA75B9A-B0CE-4A41-AAB6-AA3F1D1CA005}"/>
                </a:ext>
              </a:extLst>
            </p:cNvPr>
            <p:cNvSpPr>
              <a:spLocks noChangeArrowheads="1"/>
            </p:cNvSpPr>
            <p:nvPr/>
          </p:nvSpPr>
          <p:spPr bwMode="auto">
            <a:xfrm>
              <a:off x="539750" y="981075"/>
              <a:ext cx="719138" cy="5419725"/>
            </a:xfrm>
            <a:prstGeom prst="rect">
              <a:avLst/>
            </a:prstGeom>
            <a:solidFill>
              <a:schemeClr val="accent1">
                <a:alpha val="45097"/>
              </a:schemeClr>
            </a:solid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90" name="テキスト ボックス 14343">
              <a:extLst>
                <a:ext uri="{FF2B5EF4-FFF2-40B4-BE49-F238E27FC236}">
                  <a16:creationId xmlns:a16="http://schemas.microsoft.com/office/drawing/2014/main" id="{741E68FD-285A-4226-A50D-AC2B37721767}"/>
                </a:ext>
              </a:extLst>
            </p:cNvPr>
            <p:cNvSpPr txBox="1">
              <a:spLocks noChangeArrowheads="1"/>
            </p:cNvSpPr>
            <p:nvPr/>
          </p:nvSpPr>
          <p:spPr bwMode="auto">
            <a:xfrm>
              <a:off x="650875" y="1468438"/>
              <a:ext cx="522288"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200"/>
                <a:t>国内生産量</a:t>
              </a:r>
            </a:p>
          </p:txBody>
        </p:sp>
        <p:sp>
          <p:nvSpPr>
            <p:cNvPr id="27691" name="テキスト ボックス 42">
              <a:extLst>
                <a:ext uri="{FF2B5EF4-FFF2-40B4-BE49-F238E27FC236}">
                  <a16:creationId xmlns:a16="http://schemas.microsoft.com/office/drawing/2014/main" id="{A6F94F37-E06D-49C9-9CD0-F45F0A4DE971}"/>
                </a:ext>
              </a:extLst>
            </p:cNvPr>
            <p:cNvSpPr txBox="1">
              <a:spLocks noChangeArrowheads="1"/>
            </p:cNvSpPr>
            <p:nvPr/>
          </p:nvSpPr>
          <p:spPr bwMode="auto">
            <a:xfrm>
              <a:off x="658773" y="3797301"/>
              <a:ext cx="52387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200"/>
                <a:t>輸入量</a:t>
              </a:r>
            </a:p>
          </p:txBody>
        </p:sp>
      </p:grpSp>
      <p:grpSp>
        <p:nvGrpSpPr>
          <p:cNvPr id="27657" name="グループ化 2">
            <a:extLst>
              <a:ext uri="{FF2B5EF4-FFF2-40B4-BE49-F238E27FC236}">
                <a16:creationId xmlns:a16="http://schemas.microsoft.com/office/drawing/2014/main" id="{6C20D8B6-AA4E-4175-B78C-ABB2DA497946}"/>
              </a:ext>
            </a:extLst>
          </p:cNvPr>
          <p:cNvGrpSpPr>
            <a:grpSpLocks/>
          </p:cNvGrpSpPr>
          <p:nvPr/>
        </p:nvGrpSpPr>
        <p:grpSpPr bwMode="auto">
          <a:xfrm>
            <a:off x="1243013" y="981075"/>
            <a:ext cx="849312" cy="5419725"/>
            <a:chOff x="1223963" y="981075"/>
            <a:chExt cx="850305" cy="5419725"/>
          </a:xfrm>
        </p:grpSpPr>
        <p:sp>
          <p:nvSpPr>
            <p:cNvPr id="27685" name="正方形/長方形 7">
              <a:extLst>
                <a:ext uri="{FF2B5EF4-FFF2-40B4-BE49-F238E27FC236}">
                  <a16:creationId xmlns:a16="http://schemas.microsoft.com/office/drawing/2014/main" id="{90A10411-4018-4FC8-9529-C6100C5FC4C7}"/>
                </a:ext>
              </a:extLst>
            </p:cNvPr>
            <p:cNvSpPr>
              <a:spLocks noChangeArrowheads="1"/>
            </p:cNvSpPr>
            <p:nvPr/>
          </p:nvSpPr>
          <p:spPr bwMode="auto">
            <a:xfrm>
              <a:off x="1258888" y="1487488"/>
              <a:ext cx="720725" cy="4913312"/>
            </a:xfrm>
            <a:prstGeom prst="rect">
              <a:avLst/>
            </a:prstGeom>
            <a:solidFill>
              <a:schemeClr val="accent1">
                <a:alpha val="45097"/>
              </a:schemeClr>
            </a:solid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86" name="正方形/長方形 14">
              <a:extLst>
                <a:ext uri="{FF2B5EF4-FFF2-40B4-BE49-F238E27FC236}">
                  <a16:creationId xmlns:a16="http://schemas.microsoft.com/office/drawing/2014/main" id="{EDD0A5AC-5037-42AA-B13B-CD07E063519D}"/>
                </a:ext>
              </a:extLst>
            </p:cNvPr>
            <p:cNvSpPr>
              <a:spLocks noChangeArrowheads="1"/>
            </p:cNvSpPr>
            <p:nvPr/>
          </p:nvSpPr>
          <p:spPr bwMode="auto">
            <a:xfrm>
              <a:off x="1258888" y="981075"/>
              <a:ext cx="720725" cy="506413"/>
            </a:xfrm>
            <a:prstGeom prst="rect">
              <a:avLst/>
            </a:prstGeom>
            <a:noFill/>
            <a:ln w="254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87" name="テキスト ボックス 43">
              <a:extLst>
                <a:ext uri="{FF2B5EF4-FFF2-40B4-BE49-F238E27FC236}">
                  <a16:creationId xmlns:a16="http://schemas.microsoft.com/office/drawing/2014/main" id="{1445B4C3-5DC7-4C68-8C69-C1E0B7D72E11}"/>
                </a:ext>
              </a:extLst>
            </p:cNvPr>
            <p:cNvSpPr txBox="1">
              <a:spLocks noChangeArrowheads="1"/>
            </p:cNvSpPr>
            <p:nvPr/>
          </p:nvSpPr>
          <p:spPr bwMode="auto">
            <a:xfrm>
              <a:off x="1357313" y="2074863"/>
              <a:ext cx="5238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200"/>
                <a:t>国内消費仕向量</a:t>
              </a:r>
            </a:p>
          </p:txBody>
        </p:sp>
        <p:sp>
          <p:nvSpPr>
            <p:cNvPr id="27688" name="テキスト ボックス 14344">
              <a:extLst>
                <a:ext uri="{FF2B5EF4-FFF2-40B4-BE49-F238E27FC236}">
                  <a16:creationId xmlns:a16="http://schemas.microsoft.com/office/drawing/2014/main" id="{4019968E-C7C3-43DD-9841-F058C1DC4025}"/>
                </a:ext>
              </a:extLst>
            </p:cNvPr>
            <p:cNvSpPr txBox="1">
              <a:spLocks noChangeArrowheads="1"/>
            </p:cNvSpPr>
            <p:nvPr/>
          </p:nvSpPr>
          <p:spPr bwMode="auto">
            <a:xfrm>
              <a:off x="1223963" y="1082676"/>
              <a:ext cx="8503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600"/>
                <a:t>輸出量</a:t>
              </a:r>
            </a:p>
          </p:txBody>
        </p:sp>
      </p:grpSp>
      <p:grpSp>
        <p:nvGrpSpPr>
          <p:cNvPr id="27658" name="グループ化 3">
            <a:extLst>
              <a:ext uri="{FF2B5EF4-FFF2-40B4-BE49-F238E27FC236}">
                <a16:creationId xmlns:a16="http://schemas.microsoft.com/office/drawing/2014/main" id="{887397F3-0D48-4B17-8EF3-3202FC353DD2}"/>
              </a:ext>
            </a:extLst>
          </p:cNvPr>
          <p:cNvGrpSpPr>
            <a:grpSpLocks/>
          </p:cNvGrpSpPr>
          <p:nvPr/>
        </p:nvGrpSpPr>
        <p:grpSpPr bwMode="auto">
          <a:xfrm>
            <a:off x="2808288" y="3290888"/>
            <a:ext cx="1439862" cy="1565275"/>
            <a:chOff x="2808288" y="3290888"/>
            <a:chExt cx="1439862" cy="1565275"/>
          </a:xfrm>
        </p:grpSpPr>
        <p:sp>
          <p:nvSpPr>
            <p:cNvPr id="27683" name="正方形/長方形 3">
              <a:extLst>
                <a:ext uri="{FF2B5EF4-FFF2-40B4-BE49-F238E27FC236}">
                  <a16:creationId xmlns:a16="http://schemas.microsoft.com/office/drawing/2014/main" id="{A33EA58E-6EF8-4868-9C17-5BA3EEE0300D}"/>
                </a:ext>
              </a:extLst>
            </p:cNvPr>
            <p:cNvSpPr>
              <a:spLocks noChangeArrowheads="1"/>
            </p:cNvSpPr>
            <p:nvPr/>
          </p:nvSpPr>
          <p:spPr bwMode="auto">
            <a:xfrm>
              <a:off x="2951163" y="3290888"/>
              <a:ext cx="1152525" cy="1565275"/>
            </a:xfrm>
            <a:prstGeom prst="rect">
              <a:avLst/>
            </a:prstGeom>
            <a:solidFill>
              <a:srgbClr val="FFC000"/>
            </a:solid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84" name="テキスト ボックス 14346">
              <a:extLst>
                <a:ext uri="{FF2B5EF4-FFF2-40B4-BE49-F238E27FC236}">
                  <a16:creationId xmlns:a16="http://schemas.microsoft.com/office/drawing/2014/main" id="{85693606-FC2F-4263-87FC-5EC7D51BEE9D}"/>
                </a:ext>
              </a:extLst>
            </p:cNvPr>
            <p:cNvSpPr txBox="1">
              <a:spLocks noChangeArrowheads="1"/>
            </p:cNvSpPr>
            <p:nvPr/>
          </p:nvSpPr>
          <p:spPr bwMode="auto">
            <a:xfrm>
              <a:off x="2808288" y="3724275"/>
              <a:ext cx="1439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a:t>加工原料</a:t>
              </a:r>
              <a:endParaRPr lang="en-US" altLang="ja-JP" sz="2000"/>
            </a:p>
            <a:p>
              <a:pPr algn="ctr">
                <a:spcBef>
                  <a:spcPct val="0"/>
                </a:spcBef>
                <a:buClrTx/>
                <a:buSzTx/>
                <a:buFontTx/>
                <a:buNone/>
              </a:pPr>
              <a:r>
                <a:rPr lang="ja-JP" altLang="en-US" sz="2000"/>
                <a:t>需要量</a:t>
              </a:r>
            </a:p>
          </p:txBody>
        </p:sp>
      </p:grpSp>
      <p:grpSp>
        <p:nvGrpSpPr>
          <p:cNvPr id="27659" name="グループ化 5">
            <a:extLst>
              <a:ext uri="{FF2B5EF4-FFF2-40B4-BE49-F238E27FC236}">
                <a16:creationId xmlns:a16="http://schemas.microsoft.com/office/drawing/2014/main" id="{A41B7D06-A34F-42AE-A8D8-FC90D33EA551}"/>
              </a:ext>
            </a:extLst>
          </p:cNvPr>
          <p:cNvGrpSpPr>
            <a:grpSpLocks/>
          </p:cNvGrpSpPr>
          <p:nvPr/>
        </p:nvGrpSpPr>
        <p:grpSpPr bwMode="auto">
          <a:xfrm>
            <a:off x="7272338" y="4856163"/>
            <a:ext cx="1439862" cy="1574800"/>
            <a:chOff x="7272338" y="4856163"/>
            <a:chExt cx="1439862" cy="1574800"/>
          </a:xfrm>
        </p:grpSpPr>
        <p:sp>
          <p:nvSpPr>
            <p:cNvPr id="27681" name="正方形/長方形 10">
              <a:extLst>
                <a:ext uri="{FF2B5EF4-FFF2-40B4-BE49-F238E27FC236}">
                  <a16:creationId xmlns:a16="http://schemas.microsoft.com/office/drawing/2014/main" id="{76B06A7E-3C18-4753-B958-BC71C57645AC}"/>
                </a:ext>
              </a:extLst>
            </p:cNvPr>
            <p:cNvSpPr>
              <a:spLocks noChangeArrowheads="1"/>
            </p:cNvSpPr>
            <p:nvPr/>
          </p:nvSpPr>
          <p:spPr bwMode="auto">
            <a:xfrm>
              <a:off x="7380288" y="4856163"/>
              <a:ext cx="1223962" cy="1574800"/>
            </a:xfrm>
            <a:prstGeom prst="rect">
              <a:avLst/>
            </a:prstGeom>
            <a:solidFill>
              <a:srgbClr val="92D050">
                <a:alpha val="50195"/>
              </a:srgbClr>
            </a:solid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82" name="テキスト ボックス 48">
              <a:extLst>
                <a:ext uri="{FF2B5EF4-FFF2-40B4-BE49-F238E27FC236}">
                  <a16:creationId xmlns:a16="http://schemas.microsoft.com/office/drawing/2014/main" id="{268DEFEF-09B5-45A7-94AE-8104D130198A}"/>
                </a:ext>
              </a:extLst>
            </p:cNvPr>
            <p:cNvSpPr txBox="1">
              <a:spLocks noChangeArrowheads="1"/>
            </p:cNvSpPr>
            <p:nvPr/>
          </p:nvSpPr>
          <p:spPr bwMode="auto">
            <a:xfrm>
              <a:off x="7272338" y="5276851"/>
              <a:ext cx="14398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a:t>家計消費</a:t>
              </a:r>
              <a:endParaRPr lang="en-US" altLang="ja-JP" sz="2000"/>
            </a:p>
            <a:p>
              <a:pPr algn="ctr">
                <a:spcBef>
                  <a:spcPct val="0"/>
                </a:spcBef>
                <a:buClrTx/>
                <a:buSzTx/>
                <a:buFontTx/>
                <a:buNone/>
              </a:pPr>
              <a:r>
                <a:rPr lang="ja-JP" altLang="en-US" sz="2000"/>
                <a:t>需要量</a:t>
              </a:r>
            </a:p>
          </p:txBody>
        </p:sp>
      </p:grpSp>
      <p:grpSp>
        <p:nvGrpSpPr>
          <p:cNvPr id="27660" name="グループ化 6">
            <a:extLst>
              <a:ext uri="{FF2B5EF4-FFF2-40B4-BE49-F238E27FC236}">
                <a16:creationId xmlns:a16="http://schemas.microsoft.com/office/drawing/2014/main" id="{8C60E335-C715-4C75-A978-C1599A699F96}"/>
              </a:ext>
            </a:extLst>
          </p:cNvPr>
          <p:cNvGrpSpPr>
            <a:grpSpLocks/>
          </p:cNvGrpSpPr>
          <p:nvPr/>
        </p:nvGrpSpPr>
        <p:grpSpPr bwMode="auto">
          <a:xfrm>
            <a:off x="2163763" y="1504950"/>
            <a:ext cx="5072062" cy="400050"/>
            <a:chOff x="2163763" y="1504950"/>
            <a:chExt cx="5072062" cy="400050"/>
          </a:xfrm>
        </p:grpSpPr>
        <p:cxnSp>
          <p:nvCxnSpPr>
            <p:cNvPr id="27678" name="直線矢印コネクタ 23">
              <a:extLst>
                <a:ext uri="{FF2B5EF4-FFF2-40B4-BE49-F238E27FC236}">
                  <a16:creationId xmlns:a16="http://schemas.microsoft.com/office/drawing/2014/main" id="{B870E70B-2871-47DC-8D5E-F23CFD10CC9A}"/>
                </a:ext>
              </a:extLst>
            </p:cNvPr>
            <p:cNvCxnSpPr>
              <a:cxnSpLocks noChangeShapeType="1"/>
            </p:cNvCxnSpPr>
            <p:nvPr/>
          </p:nvCxnSpPr>
          <p:spPr bwMode="auto">
            <a:xfrm>
              <a:off x="5508625" y="1701800"/>
              <a:ext cx="1727200"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79" name="直線矢印コネクタ 32">
              <a:extLst>
                <a:ext uri="{FF2B5EF4-FFF2-40B4-BE49-F238E27FC236}">
                  <a16:creationId xmlns:a16="http://schemas.microsoft.com/office/drawing/2014/main" id="{6E83E43C-3A2A-456B-AE15-30B3DA71E1D0}"/>
                </a:ext>
              </a:extLst>
            </p:cNvPr>
            <p:cNvCxnSpPr>
              <a:cxnSpLocks noChangeShapeType="1"/>
            </p:cNvCxnSpPr>
            <p:nvPr/>
          </p:nvCxnSpPr>
          <p:spPr bwMode="auto">
            <a:xfrm flipH="1">
              <a:off x="2163763" y="1701800"/>
              <a:ext cx="1854200"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80" name="テキスト ボックス 14347">
              <a:extLst>
                <a:ext uri="{FF2B5EF4-FFF2-40B4-BE49-F238E27FC236}">
                  <a16:creationId xmlns:a16="http://schemas.microsoft.com/office/drawing/2014/main" id="{038984A4-5D89-471D-AA7E-31BA5FAC0C1F}"/>
                </a:ext>
              </a:extLst>
            </p:cNvPr>
            <p:cNvSpPr txBox="1">
              <a:spLocks noChangeArrowheads="1"/>
            </p:cNvSpPr>
            <p:nvPr/>
          </p:nvSpPr>
          <p:spPr bwMode="auto">
            <a:xfrm>
              <a:off x="4200525" y="1504950"/>
              <a:ext cx="115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a:t>粗食料</a:t>
              </a:r>
            </a:p>
          </p:txBody>
        </p:sp>
      </p:grpSp>
      <p:grpSp>
        <p:nvGrpSpPr>
          <p:cNvPr id="27661" name="グループ化 10">
            <a:extLst>
              <a:ext uri="{FF2B5EF4-FFF2-40B4-BE49-F238E27FC236}">
                <a16:creationId xmlns:a16="http://schemas.microsoft.com/office/drawing/2014/main" id="{08013D32-4DA1-4A67-9AEB-83E5908B32CA}"/>
              </a:ext>
            </a:extLst>
          </p:cNvPr>
          <p:cNvGrpSpPr>
            <a:grpSpLocks/>
          </p:cNvGrpSpPr>
          <p:nvPr/>
        </p:nvGrpSpPr>
        <p:grpSpPr bwMode="auto">
          <a:xfrm>
            <a:off x="4859338" y="2138363"/>
            <a:ext cx="1441450" cy="1808162"/>
            <a:chOff x="4859338" y="2138363"/>
            <a:chExt cx="1441450" cy="1808162"/>
          </a:xfrm>
        </p:grpSpPr>
        <p:sp>
          <p:nvSpPr>
            <p:cNvPr id="27674" name="正方形/長方形 9">
              <a:extLst>
                <a:ext uri="{FF2B5EF4-FFF2-40B4-BE49-F238E27FC236}">
                  <a16:creationId xmlns:a16="http://schemas.microsoft.com/office/drawing/2014/main" id="{3DDD7CE0-65C3-406E-B9EC-633E8287EF88}"/>
                </a:ext>
              </a:extLst>
            </p:cNvPr>
            <p:cNvSpPr>
              <a:spLocks noChangeArrowheads="1"/>
            </p:cNvSpPr>
            <p:nvPr/>
          </p:nvSpPr>
          <p:spPr bwMode="auto">
            <a:xfrm>
              <a:off x="5003800" y="2138363"/>
              <a:ext cx="1152525" cy="1152525"/>
            </a:xfrm>
            <a:prstGeom prst="rect">
              <a:avLst/>
            </a:prstGeom>
            <a:solidFill>
              <a:srgbClr val="FFFF00"/>
            </a:solid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75" name="正方形/長方形 13">
              <a:extLst>
                <a:ext uri="{FF2B5EF4-FFF2-40B4-BE49-F238E27FC236}">
                  <a16:creationId xmlns:a16="http://schemas.microsoft.com/office/drawing/2014/main" id="{18251D87-A5E2-4671-AF90-D8A808A931D5}"/>
                </a:ext>
              </a:extLst>
            </p:cNvPr>
            <p:cNvSpPr>
              <a:spLocks noChangeArrowheads="1"/>
            </p:cNvSpPr>
            <p:nvPr/>
          </p:nvSpPr>
          <p:spPr bwMode="auto">
            <a:xfrm>
              <a:off x="5003800" y="3290888"/>
              <a:ext cx="1152525" cy="655637"/>
            </a:xfrm>
            <a:prstGeom prst="rect">
              <a:avLst/>
            </a:prstGeom>
            <a:noFill/>
            <a:ln w="254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76" name="テキスト ボックス 49">
              <a:extLst>
                <a:ext uri="{FF2B5EF4-FFF2-40B4-BE49-F238E27FC236}">
                  <a16:creationId xmlns:a16="http://schemas.microsoft.com/office/drawing/2014/main" id="{33285FE2-80F0-4166-ABAA-AC6D344EC2AC}"/>
                </a:ext>
              </a:extLst>
            </p:cNvPr>
            <p:cNvSpPr txBox="1">
              <a:spLocks noChangeArrowheads="1"/>
            </p:cNvSpPr>
            <p:nvPr/>
          </p:nvSpPr>
          <p:spPr bwMode="auto">
            <a:xfrm>
              <a:off x="4859338" y="2266950"/>
              <a:ext cx="1441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a:t>業務用</a:t>
              </a:r>
              <a:endParaRPr lang="en-US" altLang="ja-JP" sz="2000"/>
            </a:p>
            <a:p>
              <a:pPr algn="ctr">
                <a:spcBef>
                  <a:spcPct val="0"/>
                </a:spcBef>
                <a:buClrTx/>
                <a:buSzTx/>
                <a:buFontTx/>
                <a:buNone/>
              </a:pPr>
              <a:r>
                <a:rPr lang="ja-JP" altLang="en-US" sz="2000"/>
                <a:t>需要量</a:t>
              </a:r>
              <a:endParaRPr lang="en-US" altLang="ja-JP" sz="2000"/>
            </a:p>
            <a:p>
              <a:pPr algn="ctr">
                <a:spcBef>
                  <a:spcPct val="0"/>
                </a:spcBef>
                <a:buClrTx/>
                <a:buSzTx/>
                <a:buFontTx/>
                <a:buNone/>
              </a:pPr>
              <a:r>
                <a:rPr lang="ja-JP" altLang="en-US" sz="1600"/>
                <a:t>（外食・中食）</a:t>
              </a:r>
            </a:p>
          </p:txBody>
        </p:sp>
        <p:sp>
          <p:nvSpPr>
            <p:cNvPr id="27677" name="テキスト ボックス 8">
              <a:extLst>
                <a:ext uri="{FF2B5EF4-FFF2-40B4-BE49-F238E27FC236}">
                  <a16:creationId xmlns:a16="http://schemas.microsoft.com/office/drawing/2014/main" id="{4987DA5F-72E0-4B4A-8C4B-357A308B1EE0}"/>
                </a:ext>
              </a:extLst>
            </p:cNvPr>
            <p:cNvSpPr txBox="1">
              <a:spLocks noChangeArrowheads="1"/>
            </p:cNvSpPr>
            <p:nvPr/>
          </p:nvSpPr>
          <p:spPr bwMode="auto">
            <a:xfrm>
              <a:off x="4931990" y="3319969"/>
              <a:ext cx="1296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600"/>
                <a:t>国内加工品</a:t>
              </a:r>
              <a:endParaRPr lang="en-US" altLang="ja-JP" sz="1600"/>
            </a:p>
            <a:p>
              <a:pPr algn="ctr">
                <a:spcBef>
                  <a:spcPct val="0"/>
                </a:spcBef>
                <a:buClrTx/>
                <a:buSzTx/>
                <a:buFontTx/>
                <a:buNone/>
              </a:pPr>
              <a:r>
                <a:rPr lang="ja-JP" altLang="en-US" sz="1600"/>
                <a:t>仕入</a:t>
              </a:r>
            </a:p>
          </p:txBody>
        </p:sp>
      </p:grpSp>
      <p:grpSp>
        <p:nvGrpSpPr>
          <p:cNvPr id="27662" name="グループ化 11">
            <a:extLst>
              <a:ext uri="{FF2B5EF4-FFF2-40B4-BE49-F238E27FC236}">
                <a16:creationId xmlns:a16="http://schemas.microsoft.com/office/drawing/2014/main" id="{9E3BA8C4-C57B-4C5E-A93E-43D362B74CE4}"/>
              </a:ext>
            </a:extLst>
          </p:cNvPr>
          <p:cNvGrpSpPr>
            <a:grpSpLocks/>
          </p:cNvGrpSpPr>
          <p:nvPr/>
        </p:nvGrpSpPr>
        <p:grpSpPr bwMode="auto">
          <a:xfrm>
            <a:off x="4135438" y="1487488"/>
            <a:ext cx="4592637" cy="3360737"/>
            <a:chOff x="4135438" y="1487488"/>
            <a:chExt cx="4592637" cy="3360737"/>
          </a:xfrm>
        </p:grpSpPr>
        <p:sp>
          <p:nvSpPr>
            <p:cNvPr id="27664" name="正方形/長方形 11">
              <a:extLst>
                <a:ext uri="{FF2B5EF4-FFF2-40B4-BE49-F238E27FC236}">
                  <a16:creationId xmlns:a16="http://schemas.microsoft.com/office/drawing/2014/main" id="{16851F71-6513-4905-A204-490557B00613}"/>
                </a:ext>
              </a:extLst>
            </p:cNvPr>
            <p:cNvSpPr>
              <a:spLocks noChangeArrowheads="1"/>
            </p:cNvSpPr>
            <p:nvPr/>
          </p:nvSpPr>
          <p:spPr bwMode="auto">
            <a:xfrm>
              <a:off x="7380288" y="3975100"/>
              <a:ext cx="1223962" cy="873125"/>
            </a:xfrm>
            <a:prstGeom prst="rect">
              <a:avLst/>
            </a:prstGeom>
            <a:noFill/>
            <a:ln w="254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65" name="正方形/長方形 12">
              <a:extLst>
                <a:ext uri="{FF2B5EF4-FFF2-40B4-BE49-F238E27FC236}">
                  <a16:creationId xmlns:a16="http://schemas.microsoft.com/office/drawing/2014/main" id="{1AA0AD3A-6E4A-4A21-8E80-B41E46F98436}"/>
                </a:ext>
              </a:extLst>
            </p:cNvPr>
            <p:cNvSpPr>
              <a:spLocks noChangeArrowheads="1"/>
            </p:cNvSpPr>
            <p:nvPr/>
          </p:nvSpPr>
          <p:spPr bwMode="auto">
            <a:xfrm>
              <a:off x="7380288" y="1487488"/>
              <a:ext cx="1223962" cy="650875"/>
            </a:xfrm>
            <a:prstGeom prst="rect">
              <a:avLst/>
            </a:prstGeom>
            <a:noFill/>
            <a:ln w="254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cxnSp>
          <p:nvCxnSpPr>
            <p:cNvPr id="27666" name="直線矢印コネクタ 6">
              <a:extLst>
                <a:ext uri="{FF2B5EF4-FFF2-40B4-BE49-F238E27FC236}">
                  <a16:creationId xmlns:a16="http://schemas.microsoft.com/office/drawing/2014/main" id="{1C8674A6-8EBB-4A90-BEDD-2703E2D6690E}"/>
                </a:ext>
              </a:extLst>
            </p:cNvPr>
            <p:cNvCxnSpPr>
              <a:cxnSpLocks noChangeShapeType="1"/>
            </p:cNvCxnSpPr>
            <p:nvPr/>
          </p:nvCxnSpPr>
          <p:spPr bwMode="auto">
            <a:xfrm>
              <a:off x="4164013" y="3573463"/>
              <a:ext cx="695325"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7" name="直線矢印コネクタ 21">
              <a:extLst>
                <a:ext uri="{FF2B5EF4-FFF2-40B4-BE49-F238E27FC236}">
                  <a16:creationId xmlns:a16="http://schemas.microsoft.com/office/drawing/2014/main" id="{706CF9AA-3360-4EA2-96D1-71111C4FD972}"/>
                </a:ext>
              </a:extLst>
            </p:cNvPr>
            <p:cNvCxnSpPr>
              <a:cxnSpLocks noChangeShapeType="1"/>
            </p:cNvCxnSpPr>
            <p:nvPr/>
          </p:nvCxnSpPr>
          <p:spPr bwMode="auto">
            <a:xfrm>
              <a:off x="4135438" y="4437063"/>
              <a:ext cx="3203575"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68" name="正方形/長方形 25">
              <a:extLst>
                <a:ext uri="{FF2B5EF4-FFF2-40B4-BE49-F238E27FC236}">
                  <a16:creationId xmlns:a16="http://schemas.microsoft.com/office/drawing/2014/main" id="{9CF40141-73E6-4079-88AC-26162D41693B}"/>
                </a:ext>
              </a:extLst>
            </p:cNvPr>
            <p:cNvSpPr>
              <a:spLocks noChangeArrowheads="1"/>
            </p:cNvSpPr>
            <p:nvPr/>
          </p:nvSpPr>
          <p:spPr bwMode="auto">
            <a:xfrm>
              <a:off x="7380288" y="3290888"/>
              <a:ext cx="1223962" cy="70485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69" name="正方形/長方形 26">
              <a:extLst>
                <a:ext uri="{FF2B5EF4-FFF2-40B4-BE49-F238E27FC236}">
                  <a16:creationId xmlns:a16="http://schemas.microsoft.com/office/drawing/2014/main" id="{43C81CB0-429A-4BDB-98B5-6FDC8A84D81A}"/>
                </a:ext>
              </a:extLst>
            </p:cNvPr>
            <p:cNvSpPr>
              <a:spLocks noChangeArrowheads="1"/>
            </p:cNvSpPr>
            <p:nvPr/>
          </p:nvSpPr>
          <p:spPr bwMode="auto">
            <a:xfrm>
              <a:off x="7380288" y="2138363"/>
              <a:ext cx="1223962" cy="115252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cxnSp>
          <p:nvCxnSpPr>
            <p:cNvPr id="27670" name="直線矢印コネクタ 27">
              <a:extLst>
                <a:ext uri="{FF2B5EF4-FFF2-40B4-BE49-F238E27FC236}">
                  <a16:creationId xmlns:a16="http://schemas.microsoft.com/office/drawing/2014/main" id="{D67EFC18-558B-4B67-8681-3030B5EB4B29}"/>
                </a:ext>
              </a:extLst>
            </p:cNvPr>
            <p:cNvCxnSpPr>
              <a:cxnSpLocks noChangeShapeType="1"/>
            </p:cNvCxnSpPr>
            <p:nvPr/>
          </p:nvCxnSpPr>
          <p:spPr bwMode="auto">
            <a:xfrm>
              <a:off x="6230938" y="3573463"/>
              <a:ext cx="1077912"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71" name="直線矢印コネクタ 29">
              <a:extLst>
                <a:ext uri="{FF2B5EF4-FFF2-40B4-BE49-F238E27FC236}">
                  <a16:creationId xmlns:a16="http://schemas.microsoft.com/office/drawing/2014/main" id="{BB6CC423-0FEF-4DEC-9DBB-D7731C5E88B9}"/>
                </a:ext>
              </a:extLst>
            </p:cNvPr>
            <p:cNvCxnSpPr>
              <a:cxnSpLocks noChangeShapeType="1"/>
            </p:cNvCxnSpPr>
            <p:nvPr/>
          </p:nvCxnSpPr>
          <p:spPr bwMode="auto">
            <a:xfrm>
              <a:off x="6230938" y="2708275"/>
              <a:ext cx="1077912"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72" name="テキスト ボックス 14345">
              <a:extLst>
                <a:ext uri="{FF2B5EF4-FFF2-40B4-BE49-F238E27FC236}">
                  <a16:creationId xmlns:a16="http://schemas.microsoft.com/office/drawing/2014/main" id="{8D173A19-7F65-43A2-BE89-CD94B67AA730}"/>
                </a:ext>
              </a:extLst>
            </p:cNvPr>
            <p:cNvSpPr txBox="1">
              <a:spLocks noChangeArrowheads="1"/>
            </p:cNvSpPr>
            <p:nvPr/>
          </p:nvSpPr>
          <p:spPr bwMode="auto">
            <a:xfrm>
              <a:off x="7262813" y="1639888"/>
              <a:ext cx="1465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800"/>
                <a:t>減耗量等</a:t>
              </a:r>
            </a:p>
          </p:txBody>
        </p:sp>
        <p:sp>
          <p:nvSpPr>
            <p:cNvPr id="27673" name="テキスト ボックス 9">
              <a:extLst>
                <a:ext uri="{FF2B5EF4-FFF2-40B4-BE49-F238E27FC236}">
                  <a16:creationId xmlns:a16="http://schemas.microsoft.com/office/drawing/2014/main" id="{DA236E64-A619-43C1-B247-251624BEAFFE}"/>
                </a:ext>
              </a:extLst>
            </p:cNvPr>
            <p:cNvSpPr txBox="1">
              <a:spLocks noChangeArrowheads="1"/>
            </p:cNvSpPr>
            <p:nvPr/>
          </p:nvSpPr>
          <p:spPr bwMode="auto">
            <a:xfrm>
              <a:off x="7318028" y="4166325"/>
              <a:ext cx="13550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600"/>
                <a:t>国内加工品購入</a:t>
              </a:r>
            </a:p>
          </p:txBody>
        </p:sp>
      </p:grpSp>
      <p:sp>
        <p:nvSpPr>
          <p:cNvPr id="45" name="Rectangle 2">
            <a:extLst>
              <a:ext uri="{FF2B5EF4-FFF2-40B4-BE49-F238E27FC236}">
                <a16:creationId xmlns:a16="http://schemas.microsoft.com/office/drawing/2014/main" id="{1C556ADF-9B13-4DB3-A24D-40CD535D7872}"/>
              </a:ext>
            </a:extLst>
          </p:cNvPr>
          <p:cNvSpPr txBox="1">
            <a:spLocks noChangeArrowheads="1"/>
          </p:cNvSpPr>
          <p:nvPr/>
        </p:nvSpPr>
        <p:spPr bwMode="auto">
          <a:xfrm>
            <a:off x="522288" y="155575"/>
            <a:ext cx="8229600" cy="504825"/>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3000" kern="0" dirty="0">
                <a:latin typeface="ＭＳ ゴシック" pitchFamily="49" charset="-128"/>
                <a:ea typeface="ＭＳ ゴシック" pitchFamily="49" charset="-128"/>
              </a:rPr>
              <a:t>野菜の用途別需要の概念図（</a:t>
            </a:r>
            <a:r>
              <a:rPr lang="en-US" altLang="ja-JP" sz="3000" kern="0" dirty="0">
                <a:latin typeface="ＭＳ ゴシック" pitchFamily="49" charset="-128"/>
                <a:ea typeface="ＭＳ ゴシック" pitchFamily="49" charset="-128"/>
              </a:rPr>
              <a:t>1</a:t>
            </a:r>
            <a:r>
              <a:rPr lang="ja-JP" altLang="en-US" sz="3000" kern="0" dirty="0">
                <a:latin typeface="ＭＳ ゴシック" pitchFamily="49" charset="-128"/>
                <a:ea typeface="ＭＳ ゴシック" pitchFamily="49" charset="-128"/>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スライド番号プレースホルダー 2">
            <a:extLst>
              <a:ext uri="{FF2B5EF4-FFF2-40B4-BE49-F238E27FC236}">
                <a16:creationId xmlns:a16="http://schemas.microsoft.com/office/drawing/2014/main" id="{0497C678-9210-4944-B178-FEAEB771593A}"/>
              </a:ext>
            </a:extLst>
          </p:cNvPr>
          <p:cNvSpPr txBox="1">
            <a:spLocks noGrp="1"/>
          </p:cNvSpPr>
          <p:nvPr/>
        </p:nvSpPr>
        <p:spPr bwMode="auto">
          <a:xfrm>
            <a:off x="8450097" y="6333624"/>
            <a:ext cx="6035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SzTx/>
              <a:buFontTx/>
              <a:buNone/>
            </a:pPr>
            <a:fld id="{8360ADEA-C318-430C-BA3B-C2BE03DEAC0F}" type="slidenum">
              <a:rPr kumimoji="0" lang="en-US" altLang="ja-JP" sz="1200">
                <a:latin typeface="Arial Black" panose="020B0A04020102020204" pitchFamily="34" charset="0"/>
              </a:rPr>
              <a:pPr algn="r" eaLnBrk="1" hangingPunct="1">
                <a:spcBef>
                  <a:spcPct val="0"/>
                </a:spcBef>
                <a:buClrTx/>
                <a:buSzTx/>
                <a:buFontTx/>
                <a:buNone/>
              </a:pPr>
              <a:t>13</a:t>
            </a:fld>
            <a:endParaRPr kumimoji="0" lang="en-US" altLang="ja-JP" sz="1200" dirty="0">
              <a:latin typeface="Arial Black" panose="020B0A04020102020204" pitchFamily="34" charset="0"/>
            </a:endParaRPr>
          </a:p>
        </p:txBody>
      </p:sp>
      <p:sp>
        <p:nvSpPr>
          <p:cNvPr id="27652" name="矢印: 右 16">
            <a:extLst>
              <a:ext uri="{FF2B5EF4-FFF2-40B4-BE49-F238E27FC236}">
                <a16:creationId xmlns:a16="http://schemas.microsoft.com/office/drawing/2014/main" id="{05D3AF7B-FAF1-4BC1-B060-52F9F01BA92E}"/>
              </a:ext>
            </a:extLst>
          </p:cNvPr>
          <p:cNvSpPr>
            <a:spLocks noChangeArrowheads="1"/>
          </p:cNvSpPr>
          <p:nvPr/>
        </p:nvSpPr>
        <p:spPr bwMode="auto">
          <a:xfrm>
            <a:off x="2038971" y="3821966"/>
            <a:ext cx="881062" cy="420181"/>
          </a:xfrm>
          <a:prstGeom prst="rightArrow">
            <a:avLst>
              <a:gd name="adj1" fmla="val 50000"/>
              <a:gd name="adj2" fmla="val 50054"/>
            </a:avLst>
          </a:prstGeom>
          <a:solidFill>
            <a:srgbClr val="FF0000"/>
          </a:solidFill>
          <a:ln w="9525" algn="ctr">
            <a:solidFill>
              <a:schemeClr val="tx1"/>
            </a:solidFill>
            <a:round/>
            <a:headEnd/>
            <a:tailEnd/>
          </a:ln>
          <a:effec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53" name="矢印: 右 17">
            <a:extLst>
              <a:ext uri="{FF2B5EF4-FFF2-40B4-BE49-F238E27FC236}">
                <a16:creationId xmlns:a16="http://schemas.microsoft.com/office/drawing/2014/main" id="{3A001B8C-EC9D-46E7-9235-5FAAB0CEBEF9}"/>
              </a:ext>
            </a:extLst>
          </p:cNvPr>
          <p:cNvSpPr>
            <a:spLocks noChangeArrowheads="1"/>
          </p:cNvSpPr>
          <p:nvPr/>
        </p:nvSpPr>
        <p:spPr bwMode="auto">
          <a:xfrm>
            <a:off x="2028360" y="2150189"/>
            <a:ext cx="3147356" cy="420181"/>
          </a:xfrm>
          <a:prstGeom prst="rightArrow">
            <a:avLst>
              <a:gd name="adj1" fmla="val 50000"/>
              <a:gd name="adj2" fmla="val 50111"/>
            </a:avLst>
          </a:prstGeom>
          <a:solidFill>
            <a:srgbClr val="FF0000"/>
          </a:solidFill>
          <a:ln w="9525" algn="ctr">
            <a:solidFill>
              <a:schemeClr val="tx1"/>
            </a:solidFill>
            <a:round/>
            <a:headEnd/>
            <a:tailEnd/>
          </a:ln>
          <a:effec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54" name="矢印: 右 18">
            <a:extLst>
              <a:ext uri="{FF2B5EF4-FFF2-40B4-BE49-F238E27FC236}">
                <a16:creationId xmlns:a16="http://schemas.microsoft.com/office/drawing/2014/main" id="{249E2054-C1D4-4B45-BF03-BA8A4579599D}"/>
              </a:ext>
            </a:extLst>
          </p:cNvPr>
          <p:cNvSpPr>
            <a:spLocks noChangeArrowheads="1"/>
          </p:cNvSpPr>
          <p:nvPr/>
        </p:nvSpPr>
        <p:spPr bwMode="auto">
          <a:xfrm>
            <a:off x="2028360" y="5864454"/>
            <a:ext cx="5307036" cy="420180"/>
          </a:xfrm>
          <a:prstGeom prst="rightArrow">
            <a:avLst>
              <a:gd name="adj1" fmla="val 50000"/>
              <a:gd name="adj2" fmla="val 50045"/>
            </a:avLst>
          </a:prstGeom>
          <a:noFill/>
          <a:ln w="12700" algn="ctr">
            <a:solidFill>
              <a:schemeClr val="tx1"/>
            </a:solidFill>
            <a:round/>
            <a:headEnd/>
            <a:tailEnd/>
          </a:ln>
          <a:effec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dirty="0"/>
          </a:p>
        </p:txBody>
      </p:sp>
      <p:grpSp>
        <p:nvGrpSpPr>
          <p:cNvPr id="27656" name="グループ化 1">
            <a:extLst>
              <a:ext uri="{FF2B5EF4-FFF2-40B4-BE49-F238E27FC236}">
                <a16:creationId xmlns:a16="http://schemas.microsoft.com/office/drawing/2014/main" id="{AE800B19-34E7-4864-A6C0-DA7B30C01B2A}"/>
              </a:ext>
            </a:extLst>
          </p:cNvPr>
          <p:cNvGrpSpPr>
            <a:grpSpLocks/>
          </p:cNvGrpSpPr>
          <p:nvPr/>
        </p:nvGrpSpPr>
        <p:grpSpPr bwMode="auto">
          <a:xfrm>
            <a:off x="539750" y="981075"/>
            <a:ext cx="719138" cy="5419725"/>
            <a:chOff x="539750" y="981075"/>
            <a:chExt cx="719138" cy="5419725"/>
          </a:xfrm>
        </p:grpSpPr>
        <p:sp>
          <p:nvSpPr>
            <p:cNvPr id="27689" name="正方形/長方形 2">
              <a:extLst>
                <a:ext uri="{FF2B5EF4-FFF2-40B4-BE49-F238E27FC236}">
                  <a16:creationId xmlns:a16="http://schemas.microsoft.com/office/drawing/2014/main" id="{6DA75B9A-B0CE-4A41-AAB6-AA3F1D1CA005}"/>
                </a:ext>
              </a:extLst>
            </p:cNvPr>
            <p:cNvSpPr>
              <a:spLocks noChangeArrowheads="1"/>
            </p:cNvSpPr>
            <p:nvPr/>
          </p:nvSpPr>
          <p:spPr bwMode="auto">
            <a:xfrm>
              <a:off x="539750" y="981075"/>
              <a:ext cx="719138" cy="5419725"/>
            </a:xfrm>
            <a:prstGeom prst="rect">
              <a:avLst/>
            </a:prstGeom>
            <a:no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90" name="テキスト ボックス 14343">
              <a:extLst>
                <a:ext uri="{FF2B5EF4-FFF2-40B4-BE49-F238E27FC236}">
                  <a16:creationId xmlns:a16="http://schemas.microsoft.com/office/drawing/2014/main" id="{741E68FD-285A-4226-A50D-AC2B37721767}"/>
                </a:ext>
              </a:extLst>
            </p:cNvPr>
            <p:cNvSpPr txBox="1">
              <a:spLocks noChangeArrowheads="1"/>
            </p:cNvSpPr>
            <p:nvPr/>
          </p:nvSpPr>
          <p:spPr bwMode="auto">
            <a:xfrm>
              <a:off x="650875" y="1468438"/>
              <a:ext cx="522288"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200"/>
                <a:t>国内生産量</a:t>
              </a:r>
            </a:p>
          </p:txBody>
        </p:sp>
        <p:sp>
          <p:nvSpPr>
            <p:cNvPr id="27691" name="テキスト ボックス 42">
              <a:extLst>
                <a:ext uri="{FF2B5EF4-FFF2-40B4-BE49-F238E27FC236}">
                  <a16:creationId xmlns:a16="http://schemas.microsoft.com/office/drawing/2014/main" id="{A6F94F37-E06D-49C9-9CD0-F45F0A4DE971}"/>
                </a:ext>
              </a:extLst>
            </p:cNvPr>
            <p:cNvSpPr txBox="1">
              <a:spLocks noChangeArrowheads="1"/>
            </p:cNvSpPr>
            <p:nvPr/>
          </p:nvSpPr>
          <p:spPr bwMode="auto">
            <a:xfrm>
              <a:off x="658773" y="3797301"/>
              <a:ext cx="52387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200"/>
                <a:t>輸入量</a:t>
              </a:r>
            </a:p>
          </p:txBody>
        </p:sp>
      </p:grpSp>
      <p:grpSp>
        <p:nvGrpSpPr>
          <p:cNvPr id="27657" name="グループ化 2">
            <a:extLst>
              <a:ext uri="{FF2B5EF4-FFF2-40B4-BE49-F238E27FC236}">
                <a16:creationId xmlns:a16="http://schemas.microsoft.com/office/drawing/2014/main" id="{6C20D8B6-AA4E-4175-B78C-ABB2DA497946}"/>
              </a:ext>
            </a:extLst>
          </p:cNvPr>
          <p:cNvGrpSpPr>
            <a:grpSpLocks/>
          </p:cNvGrpSpPr>
          <p:nvPr/>
        </p:nvGrpSpPr>
        <p:grpSpPr bwMode="auto">
          <a:xfrm>
            <a:off x="1243013" y="981075"/>
            <a:ext cx="849312" cy="5419725"/>
            <a:chOff x="1223963" y="981075"/>
            <a:chExt cx="850305" cy="5419725"/>
          </a:xfrm>
        </p:grpSpPr>
        <p:sp>
          <p:nvSpPr>
            <p:cNvPr id="27685" name="正方形/長方形 7">
              <a:extLst>
                <a:ext uri="{FF2B5EF4-FFF2-40B4-BE49-F238E27FC236}">
                  <a16:creationId xmlns:a16="http://schemas.microsoft.com/office/drawing/2014/main" id="{90A10411-4018-4FC8-9529-C6100C5FC4C7}"/>
                </a:ext>
              </a:extLst>
            </p:cNvPr>
            <p:cNvSpPr>
              <a:spLocks noChangeArrowheads="1"/>
            </p:cNvSpPr>
            <p:nvPr/>
          </p:nvSpPr>
          <p:spPr bwMode="auto">
            <a:xfrm>
              <a:off x="1258888" y="1487488"/>
              <a:ext cx="720725" cy="4913312"/>
            </a:xfrm>
            <a:prstGeom prst="rect">
              <a:avLst/>
            </a:prstGeom>
            <a:no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86" name="正方形/長方形 14">
              <a:extLst>
                <a:ext uri="{FF2B5EF4-FFF2-40B4-BE49-F238E27FC236}">
                  <a16:creationId xmlns:a16="http://schemas.microsoft.com/office/drawing/2014/main" id="{EDD0A5AC-5037-42AA-B13B-CD07E063519D}"/>
                </a:ext>
              </a:extLst>
            </p:cNvPr>
            <p:cNvSpPr>
              <a:spLocks noChangeArrowheads="1"/>
            </p:cNvSpPr>
            <p:nvPr/>
          </p:nvSpPr>
          <p:spPr bwMode="auto">
            <a:xfrm>
              <a:off x="1258888" y="981075"/>
              <a:ext cx="720725" cy="506413"/>
            </a:xfrm>
            <a:prstGeom prst="rect">
              <a:avLst/>
            </a:prstGeom>
            <a:noFill/>
            <a:ln w="254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87" name="テキスト ボックス 43">
              <a:extLst>
                <a:ext uri="{FF2B5EF4-FFF2-40B4-BE49-F238E27FC236}">
                  <a16:creationId xmlns:a16="http://schemas.microsoft.com/office/drawing/2014/main" id="{1445B4C3-5DC7-4C68-8C69-C1E0B7D72E11}"/>
                </a:ext>
              </a:extLst>
            </p:cNvPr>
            <p:cNvSpPr txBox="1">
              <a:spLocks noChangeArrowheads="1"/>
            </p:cNvSpPr>
            <p:nvPr/>
          </p:nvSpPr>
          <p:spPr bwMode="auto">
            <a:xfrm>
              <a:off x="1357313" y="2074863"/>
              <a:ext cx="5238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200"/>
                <a:t>国内消費仕向量</a:t>
              </a:r>
            </a:p>
          </p:txBody>
        </p:sp>
        <p:sp>
          <p:nvSpPr>
            <p:cNvPr id="27688" name="テキスト ボックス 14344">
              <a:extLst>
                <a:ext uri="{FF2B5EF4-FFF2-40B4-BE49-F238E27FC236}">
                  <a16:creationId xmlns:a16="http://schemas.microsoft.com/office/drawing/2014/main" id="{4019968E-C7C3-43DD-9841-F058C1DC4025}"/>
                </a:ext>
              </a:extLst>
            </p:cNvPr>
            <p:cNvSpPr txBox="1">
              <a:spLocks noChangeArrowheads="1"/>
            </p:cNvSpPr>
            <p:nvPr/>
          </p:nvSpPr>
          <p:spPr bwMode="auto">
            <a:xfrm>
              <a:off x="1223963" y="1082676"/>
              <a:ext cx="8503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600"/>
                <a:t>輸出量</a:t>
              </a:r>
            </a:p>
          </p:txBody>
        </p:sp>
      </p:grpSp>
      <p:grpSp>
        <p:nvGrpSpPr>
          <p:cNvPr id="27658" name="グループ化 3">
            <a:extLst>
              <a:ext uri="{FF2B5EF4-FFF2-40B4-BE49-F238E27FC236}">
                <a16:creationId xmlns:a16="http://schemas.microsoft.com/office/drawing/2014/main" id="{887397F3-0D48-4B17-8EF3-3202FC353DD2}"/>
              </a:ext>
            </a:extLst>
          </p:cNvPr>
          <p:cNvGrpSpPr>
            <a:grpSpLocks/>
          </p:cNvGrpSpPr>
          <p:nvPr/>
        </p:nvGrpSpPr>
        <p:grpSpPr bwMode="auto">
          <a:xfrm>
            <a:off x="2808288" y="3290888"/>
            <a:ext cx="1439862" cy="1565275"/>
            <a:chOff x="2808288" y="3290888"/>
            <a:chExt cx="1439862" cy="1565275"/>
          </a:xfrm>
        </p:grpSpPr>
        <p:sp>
          <p:nvSpPr>
            <p:cNvPr id="27683" name="正方形/長方形 3">
              <a:extLst>
                <a:ext uri="{FF2B5EF4-FFF2-40B4-BE49-F238E27FC236}">
                  <a16:creationId xmlns:a16="http://schemas.microsoft.com/office/drawing/2014/main" id="{A33EA58E-6EF8-4868-9C17-5BA3EEE0300D}"/>
                </a:ext>
              </a:extLst>
            </p:cNvPr>
            <p:cNvSpPr>
              <a:spLocks noChangeArrowheads="1"/>
            </p:cNvSpPr>
            <p:nvPr/>
          </p:nvSpPr>
          <p:spPr bwMode="auto">
            <a:xfrm>
              <a:off x="2951163" y="3290888"/>
              <a:ext cx="1152525" cy="1565275"/>
            </a:xfrm>
            <a:prstGeom prst="rect">
              <a:avLst/>
            </a:prstGeom>
            <a:solidFill>
              <a:srgbClr val="FFC000"/>
            </a:solidFill>
            <a:ln w="44450" algn="ctr">
              <a:solidFill>
                <a:srgbClr val="FF00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84" name="テキスト ボックス 14346">
              <a:extLst>
                <a:ext uri="{FF2B5EF4-FFF2-40B4-BE49-F238E27FC236}">
                  <a16:creationId xmlns:a16="http://schemas.microsoft.com/office/drawing/2014/main" id="{85693606-FC2F-4263-87FC-5EC7D51BEE9D}"/>
                </a:ext>
              </a:extLst>
            </p:cNvPr>
            <p:cNvSpPr txBox="1">
              <a:spLocks noChangeArrowheads="1"/>
            </p:cNvSpPr>
            <p:nvPr/>
          </p:nvSpPr>
          <p:spPr bwMode="auto">
            <a:xfrm>
              <a:off x="2808288" y="3724275"/>
              <a:ext cx="1439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a:t>加工原料</a:t>
              </a:r>
              <a:endParaRPr lang="en-US" altLang="ja-JP" sz="2000"/>
            </a:p>
            <a:p>
              <a:pPr algn="ctr">
                <a:spcBef>
                  <a:spcPct val="0"/>
                </a:spcBef>
                <a:buClrTx/>
                <a:buSzTx/>
                <a:buFontTx/>
                <a:buNone/>
              </a:pPr>
              <a:r>
                <a:rPr lang="ja-JP" altLang="en-US" sz="2000"/>
                <a:t>需要量</a:t>
              </a:r>
            </a:p>
          </p:txBody>
        </p:sp>
      </p:grpSp>
      <p:grpSp>
        <p:nvGrpSpPr>
          <p:cNvPr id="27659" name="グループ化 5">
            <a:extLst>
              <a:ext uri="{FF2B5EF4-FFF2-40B4-BE49-F238E27FC236}">
                <a16:creationId xmlns:a16="http://schemas.microsoft.com/office/drawing/2014/main" id="{A41B7D06-A34F-42AE-A8D8-FC90D33EA551}"/>
              </a:ext>
            </a:extLst>
          </p:cNvPr>
          <p:cNvGrpSpPr>
            <a:grpSpLocks/>
          </p:cNvGrpSpPr>
          <p:nvPr/>
        </p:nvGrpSpPr>
        <p:grpSpPr bwMode="auto">
          <a:xfrm>
            <a:off x="7272338" y="4856163"/>
            <a:ext cx="1439862" cy="1574800"/>
            <a:chOff x="7272338" y="4856163"/>
            <a:chExt cx="1439862" cy="1574800"/>
          </a:xfrm>
        </p:grpSpPr>
        <p:sp>
          <p:nvSpPr>
            <p:cNvPr id="27681" name="正方形/長方形 10">
              <a:extLst>
                <a:ext uri="{FF2B5EF4-FFF2-40B4-BE49-F238E27FC236}">
                  <a16:creationId xmlns:a16="http://schemas.microsoft.com/office/drawing/2014/main" id="{76B06A7E-3C18-4753-B958-BC71C57645AC}"/>
                </a:ext>
              </a:extLst>
            </p:cNvPr>
            <p:cNvSpPr>
              <a:spLocks noChangeArrowheads="1"/>
            </p:cNvSpPr>
            <p:nvPr/>
          </p:nvSpPr>
          <p:spPr bwMode="auto">
            <a:xfrm>
              <a:off x="7380288" y="4856163"/>
              <a:ext cx="1223962" cy="1574800"/>
            </a:xfrm>
            <a:prstGeom prst="rect">
              <a:avLst/>
            </a:prstGeom>
            <a:solidFill>
              <a:srgbClr val="92D050">
                <a:alpha val="50195"/>
              </a:srgbClr>
            </a:solid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dirty="0"/>
            </a:p>
          </p:txBody>
        </p:sp>
        <p:sp>
          <p:nvSpPr>
            <p:cNvPr id="27682" name="テキスト ボックス 48">
              <a:extLst>
                <a:ext uri="{FF2B5EF4-FFF2-40B4-BE49-F238E27FC236}">
                  <a16:creationId xmlns:a16="http://schemas.microsoft.com/office/drawing/2014/main" id="{268DEFEF-09B5-45A7-94AE-8104D130198A}"/>
                </a:ext>
              </a:extLst>
            </p:cNvPr>
            <p:cNvSpPr txBox="1">
              <a:spLocks noChangeArrowheads="1"/>
            </p:cNvSpPr>
            <p:nvPr/>
          </p:nvSpPr>
          <p:spPr bwMode="auto">
            <a:xfrm>
              <a:off x="7272338" y="5276851"/>
              <a:ext cx="14398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a:t>家計消費</a:t>
              </a:r>
              <a:endParaRPr lang="en-US" altLang="ja-JP" sz="2000"/>
            </a:p>
            <a:p>
              <a:pPr algn="ctr">
                <a:spcBef>
                  <a:spcPct val="0"/>
                </a:spcBef>
                <a:buClrTx/>
                <a:buSzTx/>
                <a:buFontTx/>
                <a:buNone/>
              </a:pPr>
              <a:r>
                <a:rPr lang="ja-JP" altLang="en-US" sz="2000"/>
                <a:t>需要量</a:t>
              </a:r>
            </a:p>
          </p:txBody>
        </p:sp>
      </p:grpSp>
      <p:grpSp>
        <p:nvGrpSpPr>
          <p:cNvPr id="27660" name="グループ化 6">
            <a:extLst>
              <a:ext uri="{FF2B5EF4-FFF2-40B4-BE49-F238E27FC236}">
                <a16:creationId xmlns:a16="http://schemas.microsoft.com/office/drawing/2014/main" id="{8C60E335-C715-4C75-A978-C1599A699F96}"/>
              </a:ext>
            </a:extLst>
          </p:cNvPr>
          <p:cNvGrpSpPr>
            <a:grpSpLocks/>
          </p:cNvGrpSpPr>
          <p:nvPr/>
        </p:nvGrpSpPr>
        <p:grpSpPr bwMode="auto">
          <a:xfrm>
            <a:off x="2163763" y="1504950"/>
            <a:ext cx="5072062" cy="400050"/>
            <a:chOff x="2163763" y="1504950"/>
            <a:chExt cx="5072062" cy="400050"/>
          </a:xfrm>
        </p:grpSpPr>
        <p:cxnSp>
          <p:nvCxnSpPr>
            <p:cNvPr id="27678" name="直線矢印コネクタ 23">
              <a:extLst>
                <a:ext uri="{FF2B5EF4-FFF2-40B4-BE49-F238E27FC236}">
                  <a16:creationId xmlns:a16="http://schemas.microsoft.com/office/drawing/2014/main" id="{B870E70B-2871-47DC-8D5E-F23CFD10CC9A}"/>
                </a:ext>
              </a:extLst>
            </p:cNvPr>
            <p:cNvCxnSpPr>
              <a:cxnSpLocks noChangeShapeType="1"/>
            </p:cNvCxnSpPr>
            <p:nvPr/>
          </p:nvCxnSpPr>
          <p:spPr bwMode="auto">
            <a:xfrm>
              <a:off x="5508625" y="1701800"/>
              <a:ext cx="1727200"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79" name="直線矢印コネクタ 32">
              <a:extLst>
                <a:ext uri="{FF2B5EF4-FFF2-40B4-BE49-F238E27FC236}">
                  <a16:creationId xmlns:a16="http://schemas.microsoft.com/office/drawing/2014/main" id="{6E83E43C-3A2A-456B-AE15-30B3DA71E1D0}"/>
                </a:ext>
              </a:extLst>
            </p:cNvPr>
            <p:cNvCxnSpPr>
              <a:cxnSpLocks noChangeShapeType="1"/>
            </p:cNvCxnSpPr>
            <p:nvPr/>
          </p:nvCxnSpPr>
          <p:spPr bwMode="auto">
            <a:xfrm flipH="1">
              <a:off x="2163763" y="1701800"/>
              <a:ext cx="1854200"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80" name="テキスト ボックス 14347">
              <a:extLst>
                <a:ext uri="{FF2B5EF4-FFF2-40B4-BE49-F238E27FC236}">
                  <a16:creationId xmlns:a16="http://schemas.microsoft.com/office/drawing/2014/main" id="{038984A4-5D89-471D-AA7E-31BA5FAC0C1F}"/>
                </a:ext>
              </a:extLst>
            </p:cNvPr>
            <p:cNvSpPr txBox="1">
              <a:spLocks noChangeArrowheads="1"/>
            </p:cNvSpPr>
            <p:nvPr/>
          </p:nvSpPr>
          <p:spPr bwMode="auto">
            <a:xfrm>
              <a:off x="4200525" y="1504950"/>
              <a:ext cx="115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a:t>粗食料</a:t>
              </a:r>
            </a:p>
          </p:txBody>
        </p:sp>
      </p:grpSp>
      <p:grpSp>
        <p:nvGrpSpPr>
          <p:cNvPr id="27661" name="グループ化 10">
            <a:extLst>
              <a:ext uri="{FF2B5EF4-FFF2-40B4-BE49-F238E27FC236}">
                <a16:creationId xmlns:a16="http://schemas.microsoft.com/office/drawing/2014/main" id="{08013D32-4DA1-4A67-9AEB-83E5908B32CA}"/>
              </a:ext>
            </a:extLst>
          </p:cNvPr>
          <p:cNvGrpSpPr>
            <a:grpSpLocks/>
          </p:cNvGrpSpPr>
          <p:nvPr/>
        </p:nvGrpSpPr>
        <p:grpSpPr bwMode="auto">
          <a:xfrm>
            <a:off x="5155079" y="2151613"/>
            <a:ext cx="1441450" cy="1808162"/>
            <a:chOff x="4859338" y="2138363"/>
            <a:chExt cx="1441450" cy="1808162"/>
          </a:xfrm>
        </p:grpSpPr>
        <p:sp>
          <p:nvSpPr>
            <p:cNvPr id="27674" name="正方形/長方形 9">
              <a:extLst>
                <a:ext uri="{FF2B5EF4-FFF2-40B4-BE49-F238E27FC236}">
                  <a16:creationId xmlns:a16="http://schemas.microsoft.com/office/drawing/2014/main" id="{3DDD7CE0-65C3-406E-B9EC-633E8287EF88}"/>
                </a:ext>
              </a:extLst>
            </p:cNvPr>
            <p:cNvSpPr>
              <a:spLocks noChangeArrowheads="1"/>
            </p:cNvSpPr>
            <p:nvPr/>
          </p:nvSpPr>
          <p:spPr bwMode="auto">
            <a:xfrm>
              <a:off x="5003800" y="2138363"/>
              <a:ext cx="1152525" cy="1152525"/>
            </a:xfrm>
            <a:prstGeom prst="rect">
              <a:avLst/>
            </a:prstGeom>
            <a:solidFill>
              <a:srgbClr val="FFFF00"/>
            </a:solidFill>
            <a:ln w="44450" algn="ctr">
              <a:solidFill>
                <a:srgbClr val="FF00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75" name="正方形/長方形 13">
              <a:extLst>
                <a:ext uri="{FF2B5EF4-FFF2-40B4-BE49-F238E27FC236}">
                  <a16:creationId xmlns:a16="http://schemas.microsoft.com/office/drawing/2014/main" id="{18251D87-A5E2-4671-AF90-D8A808A931D5}"/>
                </a:ext>
              </a:extLst>
            </p:cNvPr>
            <p:cNvSpPr>
              <a:spLocks noChangeArrowheads="1"/>
            </p:cNvSpPr>
            <p:nvPr/>
          </p:nvSpPr>
          <p:spPr bwMode="auto">
            <a:xfrm>
              <a:off x="5003800" y="3290888"/>
              <a:ext cx="1152525" cy="655637"/>
            </a:xfrm>
            <a:prstGeom prst="rect">
              <a:avLst/>
            </a:prstGeom>
            <a:noFill/>
            <a:ln w="254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76" name="テキスト ボックス 49">
              <a:extLst>
                <a:ext uri="{FF2B5EF4-FFF2-40B4-BE49-F238E27FC236}">
                  <a16:creationId xmlns:a16="http://schemas.microsoft.com/office/drawing/2014/main" id="{33285FE2-80F0-4166-ABAA-AC6D344EC2AC}"/>
                </a:ext>
              </a:extLst>
            </p:cNvPr>
            <p:cNvSpPr txBox="1">
              <a:spLocks noChangeArrowheads="1"/>
            </p:cNvSpPr>
            <p:nvPr/>
          </p:nvSpPr>
          <p:spPr bwMode="auto">
            <a:xfrm>
              <a:off x="4859338" y="2266950"/>
              <a:ext cx="1441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dirty="0"/>
                <a:t>業務用</a:t>
              </a:r>
              <a:endParaRPr lang="en-US" altLang="ja-JP" sz="2000" dirty="0"/>
            </a:p>
            <a:p>
              <a:pPr algn="ctr">
                <a:spcBef>
                  <a:spcPct val="0"/>
                </a:spcBef>
                <a:buClrTx/>
                <a:buSzTx/>
                <a:buFontTx/>
                <a:buNone/>
              </a:pPr>
              <a:r>
                <a:rPr lang="ja-JP" altLang="en-US" sz="2000" dirty="0"/>
                <a:t>需要量</a:t>
              </a:r>
              <a:endParaRPr lang="en-US" altLang="ja-JP" sz="2000" dirty="0"/>
            </a:p>
            <a:p>
              <a:pPr algn="ctr">
                <a:spcBef>
                  <a:spcPct val="0"/>
                </a:spcBef>
                <a:buClrTx/>
                <a:buSzTx/>
                <a:buFontTx/>
                <a:buNone/>
              </a:pPr>
              <a:r>
                <a:rPr lang="ja-JP" altLang="en-US" sz="1600" dirty="0"/>
                <a:t>（外食・中食）</a:t>
              </a:r>
            </a:p>
          </p:txBody>
        </p:sp>
        <p:sp>
          <p:nvSpPr>
            <p:cNvPr id="27677" name="テキスト ボックス 8">
              <a:extLst>
                <a:ext uri="{FF2B5EF4-FFF2-40B4-BE49-F238E27FC236}">
                  <a16:creationId xmlns:a16="http://schemas.microsoft.com/office/drawing/2014/main" id="{4987DA5F-72E0-4B4A-8C4B-357A308B1EE0}"/>
                </a:ext>
              </a:extLst>
            </p:cNvPr>
            <p:cNvSpPr txBox="1">
              <a:spLocks noChangeArrowheads="1"/>
            </p:cNvSpPr>
            <p:nvPr/>
          </p:nvSpPr>
          <p:spPr bwMode="auto">
            <a:xfrm>
              <a:off x="4931990" y="3319969"/>
              <a:ext cx="1296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600"/>
                <a:t>国内加工品</a:t>
              </a:r>
              <a:endParaRPr lang="en-US" altLang="ja-JP" sz="1600"/>
            </a:p>
            <a:p>
              <a:pPr algn="ctr">
                <a:spcBef>
                  <a:spcPct val="0"/>
                </a:spcBef>
                <a:buClrTx/>
                <a:buSzTx/>
                <a:buFontTx/>
                <a:buNone/>
              </a:pPr>
              <a:r>
                <a:rPr lang="ja-JP" altLang="en-US" sz="1600"/>
                <a:t>仕入</a:t>
              </a:r>
            </a:p>
          </p:txBody>
        </p:sp>
      </p:grpSp>
      <p:grpSp>
        <p:nvGrpSpPr>
          <p:cNvPr id="27662" name="グループ化 11">
            <a:extLst>
              <a:ext uri="{FF2B5EF4-FFF2-40B4-BE49-F238E27FC236}">
                <a16:creationId xmlns:a16="http://schemas.microsoft.com/office/drawing/2014/main" id="{9E3BA8C4-C57B-4C5E-A93E-43D362B74CE4}"/>
              </a:ext>
            </a:extLst>
          </p:cNvPr>
          <p:cNvGrpSpPr>
            <a:grpSpLocks/>
          </p:cNvGrpSpPr>
          <p:nvPr/>
        </p:nvGrpSpPr>
        <p:grpSpPr bwMode="auto">
          <a:xfrm>
            <a:off x="4156915" y="1487488"/>
            <a:ext cx="4571160" cy="3360737"/>
            <a:chOff x="4156915" y="1487488"/>
            <a:chExt cx="4571160" cy="3360737"/>
          </a:xfrm>
        </p:grpSpPr>
        <p:sp>
          <p:nvSpPr>
            <p:cNvPr id="27664" name="正方形/長方形 11">
              <a:extLst>
                <a:ext uri="{FF2B5EF4-FFF2-40B4-BE49-F238E27FC236}">
                  <a16:creationId xmlns:a16="http://schemas.microsoft.com/office/drawing/2014/main" id="{16851F71-6513-4905-A204-490557B00613}"/>
                </a:ext>
              </a:extLst>
            </p:cNvPr>
            <p:cNvSpPr>
              <a:spLocks noChangeArrowheads="1"/>
            </p:cNvSpPr>
            <p:nvPr/>
          </p:nvSpPr>
          <p:spPr bwMode="auto">
            <a:xfrm>
              <a:off x="7380288" y="3975100"/>
              <a:ext cx="1223962" cy="873125"/>
            </a:xfrm>
            <a:prstGeom prst="rect">
              <a:avLst/>
            </a:prstGeom>
            <a:noFill/>
            <a:ln w="254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65" name="正方形/長方形 12">
              <a:extLst>
                <a:ext uri="{FF2B5EF4-FFF2-40B4-BE49-F238E27FC236}">
                  <a16:creationId xmlns:a16="http://schemas.microsoft.com/office/drawing/2014/main" id="{1AA0AD3A-6E4A-4A21-8E80-B41E46F98436}"/>
                </a:ext>
              </a:extLst>
            </p:cNvPr>
            <p:cNvSpPr>
              <a:spLocks noChangeArrowheads="1"/>
            </p:cNvSpPr>
            <p:nvPr/>
          </p:nvSpPr>
          <p:spPr bwMode="auto">
            <a:xfrm>
              <a:off x="7380288" y="1487488"/>
              <a:ext cx="1223962" cy="650875"/>
            </a:xfrm>
            <a:prstGeom prst="rect">
              <a:avLst/>
            </a:prstGeom>
            <a:noFill/>
            <a:ln w="254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cxnSp>
          <p:nvCxnSpPr>
            <p:cNvPr id="27666" name="直線矢印コネクタ 6">
              <a:extLst>
                <a:ext uri="{FF2B5EF4-FFF2-40B4-BE49-F238E27FC236}">
                  <a16:creationId xmlns:a16="http://schemas.microsoft.com/office/drawing/2014/main" id="{1C8674A6-8EBB-4A90-BEDD-2703E2D6690E}"/>
                </a:ext>
              </a:extLst>
            </p:cNvPr>
            <p:cNvCxnSpPr>
              <a:cxnSpLocks noChangeShapeType="1"/>
            </p:cNvCxnSpPr>
            <p:nvPr/>
          </p:nvCxnSpPr>
          <p:spPr bwMode="auto">
            <a:xfrm>
              <a:off x="4200524" y="3621771"/>
              <a:ext cx="1027206"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7" name="直線矢印コネクタ 21">
              <a:extLst>
                <a:ext uri="{FF2B5EF4-FFF2-40B4-BE49-F238E27FC236}">
                  <a16:creationId xmlns:a16="http://schemas.microsoft.com/office/drawing/2014/main" id="{706CF9AA-3360-4EA2-96D1-71111C4FD972}"/>
                </a:ext>
              </a:extLst>
            </p:cNvPr>
            <p:cNvCxnSpPr>
              <a:cxnSpLocks noChangeShapeType="1"/>
            </p:cNvCxnSpPr>
            <p:nvPr/>
          </p:nvCxnSpPr>
          <p:spPr bwMode="auto">
            <a:xfrm>
              <a:off x="4156915" y="4439372"/>
              <a:ext cx="3203575"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68" name="正方形/長方形 25">
              <a:extLst>
                <a:ext uri="{FF2B5EF4-FFF2-40B4-BE49-F238E27FC236}">
                  <a16:creationId xmlns:a16="http://schemas.microsoft.com/office/drawing/2014/main" id="{9CF40141-73E6-4079-88AC-26162D41693B}"/>
                </a:ext>
              </a:extLst>
            </p:cNvPr>
            <p:cNvSpPr>
              <a:spLocks noChangeArrowheads="1"/>
            </p:cNvSpPr>
            <p:nvPr/>
          </p:nvSpPr>
          <p:spPr bwMode="auto">
            <a:xfrm>
              <a:off x="7380288" y="3290888"/>
              <a:ext cx="1223962" cy="70485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69" name="正方形/長方形 26">
              <a:extLst>
                <a:ext uri="{FF2B5EF4-FFF2-40B4-BE49-F238E27FC236}">
                  <a16:creationId xmlns:a16="http://schemas.microsoft.com/office/drawing/2014/main" id="{43C81CB0-429A-4BDB-98B5-6FDC8A84D81A}"/>
                </a:ext>
              </a:extLst>
            </p:cNvPr>
            <p:cNvSpPr>
              <a:spLocks noChangeArrowheads="1"/>
            </p:cNvSpPr>
            <p:nvPr/>
          </p:nvSpPr>
          <p:spPr bwMode="auto">
            <a:xfrm>
              <a:off x="7380288" y="2138363"/>
              <a:ext cx="1223962" cy="115252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cxnSp>
          <p:nvCxnSpPr>
            <p:cNvPr id="27671" name="直線矢印コネクタ 29">
              <a:extLst>
                <a:ext uri="{FF2B5EF4-FFF2-40B4-BE49-F238E27FC236}">
                  <a16:creationId xmlns:a16="http://schemas.microsoft.com/office/drawing/2014/main" id="{BB6CC423-0FEF-4DEC-9DBB-D7731C5E88B9}"/>
                </a:ext>
              </a:extLst>
            </p:cNvPr>
            <p:cNvCxnSpPr>
              <a:cxnSpLocks noChangeShapeType="1"/>
            </p:cNvCxnSpPr>
            <p:nvPr/>
          </p:nvCxnSpPr>
          <p:spPr bwMode="auto">
            <a:xfrm>
              <a:off x="6542088" y="2852936"/>
              <a:ext cx="755650"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72" name="テキスト ボックス 14345">
              <a:extLst>
                <a:ext uri="{FF2B5EF4-FFF2-40B4-BE49-F238E27FC236}">
                  <a16:creationId xmlns:a16="http://schemas.microsoft.com/office/drawing/2014/main" id="{8D173A19-7F65-43A2-BE89-CD94B67AA730}"/>
                </a:ext>
              </a:extLst>
            </p:cNvPr>
            <p:cNvSpPr txBox="1">
              <a:spLocks noChangeArrowheads="1"/>
            </p:cNvSpPr>
            <p:nvPr/>
          </p:nvSpPr>
          <p:spPr bwMode="auto">
            <a:xfrm>
              <a:off x="7262813" y="1639888"/>
              <a:ext cx="1465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800"/>
                <a:t>減耗量等</a:t>
              </a:r>
            </a:p>
          </p:txBody>
        </p:sp>
        <p:sp>
          <p:nvSpPr>
            <p:cNvPr id="27673" name="テキスト ボックス 9">
              <a:extLst>
                <a:ext uri="{FF2B5EF4-FFF2-40B4-BE49-F238E27FC236}">
                  <a16:creationId xmlns:a16="http://schemas.microsoft.com/office/drawing/2014/main" id="{DA236E64-A619-43C1-B247-251624BEAFFE}"/>
                </a:ext>
              </a:extLst>
            </p:cNvPr>
            <p:cNvSpPr txBox="1">
              <a:spLocks noChangeArrowheads="1"/>
            </p:cNvSpPr>
            <p:nvPr/>
          </p:nvSpPr>
          <p:spPr bwMode="auto">
            <a:xfrm>
              <a:off x="7318028" y="4166325"/>
              <a:ext cx="13550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600"/>
                <a:t>国内加工品購入</a:t>
              </a:r>
            </a:p>
          </p:txBody>
        </p:sp>
      </p:grpSp>
      <p:cxnSp>
        <p:nvCxnSpPr>
          <p:cNvPr id="4" name="直線矢印コネクタ 29">
            <a:extLst>
              <a:ext uri="{FF2B5EF4-FFF2-40B4-BE49-F238E27FC236}">
                <a16:creationId xmlns:a16="http://schemas.microsoft.com/office/drawing/2014/main" id="{6898A9F6-1DE4-D3F4-5646-5A22050455C7}"/>
              </a:ext>
            </a:extLst>
          </p:cNvPr>
          <p:cNvCxnSpPr>
            <a:cxnSpLocks noChangeShapeType="1"/>
          </p:cNvCxnSpPr>
          <p:nvPr/>
        </p:nvCxnSpPr>
        <p:spPr bwMode="auto">
          <a:xfrm>
            <a:off x="6542088" y="3623838"/>
            <a:ext cx="755650"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テキスト ボックス 2">
            <a:extLst>
              <a:ext uri="{FF2B5EF4-FFF2-40B4-BE49-F238E27FC236}">
                <a16:creationId xmlns:a16="http://schemas.microsoft.com/office/drawing/2014/main" id="{E2B0A942-287F-F0B6-B4F8-2256F8B01B7D}"/>
              </a:ext>
            </a:extLst>
          </p:cNvPr>
          <p:cNvSpPr txBox="1"/>
          <p:nvPr/>
        </p:nvSpPr>
        <p:spPr>
          <a:xfrm>
            <a:off x="2020955" y="5242259"/>
            <a:ext cx="3203575" cy="707886"/>
          </a:xfrm>
          <a:prstGeom prst="rect">
            <a:avLst/>
          </a:prstGeom>
          <a:noFill/>
        </p:spPr>
        <p:txBody>
          <a:bodyPr wrap="square" rtlCol="0">
            <a:spAutoFit/>
          </a:bodyPr>
          <a:lstStyle/>
          <a:p>
            <a:r>
              <a:rPr lang="ja-JP" altLang="en-US" sz="2000" dirty="0">
                <a:solidFill>
                  <a:schemeClr val="bg2">
                    <a:lumMod val="60000"/>
                    <a:lumOff val="40000"/>
                  </a:schemeClr>
                </a:solidFill>
              </a:rPr>
              <a:t>家計消費需要：</a:t>
            </a:r>
            <a:r>
              <a:rPr lang="en-US" altLang="ja-JP" sz="2000" dirty="0">
                <a:solidFill>
                  <a:schemeClr val="bg2">
                    <a:lumMod val="60000"/>
                    <a:lumOff val="40000"/>
                  </a:schemeClr>
                </a:solidFill>
              </a:rPr>
              <a:t>44%</a:t>
            </a:r>
          </a:p>
          <a:p>
            <a:r>
              <a:rPr lang="ja-JP" altLang="en-US" sz="2000" dirty="0">
                <a:solidFill>
                  <a:schemeClr val="bg2">
                    <a:lumMod val="60000"/>
                    <a:lumOff val="40000"/>
                  </a:schemeClr>
                </a:solidFill>
              </a:rPr>
              <a:t>   </a:t>
            </a:r>
            <a:r>
              <a:rPr kumimoji="1" lang="ja-JP" altLang="en-US" sz="2000" dirty="0">
                <a:solidFill>
                  <a:schemeClr val="bg2">
                    <a:lumMod val="60000"/>
                    <a:lumOff val="40000"/>
                  </a:schemeClr>
                </a:solidFill>
              </a:rPr>
              <a:t> ～その輸入割合：３</a:t>
            </a:r>
            <a:r>
              <a:rPr kumimoji="1" lang="en-US" altLang="ja-JP" sz="2000" dirty="0">
                <a:solidFill>
                  <a:schemeClr val="bg2">
                    <a:lumMod val="60000"/>
                    <a:lumOff val="40000"/>
                  </a:schemeClr>
                </a:solidFill>
              </a:rPr>
              <a:t>%</a:t>
            </a:r>
            <a:endParaRPr kumimoji="1" lang="ja-JP" altLang="en-US" sz="2000" dirty="0">
              <a:solidFill>
                <a:schemeClr val="bg2">
                  <a:lumMod val="60000"/>
                  <a:lumOff val="40000"/>
                </a:schemeClr>
              </a:solidFill>
            </a:endParaRPr>
          </a:p>
        </p:txBody>
      </p:sp>
      <p:sp>
        <p:nvSpPr>
          <p:cNvPr id="5" name="テキスト ボックス 4">
            <a:extLst>
              <a:ext uri="{FF2B5EF4-FFF2-40B4-BE49-F238E27FC236}">
                <a16:creationId xmlns:a16="http://schemas.microsoft.com/office/drawing/2014/main" id="{5BAD8523-B83B-D0AA-F530-E40D1FB168C7}"/>
              </a:ext>
            </a:extLst>
          </p:cNvPr>
          <p:cNvSpPr txBox="1"/>
          <p:nvPr/>
        </p:nvSpPr>
        <p:spPr>
          <a:xfrm>
            <a:off x="3035300" y="788886"/>
            <a:ext cx="3203575" cy="492443"/>
          </a:xfrm>
          <a:prstGeom prst="rect">
            <a:avLst/>
          </a:prstGeom>
          <a:noFill/>
        </p:spPr>
        <p:txBody>
          <a:bodyPr wrap="square" rtlCol="0">
            <a:spAutoFit/>
          </a:bodyPr>
          <a:lstStyle/>
          <a:p>
            <a:pPr algn="ctr"/>
            <a:r>
              <a:rPr lang="en-US" altLang="ja-JP" sz="2600" dirty="0">
                <a:solidFill>
                  <a:srgbClr val="FF0000"/>
                </a:solidFill>
              </a:rPr>
              <a:t>〈2020</a:t>
            </a:r>
            <a:r>
              <a:rPr lang="ja-JP" altLang="en-US" sz="2600" dirty="0">
                <a:solidFill>
                  <a:srgbClr val="FF0000"/>
                </a:solidFill>
              </a:rPr>
              <a:t>年度</a:t>
            </a:r>
            <a:r>
              <a:rPr lang="en-US" altLang="ja-JP" sz="2600" dirty="0">
                <a:solidFill>
                  <a:srgbClr val="FF0000"/>
                </a:solidFill>
              </a:rPr>
              <a:t>〉</a:t>
            </a:r>
            <a:endParaRPr kumimoji="1" lang="ja-JP" altLang="en-US" sz="2600" dirty="0">
              <a:solidFill>
                <a:srgbClr val="FF0000"/>
              </a:solidFill>
            </a:endParaRPr>
          </a:p>
        </p:txBody>
      </p:sp>
      <p:sp>
        <p:nvSpPr>
          <p:cNvPr id="6" name="テキスト ボックス 5">
            <a:extLst>
              <a:ext uri="{FF2B5EF4-FFF2-40B4-BE49-F238E27FC236}">
                <a16:creationId xmlns:a16="http://schemas.microsoft.com/office/drawing/2014/main" id="{3C957D9F-475B-891C-737D-A534E98A9B37}"/>
              </a:ext>
            </a:extLst>
          </p:cNvPr>
          <p:cNvSpPr txBox="1"/>
          <p:nvPr/>
        </p:nvSpPr>
        <p:spPr>
          <a:xfrm>
            <a:off x="2013416" y="2547353"/>
            <a:ext cx="3203575" cy="707886"/>
          </a:xfrm>
          <a:prstGeom prst="rect">
            <a:avLst/>
          </a:prstGeom>
          <a:noFill/>
        </p:spPr>
        <p:txBody>
          <a:bodyPr wrap="square" rtlCol="0">
            <a:spAutoFit/>
          </a:bodyPr>
          <a:lstStyle/>
          <a:p>
            <a:r>
              <a:rPr lang="ja-JP" altLang="en-US" sz="2000" dirty="0">
                <a:solidFill>
                  <a:srgbClr val="FF0000"/>
                </a:solidFill>
              </a:rPr>
              <a:t>加工・業務用需要：</a:t>
            </a:r>
            <a:r>
              <a:rPr lang="en-US" altLang="ja-JP" sz="2000" dirty="0">
                <a:solidFill>
                  <a:srgbClr val="FF0000"/>
                </a:solidFill>
              </a:rPr>
              <a:t>56%</a:t>
            </a:r>
          </a:p>
          <a:p>
            <a:r>
              <a:rPr kumimoji="1" lang="ja-JP" altLang="en-US" sz="2000" dirty="0">
                <a:solidFill>
                  <a:srgbClr val="FF0000"/>
                </a:solidFill>
              </a:rPr>
              <a:t>　 　～その輸入割合：</a:t>
            </a:r>
            <a:r>
              <a:rPr kumimoji="1" lang="en-US" altLang="ja-JP" sz="2000" dirty="0">
                <a:solidFill>
                  <a:srgbClr val="FF0000"/>
                </a:solidFill>
              </a:rPr>
              <a:t>32%</a:t>
            </a:r>
            <a:endParaRPr kumimoji="1" lang="ja-JP" altLang="en-US" sz="2000" dirty="0">
              <a:solidFill>
                <a:srgbClr val="FF0000"/>
              </a:solidFill>
            </a:endParaRPr>
          </a:p>
        </p:txBody>
      </p:sp>
      <p:sp>
        <p:nvSpPr>
          <p:cNvPr id="2" name="Text Box 4">
            <a:extLst>
              <a:ext uri="{FF2B5EF4-FFF2-40B4-BE49-F238E27FC236}">
                <a16:creationId xmlns:a16="http://schemas.microsoft.com/office/drawing/2014/main" id="{3B2387C7-7576-E505-41D2-5D774A0242CC}"/>
              </a:ext>
            </a:extLst>
          </p:cNvPr>
          <p:cNvSpPr txBox="1">
            <a:spLocks noChangeArrowheads="1"/>
          </p:cNvSpPr>
          <p:nvPr/>
        </p:nvSpPr>
        <p:spPr bwMode="auto">
          <a:xfrm>
            <a:off x="467762" y="6557964"/>
            <a:ext cx="77041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r>
              <a:rPr lang="ja-JP" altLang="en-US" sz="1000" dirty="0"/>
              <a:t>資料：小林茂典「野菜の用途別需要の動向と国内産地の対応課題」（農林水産政策研究所</a:t>
            </a:r>
            <a:r>
              <a:rPr lang="en-US" altLang="ja-JP" sz="1000" dirty="0"/>
              <a:t>『</a:t>
            </a:r>
            <a:r>
              <a:rPr lang="ja-JP" altLang="en-US" sz="1000" dirty="0"/>
              <a:t>農林水産政策研究</a:t>
            </a:r>
            <a:r>
              <a:rPr lang="en-US" altLang="ja-JP" sz="1000" dirty="0"/>
              <a:t>』</a:t>
            </a:r>
            <a:r>
              <a:rPr lang="ja-JP" altLang="en-US" sz="1000" dirty="0"/>
              <a:t>第</a:t>
            </a:r>
            <a:r>
              <a:rPr lang="en-US" altLang="ja-JP" sz="1000" dirty="0"/>
              <a:t>11</a:t>
            </a:r>
            <a:r>
              <a:rPr lang="ja-JP" altLang="en-US" sz="1000" dirty="0"/>
              <a:t>号、</a:t>
            </a:r>
            <a:r>
              <a:rPr lang="en-US" altLang="ja-JP" sz="1000" dirty="0"/>
              <a:t>2006</a:t>
            </a:r>
            <a:r>
              <a:rPr lang="ja-JP" altLang="en-US" sz="1000" dirty="0"/>
              <a:t>年）を加筆</a:t>
            </a:r>
          </a:p>
        </p:txBody>
      </p:sp>
      <p:sp>
        <p:nvSpPr>
          <p:cNvPr id="7" name="テキスト ボックス 6">
            <a:extLst>
              <a:ext uri="{FF2B5EF4-FFF2-40B4-BE49-F238E27FC236}">
                <a16:creationId xmlns:a16="http://schemas.microsoft.com/office/drawing/2014/main" id="{1336F68A-7F3E-70F3-4F5E-71BCC5E040CC}"/>
              </a:ext>
            </a:extLst>
          </p:cNvPr>
          <p:cNvSpPr txBox="1"/>
          <p:nvPr/>
        </p:nvSpPr>
        <p:spPr>
          <a:xfrm>
            <a:off x="4701751" y="4645363"/>
            <a:ext cx="2195155" cy="400110"/>
          </a:xfrm>
          <a:prstGeom prst="rect">
            <a:avLst/>
          </a:prstGeom>
          <a:noFill/>
        </p:spPr>
        <p:txBody>
          <a:bodyPr wrap="square" rtlCol="0">
            <a:spAutoFit/>
          </a:bodyPr>
          <a:lstStyle/>
          <a:p>
            <a:pPr algn="ctr"/>
            <a:r>
              <a:rPr lang="ja-JP" altLang="en-US" sz="2000" u="sng" dirty="0">
                <a:solidFill>
                  <a:srgbClr val="FF0000"/>
                </a:solidFill>
              </a:rPr>
              <a:t>加工・業務用野菜</a:t>
            </a:r>
            <a:endParaRPr lang="en-US" altLang="ja-JP" sz="2000" u="sng" dirty="0">
              <a:solidFill>
                <a:srgbClr val="FF0000"/>
              </a:solidFill>
            </a:endParaRPr>
          </a:p>
        </p:txBody>
      </p:sp>
      <p:sp>
        <p:nvSpPr>
          <p:cNvPr id="8" name="テキスト ボックス 7">
            <a:extLst>
              <a:ext uri="{FF2B5EF4-FFF2-40B4-BE49-F238E27FC236}">
                <a16:creationId xmlns:a16="http://schemas.microsoft.com/office/drawing/2014/main" id="{6B40C0B7-ADED-9CCA-493F-695915F4FC46}"/>
              </a:ext>
            </a:extLst>
          </p:cNvPr>
          <p:cNvSpPr txBox="1"/>
          <p:nvPr/>
        </p:nvSpPr>
        <p:spPr>
          <a:xfrm>
            <a:off x="4524824" y="4963650"/>
            <a:ext cx="2600686" cy="369332"/>
          </a:xfrm>
          <a:prstGeom prst="rect">
            <a:avLst/>
          </a:prstGeom>
          <a:noFill/>
        </p:spPr>
        <p:txBody>
          <a:bodyPr wrap="square" rtlCol="0">
            <a:spAutoFit/>
          </a:bodyPr>
          <a:lstStyle/>
          <a:p>
            <a:pPr algn="ctr"/>
            <a:r>
              <a:rPr kumimoji="1" lang="ja-JP" altLang="en-US" sz="1800" dirty="0">
                <a:solidFill>
                  <a:srgbClr val="FF0000"/>
                </a:solidFill>
              </a:rPr>
              <a:t>（</a:t>
            </a:r>
            <a:r>
              <a:rPr kumimoji="1" lang="ja-JP" altLang="en-US" sz="1800" u="sng" dirty="0">
                <a:solidFill>
                  <a:srgbClr val="FF0000"/>
                </a:solidFill>
              </a:rPr>
              <a:t>加工原料・業務用食材</a:t>
            </a:r>
            <a:r>
              <a:rPr kumimoji="1" lang="ja-JP" altLang="en-US" sz="1800" dirty="0">
                <a:solidFill>
                  <a:srgbClr val="FF0000"/>
                </a:solidFill>
              </a:rPr>
              <a:t>）</a:t>
            </a:r>
          </a:p>
        </p:txBody>
      </p:sp>
      <p:sp>
        <p:nvSpPr>
          <p:cNvPr id="9" name="楕円 8">
            <a:extLst>
              <a:ext uri="{FF2B5EF4-FFF2-40B4-BE49-F238E27FC236}">
                <a16:creationId xmlns:a16="http://schemas.microsoft.com/office/drawing/2014/main" id="{7AD4ACBD-1127-C98B-CF8C-E29E191981AC}"/>
              </a:ext>
            </a:extLst>
          </p:cNvPr>
          <p:cNvSpPr/>
          <p:nvPr/>
        </p:nvSpPr>
        <p:spPr bwMode="auto">
          <a:xfrm>
            <a:off x="4364203" y="4529513"/>
            <a:ext cx="2921929" cy="95055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cxnSp>
        <p:nvCxnSpPr>
          <p:cNvPr id="11" name="直線コネクタ 10">
            <a:extLst>
              <a:ext uri="{FF2B5EF4-FFF2-40B4-BE49-F238E27FC236}">
                <a16:creationId xmlns:a16="http://schemas.microsoft.com/office/drawing/2014/main" id="{48C771F4-FFA8-BA01-7CEA-3B9489069CA9}"/>
              </a:ext>
            </a:extLst>
          </p:cNvPr>
          <p:cNvCxnSpPr>
            <a:cxnSpLocks/>
          </p:cNvCxnSpPr>
          <p:nvPr/>
        </p:nvCxnSpPr>
        <p:spPr bwMode="auto">
          <a:xfrm>
            <a:off x="4142640" y="4621884"/>
            <a:ext cx="429360" cy="129216"/>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31D31CB7-4FC9-C0F2-32E2-7BC663E48B6E}"/>
              </a:ext>
            </a:extLst>
          </p:cNvPr>
          <p:cNvCxnSpPr>
            <a:endCxn id="9" idx="7"/>
          </p:cNvCxnSpPr>
          <p:nvPr/>
        </p:nvCxnSpPr>
        <p:spPr bwMode="auto">
          <a:xfrm>
            <a:off x="6505293" y="3099322"/>
            <a:ext cx="352932" cy="1569397"/>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Rectangle 2">
            <a:extLst>
              <a:ext uri="{FF2B5EF4-FFF2-40B4-BE49-F238E27FC236}">
                <a16:creationId xmlns:a16="http://schemas.microsoft.com/office/drawing/2014/main" id="{5D372738-4FAE-4BC9-BDC6-0BD281F0290A}"/>
              </a:ext>
            </a:extLst>
          </p:cNvPr>
          <p:cNvSpPr txBox="1">
            <a:spLocks noChangeArrowheads="1"/>
          </p:cNvSpPr>
          <p:nvPr/>
        </p:nvSpPr>
        <p:spPr bwMode="auto">
          <a:xfrm>
            <a:off x="506879" y="119918"/>
            <a:ext cx="8229600" cy="504825"/>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3000" kern="0" dirty="0">
                <a:latin typeface="ＭＳ ゴシック" pitchFamily="49" charset="-128"/>
                <a:ea typeface="ＭＳ ゴシック" pitchFamily="49" charset="-128"/>
              </a:rPr>
              <a:t>野菜の用途別需要の概念図（</a:t>
            </a:r>
            <a:r>
              <a:rPr lang="en-US" altLang="ja-JP" sz="3000" kern="0" dirty="0">
                <a:latin typeface="ＭＳ ゴシック" pitchFamily="49" charset="-128"/>
                <a:ea typeface="ＭＳ ゴシック" pitchFamily="49" charset="-128"/>
              </a:rPr>
              <a:t>2</a:t>
            </a:r>
            <a:r>
              <a:rPr lang="ja-JP" altLang="en-US" sz="3000" kern="0" dirty="0">
                <a:latin typeface="ＭＳ ゴシック" pitchFamily="49" charset="-128"/>
                <a:ea typeface="ＭＳ ゴシック" pitchFamily="49" charset="-128"/>
              </a:rPr>
              <a:t>）</a:t>
            </a:r>
          </a:p>
        </p:txBody>
      </p:sp>
    </p:spTree>
    <p:extLst>
      <p:ext uri="{BB962C8B-B14F-4D97-AF65-F5344CB8AC3E}">
        <p14:creationId xmlns:p14="http://schemas.microsoft.com/office/powerpoint/2010/main" val="2688976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8B2C9F1-0CFA-4D15-99EF-E6DB10F6E50A}"/>
              </a:ext>
            </a:extLst>
          </p:cNvPr>
          <p:cNvSpPr>
            <a:spLocks noGrp="1"/>
          </p:cNvSpPr>
          <p:nvPr>
            <p:ph type="sldNum" sz="quarter" idx="11"/>
          </p:nvPr>
        </p:nvSpPr>
        <p:spPr/>
        <p:txBody>
          <a:bodyPr/>
          <a:lstStyle/>
          <a:p>
            <a:pPr>
              <a:defRPr/>
            </a:pPr>
            <a:fld id="{801E8451-78C2-4737-A865-86DD203F7BBD}" type="slidenum">
              <a:rPr lang="en-US" altLang="ja-JP" smtClean="0"/>
              <a:pPr>
                <a:defRPr/>
              </a:pPr>
              <a:t>14</a:t>
            </a:fld>
            <a:endParaRPr lang="en-US" altLang="ja-JP"/>
          </a:p>
        </p:txBody>
      </p:sp>
      <p:pic>
        <p:nvPicPr>
          <p:cNvPr id="3" name="図 2">
            <a:extLst>
              <a:ext uri="{FF2B5EF4-FFF2-40B4-BE49-F238E27FC236}">
                <a16:creationId xmlns:a16="http://schemas.microsoft.com/office/drawing/2014/main" id="{7F5F3C93-5B93-4E03-B411-06E06A5C310A}"/>
              </a:ext>
            </a:extLst>
          </p:cNvPr>
          <p:cNvPicPr>
            <a:picLocks noChangeAspect="1"/>
          </p:cNvPicPr>
          <p:nvPr/>
        </p:nvPicPr>
        <p:blipFill>
          <a:blip r:embed="rId2"/>
          <a:stretch>
            <a:fillRect/>
          </a:stretch>
        </p:blipFill>
        <p:spPr>
          <a:xfrm>
            <a:off x="305441" y="1131223"/>
            <a:ext cx="8784842" cy="5122692"/>
          </a:xfrm>
          <a:prstGeom prst="rect">
            <a:avLst/>
          </a:prstGeom>
        </p:spPr>
      </p:pic>
      <p:sp>
        <p:nvSpPr>
          <p:cNvPr id="4" name="テキスト ボックス 2">
            <a:extLst>
              <a:ext uri="{FF2B5EF4-FFF2-40B4-BE49-F238E27FC236}">
                <a16:creationId xmlns:a16="http://schemas.microsoft.com/office/drawing/2014/main" id="{7921C4C3-4A92-44ED-95AA-3CBBDE485474}"/>
              </a:ext>
            </a:extLst>
          </p:cNvPr>
          <p:cNvSpPr txBox="1">
            <a:spLocks noChangeArrowheads="1"/>
          </p:cNvSpPr>
          <p:nvPr/>
        </p:nvSpPr>
        <p:spPr bwMode="auto">
          <a:xfrm rot="16200000">
            <a:off x="-1003403" y="3031151"/>
            <a:ext cx="23726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200" dirty="0"/>
              <a:t>加工・業務用需要割合 </a:t>
            </a:r>
            <a:r>
              <a:rPr lang="en-US" altLang="ja-JP" sz="1200" dirty="0"/>
              <a:t>(%)</a:t>
            </a:r>
            <a:endParaRPr lang="ja-JP" altLang="en-US" sz="1200" dirty="0"/>
          </a:p>
        </p:txBody>
      </p:sp>
      <p:sp>
        <p:nvSpPr>
          <p:cNvPr id="5" name="Rectangle 2">
            <a:extLst>
              <a:ext uri="{FF2B5EF4-FFF2-40B4-BE49-F238E27FC236}">
                <a16:creationId xmlns:a16="http://schemas.microsoft.com/office/drawing/2014/main" id="{DE113D3C-9427-441B-BBF6-EAE6319510B9}"/>
              </a:ext>
            </a:extLst>
          </p:cNvPr>
          <p:cNvSpPr txBox="1">
            <a:spLocks noChangeArrowheads="1"/>
          </p:cNvSpPr>
          <p:nvPr/>
        </p:nvSpPr>
        <p:spPr bwMode="auto">
          <a:xfrm>
            <a:off x="457200" y="188913"/>
            <a:ext cx="8229600" cy="503783"/>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800" kern="0" dirty="0"/>
              <a:t>野菜の加工・業務用需要の動向</a:t>
            </a:r>
          </a:p>
        </p:txBody>
      </p:sp>
      <p:sp>
        <p:nvSpPr>
          <p:cNvPr id="6" name="テキスト ボックス 6">
            <a:extLst>
              <a:ext uri="{FF2B5EF4-FFF2-40B4-BE49-F238E27FC236}">
                <a16:creationId xmlns:a16="http://schemas.microsoft.com/office/drawing/2014/main" id="{CDE3A4CB-0622-4541-9E41-18BF148B2F39}"/>
              </a:ext>
            </a:extLst>
          </p:cNvPr>
          <p:cNvSpPr txBox="1">
            <a:spLocks noChangeArrowheads="1"/>
          </p:cNvSpPr>
          <p:nvPr/>
        </p:nvSpPr>
        <p:spPr bwMode="auto">
          <a:xfrm>
            <a:off x="611561" y="6392088"/>
            <a:ext cx="13681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200" dirty="0"/>
              <a:t>資料：小林推計</a:t>
            </a:r>
          </a:p>
        </p:txBody>
      </p:sp>
    </p:spTree>
    <p:extLst>
      <p:ext uri="{BB962C8B-B14F-4D97-AF65-F5344CB8AC3E}">
        <p14:creationId xmlns:p14="http://schemas.microsoft.com/office/powerpoint/2010/main" val="3541065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A95F43C7-E86B-41D0-ABA8-FBE1E1048D7C}"/>
              </a:ext>
            </a:extLst>
          </p:cNvPr>
          <p:cNvSpPr>
            <a:spLocks noGrp="1"/>
          </p:cNvSpPr>
          <p:nvPr>
            <p:ph type="sldNum" sz="quarter" idx="11"/>
          </p:nvPr>
        </p:nvSpPr>
        <p:spPr/>
        <p:txBody>
          <a:bodyPr/>
          <a:lstStyle/>
          <a:p>
            <a:pPr>
              <a:defRPr/>
            </a:pPr>
            <a:fld id="{801E8451-78C2-4737-A865-86DD203F7BBD}" type="slidenum">
              <a:rPr lang="en-US" altLang="ja-JP" smtClean="0"/>
              <a:pPr>
                <a:defRPr/>
              </a:pPr>
              <a:t>15</a:t>
            </a:fld>
            <a:endParaRPr lang="en-US" altLang="ja-JP"/>
          </a:p>
        </p:txBody>
      </p:sp>
      <p:pic>
        <p:nvPicPr>
          <p:cNvPr id="3" name="図 2">
            <a:extLst>
              <a:ext uri="{FF2B5EF4-FFF2-40B4-BE49-F238E27FC236}">
                <a16:creationId xmlns:a16="http://schemas.microsoft.com/office/drawing/2014/main" id="{12D8FC7B-C18E-441D-9ECB-3D142B2409A2}"/>
              </a:ext>
            </a:extLst>
          </p:cNvPr>
          <p:cNvPicPr>
            <a:picLocks noChangeAspect="1"/>
          </p:cNvPicPr>
          <p:nvPr/>
        </p:nvPicPr>
        <p:blipFill>
          <a:blip r:embed="rId2"/>
          <a:stretch>
            <a:fillRect/>
          </a:stretch>
        </p:blipFill>
        <p:spPr>
          <a:xfrm>
            <a:off x="313949" y="1089477"/>
            <a:ext cx="8768435" cy="5137136"/>
          </a:xfrm>
          <a:prstGeom prst="rect">
            <a:avLst/>
          </a:prstGeom>
        </p:spPr>
      </p:pic>
      <p:sp>
        <p:nvSpPr>
          <p:cNvPr id="4" name="テキスト ボックス 2">
            <a:extLst>
              <a:ext uri="{FF2B5EF4-FFF2-40B4-BE49-F238E27FC236}">
                <a16:creationId xmlns:a16="http://schemas.microsoft.com/office/drawing/2014/main" id="{58A84A66-9990-455A-B4CF-CD4EE1176BCC}"/>
              </a:ext>
            </a:extLst>
          </p:cNvPr>
          <p:cNvSpPr txBox="1">
            <a:spLocks noChangeArrowheads="1"/>
          </p:cNvSpPr>
          <p:nvPr/>
        </p:nvSpPr>
        <p:spPr bwMode="auto">
          <a:xfrm rot="16200000">
            <a:off x="-1003403" y="3031151"/>
            <a:ext cx="23726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200" dirty="0"/>
              <a:t>加工・業務需要の輸入割合 </a:t>
            </a:r>
            <a:r>
              <a:rPr lang="en-US" altLang="ja-JP" sz="1200" dirty="0"/>
              <a:t>(%)</a:t>
            </a:r>
            <a:endParaRPr lang="ja-JP" altLang="en-US" sz="1200" dirty="0"/>
          </a:p>
        </p:txBody>
      </p:sp>
      <p:sp>
        <p:nvSpPr>
          <p:cNvPr id="8" name="Rectangle 6">
            <a:extLst>
              <a:ext uri="{FF2B5EF4-FFF2-40B4-BE49-F238E27FC236}">
                <a16:creationId xmlns:a16="http://schemas.microsoft.com/office/drawing/2014/main" id="{4ACE6A58-B624-40C3-BE7D-531C6EE246D4}"/>
              </a:ext>
            </a:extLst>
          </p:cNvPr>
          <p:cNvSpPr txBox="1">
            <a:spLocks noChangeArrowheads="1"/>
          </p:cNvSpPr>
          <p:nvPr/>
        </p:nvSpPr>
        <p:spPr>
          <a:xfrm>
            <a:off x="457200" y="105342"/>
            <a:ext cx="8229600" cy="558799"/>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800" kern="0" dirty="0"/>
              <a:t>加工・業務用需要における輸入割合の推移</a:t>
            </a:r>
          </a:p>
        </p:txBody>
      </p:sp>
      <p:grpSp>
        <p:nvGrpSpPr>
          <p:cNvPr id="9" name="グループ化 8">
            <a:extLst>
              <a:ext uri="{FF2B5EF4-FFF2-40B4-BE49-F238E27FC236}">
                <a16:creationId xmlns:a16="http://schemas.microsoft.com/office/drawing/2014/main" id="{038A77DA-3049-4520-BBAD-8801368E7FC7}"/>
              </a:ext>
            </a:extLst>
          </p:cNvPr>
          <p:cNvGrpSpPr/>
          <p:nvPr/>
        </p:nvGrpSpPr>
        <p:grpSpPr>
          <a:xfrm>
            <a:off x="683568" y="5506533"/>
            <a:ext cx="1440160" cy="730974"/>
            <a:chOff x="2411760" y="3063513"/>
            <a:chExt cx="1440160" cy="730974"/>
          </a:xfrm>
        </p:grpSpPr>
        <p:sp>
          <p:nvSpPr>
            <p:cNvPr id="10" name="吹き出し: 円形 9">
              <a:extLst>
                <a:ext uri="{FF2B5EF4-FFF2-40B4-BE49-F238E27FC236}">
                  <a16:creationId xmlns:a16="http://schemas.microsoft.com/office/drawing/2014/main" id="{6A2F88F4-8D56-4995-B6D7-9F674956AA69}"/>
                </a:ext>
              </a:extLst>
            </p:cNvPr>
            <p:cNvSpPr/>
            <p:nvPr/>
          </p:nvSpPr>
          <p:spPr bwMode="auto">
            <a:xfrm>
              <a:off x="2411760" y="3063513"/>
              <a:ext cx="1440160" cy="730974"/>
            </a:xfrm>
            <a:prstGeom prst="wedgeEllipseCallout">
              <a:avLst>
                <a:gd name="adj1" fmla="val -40055"/>
                <a:gd name="adj2" fmla="val -69479"/>
              </a:avLst>
            </a:prstGeom>
            <a:solidFill>
              <a:srgbClr val="FFFF00">
                <a:alpha val="5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1" name="テキスト ボックス 10">
              <a:extLst>
                <a:ext uri="{FF2B5EF4-FFF2-40B4-BE49-F238E27FC236}">
                  <a16:creationId xmlns:a16="http://schemas.microsoft.com/office/drawing/2014/main" id="{471CF474-C121-487B-871B-F9BEFD2AB571}"/>
                </a:ext>
              </a:extLst>
            </p:cNvPr>
            <p:cNvSpPr txBox="1"/>
            <p:nvPr/>
          </p:nvSpPr>
          <p:spPr>
            <a:xfrm>
              <a:off x="2452440" y="3167390"/>
              <a:ext cx="1368152" cy="523220"/>
            </a:xfrm>
            <a:prstGeom prst="rect">
              <a:avLst/>
            </a:prstGeom>
            <a:noFill/>
          </p:spPr>
          <p:txBody>
            <a:bodyPr wrap="square" rtlCol="0">
              <a:spAutoFit/>
            </a:bodyPr>
            <a:lstStyle/>
            <a:p>
              <a:pPr algn="ctr"/>
              <a:r>
                <a:rPr kumimoji="1" lang="ja-JP" altLang="en-US" sz="1400" dirty="0"/>
                <a:t>家計消費用</a:t>
              </a:r>
              <a:endParaRPr kumimoji="1" lang="en-US" altLang="ja-JP" sz="1400" dirty="0"/>
            </a:p>
            <a:p>
              <a:pPr algn="ctr"/>
              <a:r>
                <a:rPr kumimoji="1" lang="ja-JP" altLang="en-US" sz="1400" dirty="0"/>
                <a:t>輸入割合</a:t>
              </a:r>
              <a:r>
                <a:rPr kumimoji="1" lang="en-US" altLang="ja-JP" sz="1400" dirty="0"/>
                <a:t>3</a:t>
              </a:r>
              <a:r>
                <a:rPr kumimoji="1" lang="ja-JP" altLang="en-US" sz="1400" dirty="0"/>
                <a:t>％</a:t>
              </a:r>
            </a:p>
          </p:txBody>
        </p:sp>
      </p:grpSp>
      <p:sp>
        <p:nvSpPr>
          <p:cNvPr id="12" name="テキスト ボックス 6">
            <a:extLst>
              <a:ext uri="{FF2B5EF4-FFF2-40B4-BE49-F238E27FC236}">
                <a16:creationId xmlns:a16="http://schemas.microsoft.com/office/drawing/2014/main" id="{84CBB5BC-ACB9-4766-ACBF-7E3AACD97A5D}"/>
              </a:ext>
            </a:extLst>
          </p:cNvPr>
          <p:cNvSpPr txBox="1">
            <a:spLocks noChangeArrowheads="1"/>
          </p:cNvSpPr>
          <p:nvPr/>
        </p:nvSpPr>
        <p:spPr bwMode="auto">
          <a:xfrm>
            <a:off x="611561" y="6392088"/>
            <a:ext cx="136815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200" dirty="0"/>
              <a:t>資料：小林推計</a:t>
            </a:r>
          </a:p>
        </p:txBody>
      </p:sp>
    </p:spTree>
    <p:extLst>
      <p:ext uri="{BB962C8B-B14F-4D97-AF65-F5344CB8AC3E}">
        <p14:creationId xmlns:p14="http://schemas.microsoft.com/office/powerpoint/2010/main" val="88485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番号プレースホルダー 1">
            <a:extLst>
              <a:ext uri="{FF2B5EF4-FFF2-40B4-BE49-F238E27FC236}">
                <a16:creationId xmlns:a16="http://schemas.microsoft.com/office/drawing/2014/main" id="{B07A5064-DB44-46F1-B263-7E336BDAC26B}"/>
              </a:ext>
            </a:extLst>
          </p:cNvPr>
          <p:cNvSpPr>
            <a:spLocks noGrp="1" noChangeArrowheads="1"/>
          </p:cNvSpPr>
          <p:nvPr>
            <p:ph type="sldNum" sz="quarter" idx="11"/>
          </p:nvPr>
        </p:nvSpPr>
        <p:spPr>
          <a:xfrm>
            <a:off x="8521700" y="6237288"/>
            <a:ext cx="51435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A2A9D459-2711-40CE-9A1D-E1E07F67AE17}" type="slidenum">
              <a:rPr kumimoji="0" lang="en-US" altLang="ja-JP" sz="1200" smtClean="0">
                <a:latin typeface="Arial Black" panose="020B0A04020102020204" pitchFamily="34" charset="0"/>
              </a:rPr>
              <a:pPr>
                <a:spcBef>
                  <a:spcPct val="0"/>
                </a:spcBef>
                <a:buClrTx/>
                <a:buSzTx/>
                <a:buFontTx/>
                <a:buNone/>
              </a:pPr>
              <a:t>16</a:t>
            </a:fld>
            <a:endParaRPr kumimoji="0" lang="en-US" altLang="ja-JP" sz="1200">
              <a:latin typeface="Arial Black" panose="020B0A04020102020204" pitchFamily="34" charset="0"/>
            </a:endParaRPr>
          </a:p>
        </p:txBody>
      </p:sp>
      <p:graphicFrame>
        <p:nvGraphicFramePr>
          <p:cNvPr id="34819" name="グラフ 2">
            <a:extLst>
              <a:ext uri="{FF2B5EF4-FFF2-40B4-BE49-F238E27FC236}">
                <a16:creationId xmlns:a16="http://schemas.microsoft.com/office/drawing/2014/main" id="{0AE9F234-3438-4B4F-A808-A0476C34F2DF}"/>
              </a:ext>
            </a:extLst>
          </p:cNvPr>
          <p:cNvGraphicFramePr>
            <a:graphicFrameLocks/>
          </p:cNvGraphicFramePr>
          <p:nvPr/>
        </p:nvGraphicFramePr>
        <p:xfrm>
          <a:off x="-231775" y="1433513"/>
          <a:ext cx="4854575" cy="4373562"/>
        </p:xfrm>
        <a:graphic>
          <a:graphicData uri="http://schemas.openxmlformats.org/presentationml/2006/ole">
            <mc:AlternateContent xmlns:mc="http://schemas.openxmlformats.org/markup-compatibility/2006">
              <mc:Choice xmlns:v="urn:schemas-microsoft-com:vml" Requires="v">
                <p:oleObj name="Chart" r:id="rId2" imgW="4858933" imgH="4377307" progId="Excel.Chart.8">
                  <p:embed/>
                </p:oleObj>
              </mc:Choice>
              <mc:Fallback>
                <p:oleObj name="Chart" r:id="rId2" imgW="4858933" imgH="4377307" progId="Excel.Chart.8">
                  <p:embed/>
                  <p:pic>
                    <p:nvPicPr>
                      <p:cNvPr id="34819" name="グラフ 2">
                        <a:extLst>
                          <a:ext uri="{FF2B5EF4-FFF2-40B4-BE49-F238E27FC236}">
                            <a16:creationId xmlns:a16="http://schemas.microsoft.com/office/drawing/2014/main" id="{0AE9F234-3438-4B4F-A808-A0476C34F2D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75" y="1433513"/>
                        <a:ext cx="4854575" cy="437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0" name="グラフ 3">
            <a:extLst>
              <a:ext uri="{FF2B5EF4-FFF2-40B4-BE49-F238E27FC236}">
                <a16:creationId xmlns:a16="http://schemas.microsoft.com/office/drawing/2014/main" id="{D7CDE855-7664-4556-AF83-871B515785AC}"/>
              </a:ext>
            </a:extLst>
          </p:cNvPr>
          <p:cNvGraphicFramePr>
            <a:graphicFrameLocks/>
          </p:cNvGraphicFramePr>
          <p:nvPr/>
        </p:nvGraphicFramePr>
        <p:xfrm>
          <a:off x="3008313" y="1308100"/>
          <a:ext cx="6315075" cy="5454650"/>
        </p:xfrm>
        <a:graphic>
          <a:graphicData uri="http://schemas.openxmlformats.org/presentationml/2006/ole">
            <mc:AlternateContent xmlns:mc="http://schemas.openxmlformats.org/markup-compatibility/2006">
              <mc:Choice xmlns:v="urn:schemas-microsoft-com:vml" Requires="v">
                <p:oleObj name="Chart" r:id="rId4" imgW="6322100" imgH="5462489" progId="Excel.Chart.8">
                  <p:embed/>
                </p:oleObj>
              </mc:Choice>
              <mc:Fallback>
                <p:oleObj name="Chart" r:id="rId4" imgW="6322100" imgH="5462489" progId="Excel.Chart.8">
                  <p:embed/>
                  <p:pic>
                    <p:nvPicPr>
                      <p:cNvPr id="34820" name="グラフ 3">
                        <a:extLst>
                          <a:ext uri="{FF2B5EF4-FFF2-40B4-BE49-F238E27FC236}">
                            <a16:creationId xmlns:a16="http://schemas.microsoft.com/office/drawing/2014/main" id="{D7CDE855-7664-4556-AF83-871B515785A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8313" y="1308100"/>
                        <a:ext cx="6315075"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21" name="テキスト ボックス 4">
            <a:extLst>
              <a:ext uri="{FF2B5EF4-FFF2-40B4-BE49-F238E27FC236}">
                <a16:creationId xmlns:a16="http://schemas.microsoft.com/office/drawing/2014/main" id="{5F1FD806-CD36-4CAC-838D-3A6B80CF5EAF}"/>
              </a:ext>
            </a:extLst>
          </p:cNvPr>
          <p:cNvSpPr txBox="1">
            <a:spLocks noChangeArrowheads="1"/>
          </p:cNvSpPr>
          <p:nvPr/>
        </p:nvSpPr>
        <p:spPr bwMode="auto">
          <a:xfrm>
            <a:off x="971550" y="744538"/>
            <a:ext cx="2305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800">
                <a:latin typeface="ＭＳ ゴシック" panose="020B0609070205080204" pitchFamily="49" charset="-128"/>
                <a:ea typeface="ＭＳ ゴシック" panose="020B0609070205080204" pitchFamily="49" charset="-128"/>
              </a:rPr>
              <a:t>惣菜事業者</a:t>
            </a:r>
          </a:p>
        </p:txBody>
      </p:sp>
      <p:sp>
        <p:nvSpPr>
          <p:cNvPr id="34822" name="テキスト ボックス 8">
            <a:extLst>
              <a:ext uri="{FF2B5EF4-FFF2-40B4-BE49-F238E27FC236}">
                <a16:creationId xmlns:a16="http://schemas.microsoft.com/office/drawing/2014/main" id="{35D4392C-7652-44C1-9841-FB555837E7FC}"/>
              </a:ext>
            </a:extLst>
          </p:cNvPr>
          <p:cNvSpPr txBox="1">
            <a:spLocks noChangeArrowheads="1"/>
          </p:cNvSpPr>
          <p:nvPr/>
        </p:nvSpPr>
        <p:spPr bwMode="auto">
          <a:xfrm>
            <a:off x="5580063" y="727075"/>
            <a:ext cx="2016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800">
                <a:latin typeface="ＭＳ ゴシック" panose="020B0609070205080204" pitchFamily="49" charset="-128"/>
                <a:ea typeface="ＭＳ ゴシック" panose="020B0609070205080204" pitchFamily="49" charset="-128"/>
              </a:rPr>
              <a:t>スーパー</a:t>
            </a:r>
          </a:p>
        </p:txBody>
      </p:sp>
      <p:sp>
        <p:nvSpPr>
          <p:cNvPr id="34823" name="テキスト ボックス 2">
            <a:extLst>
              <a:ext uri="{FF2B5EF4-FFF2-40B4-BE49-F238E27FC236}">
                <a16:creationId xmlns:a16="http://schemas.microsoft.com/office/drawing/2014/main" id="{BB80614A-DB03-4741-84B9-1FA62FD40945}"/>
              </a:ext>
            </a:extLst>
          </p:cNvPr>
          <p:cNvSpPr txBox="1">
            <a:spLocks noChangeArrowheads="1"/>
          </p:cNvSpPr>
          <p:nvPr/>
        </p:nvSpPr>
        <p:spPr bwMode="auto">
          <a:xfrm>
            <a:off x="520700" y="1185863"/>
            <a:ext cx="504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en-US" altLang="ja-JP" sz="1600"/>
              <a:t>(%)</a:t>
            </a:r>
            <a:endParaRPr lang="ja-JP" altLang="en-US" sz="1600"/>
          </a:p>
        </p:txBody>
      </p:sp>
      <p:sp>
        <p:nvSpPr>
          <p:cNvPr id="34824" name="テキスト ボックス 2">
            <a:extLst>
              <a:ext uri="{FF2B5EF4-FFF2-40B4-BE49-F238E27FC236}">
                <a16:creationId xmlns:a16="http://schemas.microsoft.com/office/drawing/2014/main" id="{A6321836-E14D-4863-809F-7E86770D588B}"/>
              </a:ext>
            </a:extLst>
          </p:cNvPr>
          <p:cNvSpPr txBox="1">
            <a:spLocks noChangeArrowheads="1"/>
          </p:cNvSpPr>
          <p:nvPr/>
        </p:nvSpPr>
        <p:spPr bwMode="auto">
          <a:xfrm>
            <a:off x="8029575" y="1185863"/>
            <a:ext cx="504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en-US" altLang="ja-JP" sz="1600"/>
              <a:t>(%)</a:t>
            </a:r>
            <a:endParaRPr lang="ja-JP" altLang="en-US" sz="1600"/>
          </a:p>
        </p:txBody>
      </p:sp>
      <p:sp>
        <p:nvSpPr>
          <p:cNvPr id="9" name="Rectangle 2">
            <a:extLst>
              <a:ext uri="{FF2B5EF4-FFF2-40B4-BE49-F238E27FC236}">
                <a16:creationId xmlns:a16="http://schemas.microsoft.com/office/drawing/2014/main" id="{044ADF23-F418-4CA9-91FE-B3C6850504F9}"/>
              </a:ext>
            </a:extLst>
          </p:cNvPr>
          <p:cNvSpPr txBox="1">
            <a:spLocks noChangeArrowheads="1"/>
          </p:cNvSpPr>
          <p:nvPr/>
        </p:nvSpPr>
        <p:spPr bwMode="auto">
          <a:xfrm>
            <a:off x="395288" y="68263"/>
            <a:ext cx="8431212" cy="523875"/>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3000" kern="0" dirty="0">
                <a:latin typeface="ＭＳ ゴシック" panose="020B0609070205080204" pitchFamily="49" charset="-128"/>
                <a:ea typeface="ＭＳ ゴシック" panose="020B0609070205080204" pitchFamily="49" charset="-128"/>
              </a:rPr>
              <a:t>惣菜に使用される原料野菜（形態別割合）</a:t>
            </a:r>
          </a:p>
        </p:txBody>
      </p:sp>
      <p:sp>
        <p:nvSpPr>
          <p:cNvPr id="34826" name="テキスト ボックス 9">
            <a:extLst>
              <a:ext uri="{FF2B5EF4-FFF2-40B4-BE49-F238E27FC236}">
                <a16:creationId xmlns:a16="http://schemas.microsoft.com/office/drawing/2014/main" id="{6682FF70-9622-4726-8E7C-C543D7261BD0}"/>
              </a:ext>
            </a:extLst>
          </p:cNvPr>
          <p:cNvSpPr txBox="1">
            <a:spLocks noChangeArrowheads="1"/>
          </p:cNvSpPr>
          <p:nvPr/>
        </p:nvSpPr>
        <p:spPr bwMode="auto">
          <a:xfrm>
            <a:off x="-14288" y="6156325"/>
            <a:ext cx="4330701"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300">
                <a:latin typeface="ＭＳ ゴシック" panose="020B0609070205080204" pitchFamily="49" charset="-128"/>
                <a:ea typeface="ＭＳ ゴシック" panose="020B0609070205080204" pitchFamily="49" charset="-128"/>
              </a:rPr>
              <a:t>資料：「平成２７年度惣菜用野菜の需要構造実態調査」</a:t>
            </a:r>
            <a:endParaRPr lang="en-US" altLang="ja-JP" sz="1300">
              <a:latin typeface="ＭＳ ゴシック" panose="020B0609070205080204" pitchFamily="49" charset="-128"/>
              <a:ea typeface="ＭＳ ゴシック" panose="020B0609070205080204" pitchFamily="49" charset="-128"/>
            </a:endParaRPr>
          </a:p>
          <a:p>
            <a:pPr>
              <a:spcBef>
                <a:spcPct val="0"/>
              </a:spcBef>
              <a:buClrTx/>
              <a:buSzTx/>
              <a:buFontTx/>
              <a:buNone/>
            </a:pPr>
            <a:r>
              <a:rPr lang="en-US" altLang="ja-JP" sz="1300">
                <a:latin typeface="ＭＳ ゴシック" panose="020B0609070205080204" pitchFamily="49" charset="-128"/>
                <a:ea typeface="ＭＳ ゴシック" panose="020B0609070205080204" pitchFamily="49" charset="-128"/>
              </a:rPr>
              <a:t>       </a:t>
            </a:r>
            <a:r>
              <a:rPr lang="ja-JP" altLang="en-US" sz="1300">
                <a:latin typeface="ＭＳ ゴシック" panose="020B0609070205080204" pitchFamily="49" charset="-128"/>
                <a:ea typeface="ＭＳ ゴシック" panose="020B0609070205080204" pitchFamily="49" charset="-128"/>
              </a:rPr>
              <a:t>農畜産業振興機構、</a:t>
            </a:r>
            <a:r>
              <a:rPr lang="en-US" altLang="ja-JP" sz="1300">
                <a:latin typeface="ＭＳ ゴシック" panose="020B0609070205080204" pitchFamily="49" charset="-128"/>
                <a:ea typeface="ＭＳ ゴシック" panose="020B0609070205080204" pitchFamily="49" charset="-128"/>
              </a:rPr>
              <a:t>H28.3</a:t>
            </a:r>
            <a:r>
              <a:rPr lang="ja-JP" altLang="en-US" sz="1300">
                <a:latin typeface="ＭＳ ゴシック" panose="020B0609070205080204" pitchFamily="49" charset="-128"/>
                <a:ea typeface="ＭＳ ゴシック" panose="020B0609070205080204" pitchFamily="49" charset="-128"/>
              </a:rPr>
              <a:t>月より抜粋</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1">
            <a:extLst>
              <a:ext uri="{FF2B5EF4-FFF2-40B4-BE49-F238E27FC236}">
                <a16:creationId xmlns:a16="http://schemas.microsoft.com/office/drawing/2014/main" id="{A6B287C3-BDD9-46A4-BC50-22ABD9C61F78}"/>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69087414-0B2B-4741-9894-7AFBB8C961E7}" type="slidenum">
              <a:rPr kumimoji="0" lang="en-US" altLang="ja-JP" sz="1200" smtClean="0">
                <a:latin typeface="Arial Black" panose="020B0A04020102020204" pitchFamily="34" charset="0"/>
              </a:rPr>
              <a:pPr>
                <a:spcBef>
                  <a:spcPct val="0"/>
                </a:spcBef>
                <a:buClrTx/>
                <a:buSzTx/>
                <a:buFontTx/>
                <a:buNone/>
              </a:pPr>
              <a:t>17</a:t>
            </a:fld>
            <a:endParaRPr kumimoji="0" lang="en-US" altLang="ja-JP" sz="1200">
              <a:latin typeface="Arial Black" panose="020B0A04020102020204" pitchFamily="34" charset="0"/>
            </a:endParaRPr>
          </a:p>
        </p:txBody>
      </p:sp>
      <p:grpSp>
        <p:nvGrpSpPr>
          <p:cNvPr id="36867" name="グループ化 1">
            <a:extLst>
              <a:ext uri="{FF2B5EF4-FFF2-40B4-BE49-F238E27FC236}">
                <a16:creationId xmlns:a16="http://schemas.microsoft.com/office/drawing/2014/main" id="{B45D6E81-6C62-4DF4-8289-46D880768DE9}"/>
              </a:ext>
            </a:extLst>
          </p:cNvPr>
          <p:cNvGrpSpPr>
            <a:grpSpLocks/>
          </p:cNvGrpSpPr>
          <p:nvPr/>
        </p:nvGrpSpPr>
        <p:grpSpPr bwMode="auto">
          <a:xfrm>
            <a:off x="985838" y="1058863"/>
            <a:ext cx="7042150" cy="636587"/>
            <a:chOff x="985161" y="1058460"/>
            <a:chExt cx="7042827" cy="636587"/>
          </a:xfrm>
        </p:grpSpPr>
        <p:sp>
          <p:nvSpPr>
            <p:cNvPr id="36879" name="角丸四角形 5">
              <a:extLst>
                <a:ext uri="{FF2B5EF4-FFF2-40B4-BE49-F238E27FC236}">
                  <a16:creationId xmlns:a16="http://schemas.microsoft.com/office/drawing/2014/main" id="{F32EE3F7-8A6B-4427-8AA0-61F2F6BBAD94}"/>
                </a:ext>
              </a:extLst>
            </p:cNvPr>
            <p:cNvSpPr>
              <a:spLocks noChangeArrowheads="1"/>
            </p:cNvSpPr>
            <p:nvPr/>
          </p:nvSpPr>
          <p:spPr bwMode="auto">
            <a:xfrm>
              <a:off x="985161" y="1058460"/>
              <a:ext cx="6668854" cy="636587"/>
            </a:xfrm>
            <a:prstGeom prst="roundRect">
              <a:avLst>
                <a:gd name="adj" fmla="val 16667"/>
              </a:avLst>
            </a:prstGeom>
            <a:solidFill>
              <a:srgbClr val="FFC000"/>
            </a:solidFill>
            <a:ln w="1587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2200"/>
            </a:p>
          </p:txBody>
        </p:sp>
        <p:sp>
          <p:nvSpPr>
            <p:cNvPr id="36880" name="テキスト ボックス 6">
              <a:extLst>
                <a:ext uri="{FF2B5EF4-FFF2-40B4-BE49-F238E27FC236}">
                  <a16:creationId xmlns:a16="http://schemas.microsoft.com/office/drawing/2014/main" id="{92575547-8ED3-4CB6-BC6E-88E511A0DE5E}"/>
                </a:ext>
              </a:extLst>
            </p:cNvPr>
            <p:cNvSpPr txBox="1">
              <a:spLocks noChangeArrowheads="1"/>
            </p:cNvSpPr>
            <p:nvPr/>
          </p:nvSpPr>
          <p:spPr bwMode="auto">
            <a:xfrm>
              <a:off x="1258888" y="1161309"/>
              <a:ext cx="67691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200"/>
                <a:t>厨房・バックヤード等において深刻化する人手不足</a:t>
              </a:r>
            </a:p>
          </p:txBody>
        </p:sp>
      </p:grpSp>
      <p:sp>
        <p:nvSpPr>
          <p:cNvPr id="36868" name="テキスト ボックス 8">
            <a:extLst>
              <a:ext uri="{FF2B5EF4-FFF2-40B4-BE49-F238E27FC236}">
                <a16:creationId xmlns:a16="http://schemas.microsoft.com/office/drawing/2014/main" id="{FF4FE929-68EE-44AD-8677-F57FB66F53C6}"/>
              </a:ext>
            </a:extLst>
          </p:cNvPr>
          <p:cNvSpPr txBox="1">
            <a:spLocks noChangeArrowheads="1"/>
          </p:cNvSpPr>
          <p:nvPr/>
        </p:nvSpPr>
        <p:spPr bwMode="auto">
          <a:xfrm>
            <a:off x="688975" y="2381250"/>
            <a:ext cx="8569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000"/>
              <a:t>○　外食・中食企業等の業務筋での食材野菜の仕入</a:t>
            </a:r>
            <a:endParaRPr lang="en-US" altLang="ja-JP" sz="2000"/>
          </a:p>
          <a:p>
            <a:pPr>
              <a:spcBef>
                <a:spcPct val="0"/>
              </a:spcBef>
              <a:buClrTx/>
              <a:buSzTx/>
              <a:buFontTx/>
              <a:buNone/>
            </a:pPr>
            <a:r>
              <a:rPr lang="ja-JP" altLang="en-US" sz="2000"/>
              <a:t>　　　　 </a:t>
            </a:r>
            <a:r>
              <a:rPr lang="ja-JP" altLang="en-US" sz="2000" u="sng">
                <a:solidFill>
                  <a:srgbClr val="FF0000"/>
                </a:solidFill>
              </a:rPr>
              <a:t>ホール形態から前処理・一次加工された形態への転換が進行</a:t>
            </a:r>
          </a:p>
        </p:txBody>
      </p:sp>
      <p:sp>
        <p:nvSpPr>
          <p:cNvPr id="36869" name="テキスト ボックス 9">
            <a:extLst>
              <a:ext uri="{FF2B5EF4-FFF2-40B4-BE49-F238E27FC236}">
                <a16:creationId xmlns:a16="http://schemas.microsoft.com/office/drawing/2014/main" id="{1DB36A4D-7E71-4EBE-8315-036174657DA8}"/>
              </a:ext>
            </a:extLst>
          </p:cNvPr>
          <p:cNvSpPr txBox="1">
            <a:spLocks noChangeArrowheads="1"/>
          </p:cNvSpPr>
          <p:nvPr/>
        </p:nvSpPr>
        <p:spPr bwMode="auto">
          <a:xfrm>
            <a:off x="714375" y="3268663"/>
            <a:ext cx="8569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000"/>
              <a:t>○　スーパー等の小売店が製造する惣菜の原料野菜の仕入</a:t>
            </a:r>
            <a:endParaRPr lang="en-US" altLang="ja-JP" sz="2000"/>
          </a:p>
          <a:p>
            <a:pPr>
              <a:spcBef>
                <a:spcPct val="0"/>
              </a:spcBef>
              <a:buClrTx/>
              <a:buSzTx/>
              <a:buFontTx/>
              <a:buNone/>
            </a:pPr>
            <a:r>
              <a:rPr lang="ja-JP" altLang="en-US" sz="2000"/>
              <a:t>　　　　 </a:t>
            </a:r>
            <a:r>
              <a:rPr lang="ja-JP" altLang="en-US" sz="2000" u="sng">
                <a:solidFill>
                  <a:srgbClr val="FF0000"/>
                </a:solidFill>
              </a:rPr>
              <a:t>前処理・一次加工、キット野菜、冷凍野菜等の比重の高まり</a:t>
            </a:r>
          </a:p>
        </p:txBody>
      </p:sp>
      <p:sp>
        <p:nvSpPr>
          <p:cNvPr id="36870" name="角丸四角形 7">
            <a:extLst>
              <a:ext uri="{FF2B5EF4-FFF2-40B4-BE49-F238E27FC236}">
                <a16:creationId xmlns:a16="http://schemas.microsoft.com/office/drawing/2014/main" id="{778DB650-8A2E-4E05-BDC7-466478D35ABC}"/>
              </a:ext>
            </a:extLst>
          </p:cNvPr>
          <p:cNvSpPr>
            <a:spLocks noChangeArrowheads="1"/>
          </p:cNvSpPr>
          <p:nvPr/>
        </p:nvSpPr>
        <p:spPr bwMode="auto">
          <a:xfrm>
            <a:off x="561975" y="2252663"/>
            <a:ext cx="7754938" cy="1936750"/>
          </a:xfrm>
          <a:prstGeom prst="roundRect">
            <a:avLst>
              <a:gd name="adj" fmla="val 16667"/>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36871" name="右矢印 10">
            <a:extLst>
              <a:ext uri="{FF2B5EF4-FFF2-40B4-BE49-F238E27FC236}">
                <a16:creationId xmlns:a16="http://schemas.microsoft.com/office/drawing/2014/main" id="{4E0ACA2E-B3AF-4110-8F55-911DB4681802}"/>
              </a:ext>
            </a:extLst>
          </p:cNvPr>
          <p:cNvSpPr>
            <a:spLocks noChangeArrowheads="1"/>
          </p:cNvSpPr>
          <p:nvPr/>
        </p:nvSpPr>
        <p:spPr bwMode="auto">
          <a:xfrm>
            <a:off x="1106488" y="2776538"/>
            <a:ext cx="288925" cy="219075"/>
          </a:xfrm>
          <a:prstGeom prst="rightArrow">
            <a:avLst>
              <a:gd name="adj1" fmla="val 50000"/>
              <a:gd name="adj2" fmla="val 50513"/>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36872" name="右矢印 11">
            <a:extLst>
              <a:ext uri="{FF2B5EF4-FFF2-40B4-BE49-F238E27FC236}">
                <a16:creationId xmlns:a16="http://schemas.microsoft.com/office/drawing/2014/main" id="{3EDEF18F-9F45-4B62-8412-41E22DE98BCD}"/>
              </a:ext>
            </a:extLst>
          </p:cNvPr>
          <p:cNvSpPr>
            <a:spLocks noChangeArrowheads="1"/>
          </p:cNvSpPr>
          <p:nvPr/>
        </p:nvSpPr>
        <p:spPr bwMode="auto">
          <a:xfrm>
            <a:off x="1106488" y="3676650"/>
            <a:ext cx="288925" cy="220663"/>
          </a:xfrm>
          <a:prstGeom prst="rightArrow">
            <a:avLst>
              <a:gd name="adj1" fmla="val 50000"/>
              <a:gd name="adj2" fmla="val 50149"/>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nvGrpSpPr>
          <p:cNvPr id="36873" name="グループ化 3">
            <a:extLst>
              <a:ext uri="{FF2B5EF4-FFF2-40B4-BE49-F238E27FC236}">
                <a16:creationId xmlns:a16="http://schemas.microsoft.com/office/drawing/2014/main" id="{52225FAD-4DE1-4857-9328-01429BA43899}"/>
              </a:ext>
            </a:extLst>
          </p:cNvPr>
          <p:cNvGrpSpPr>
            <a:grpSpLocks/>
          </p:cNvGrpSpPr>
          <p:nvPr/>
        </p:nvGrpSpPr>
        <p:grpSpPr bwMode="auto">
          <a:xfrm>
            <a:off x="534988" y="4978400"/>
            <a:ext cx="7931150" cy="1330325"/>
            <a:chOff x="534988" y="4978400"/>
            <a:chExt cx="7931150" cy="1330920"/>
          </a:xfrm>
        </p:grpSpPr>
        <p:sp>
          <p:nvSpPr>
            <p:cNvPr id="36877" name="角丸四角形 12">
              <a:extLst>
                <a:ext uri="{FF2B5EF4-FFF2-40B4-BE49-F238E27FC236}">
                  <a16:creationId xmlns:a16="http://schemas.microsoft.com/office/drawing/2014/main" id="{A2AD4C1D-0350-450F-96B6-C646BED0A2C1}"/>
                </a:ext>
              </a:extLst>
            </p:cNvPr>
            <p:cNvSpPr>
              <a:spLocks noChangeArrowheads="1"/>
            </p:cNvSpPr>
            <p:nvPr/>
          </p:nvSpPr>
          <p:spPr bwMode="auto">
            <a:xfrm>
              <a:off x="534988" y="4978400"/>
              <a:ext cx="7931150" cy="1330920"/>
            </a:xfrm>
            <a:prstGeom prst="roundRect">
              <a:avLst>
                <a:gd name="adj" fmla="val 16667"/>
              </a:avLst>
            </a:prstGeom>
            <a:solidFill>
              <a:srgbClr val="FFC000"/>
            </a:solidFill>
            <a:ln w="1587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sz="2400"/>
            </a:p>
          </p:txBody>
        </p:sp>
        <p:sp>
          <p:nvSpPr>
            <p:cNvPr id="36878" name="テキスト ボックス 13">
              <a:extLst>
                <a:ext uri="{FF2B5EF4-FFF2-40B4-BE49-F238E27FC236}">
                  <a16:creationId xmlns:a16="http://schemas.microsoft.com/office/drawing/2014/main" id="{C63F62C6-1E48-4DDE-8392-90B45121EDD0}"/>
                </a:ext>
              </a:extLst>
            </p:cNvPr>
            <p:cNvSpPr txBox="1">
              <a:spLocks noChangeArrowheads="1"/>
            </p:cNvSpPr>
            <p:nvPr/>
          </p:nvSpPr>
          <p:spPr bwMode="auto">
            <a:xfrm>
              <a:off x="776288" y="5186363"/>
              <a:ext cx="74469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000"/>
                <a:t>加工・業務用需要への国内対応をさらに前進させるためには、</a:t>
              </a:r>
              <a:r>
                <a:rPr lang="ja-JP" altLang="en-US" sz="2000" u="sng"/>
                <a:t>前処理・一次加工、カット・キット野菜、冷凍野菜等の形態による国産野菜の安定供給体制の構築</a:t>
              </a:r>
              <a:r>
                <a:rPr lang="ja-JP" altLang="en-US" sz="2000"/>
                <a:t>が重要</a:t>
              </a:r>
            </a:p>
          </p:txBody>
        </p:sp>
      </p:grpSp>
      <p:sp>
        <p:nvSpPr>
          <p:cNvPr id="36874" name="下矢印 14">
            <a:extLst>
              <a:ext uri="{FF2B5EF4-FFF2-40B4-BE49-F238E27FC236}">
                <a16:creationId xmlns:a16="http://schemas.microsoft.com/office/drawing/2014/main" id="{82470A6D-57D1-43E9-9933-4D42C44788A5}"/>
              </a:ext>
            </a:extLst>
          </p:cNvPr>
          <p:cNvSpPr>
            <a:spLocks noChangeArrowheads="1"/>
          </p:cNvSpPr>
          <p:nvPr/>
        </p:nvSpPr>
        <p:spPr bwMode="auto">
          <a:xfrm>
            <a:off x="4067175" y="4383088"/>
            <a:ext cx="458788" cy="396875"/>
          </a:xfrm>
          <a:prstGeom prst="down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16" name="Rectangle 2">
            <a:extLst>
              <a:ext uri="{FF2B5EF4-FFF2-40B4-BE49-F238E27FC236}">
                <a16:creationId xmlns:a16="http://schemas.microsoft.com/office/drawing/2014/main" id="{2AD15711-2A09-4AA4-8667-7FB89A17CD52}"/>
              </a:ext>
            </a:extLst>
          </p:cNvPr>
          <p:cNvSpPr txBox="1">
            <a:spLocks noChangeArrowheads="1"/>
          </p:cNvSpPr>
          <p:nvPr/>
        </p:nvSpPr>
        <p:spPr bwMode="auto">
          <a:xfrm>
            <a:off x="192088" y="115888"/>
            <a:ext cx="8713787" cy="450850"/>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3000" kern="0" dirty="0"/>
              <a:t>業務筋における「時短」食材の利用の増加</a:t>
            </a:r>
          </a:p>
        </p:txBody>
      </p:sp>
      <p:sp>
        <p:nvSpPr>
          <p:cNvPr id="36876" name="下矢印 14">
            <a:extLst>
              <a:ext uri="{FF2B5EF4-FFF2-40B4-BE49-F238E27FC236}">
                <a16:creationId xmlns:a16="http://schemas.microsoft.com/office/drawing/2014/main" id="{8BBFF0E4-CA77-488F-A34C-94390A798C9E}"/>
              </a:ext>
            </a:extLst>
          </p:cNvPr>
          <p:cNvSpPr>
            <a:spLocks noChangeArrowheads="1"/>
          </p:cNvSpPr>
          <p:nvPr/>
        </p:nvSpPr>
        <p:spPr bwMode="auto">
          <a:xfrm>
            <a:off x="4060825" y="1838325"/>
            <a:ext cx="457200" cy="319088"/>
          </a:xfrm>
          <a:prstGeom prst="down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13FF7C-F1E8-1285-1EA0-5A7FBED25D86}"/>
              </a:ext>
            </a:extLst>
          </p:cNvPr>
          <p:cNvSpPr>
            <a:spLocks noGrp="1"/>
          </p:cNvSpPr>
          <p:nvPr>
            <p:ph type="sldNum" sz="quarter" idx="11"/>
          </p:nvPr>
        </p:nvSpPr>
        <p:spPr/>
        <p:txBody>
          <a:bodyPr/>
          <a:lstStyle/>
          <a:p>
            <a:pPr>
              <a:defRPr/>
            </a:pPr>
            <a:fld id="{C0B24254-A4FF-47DE-9D5F-30987F379FDD}" type="slidenum">
              <a:rPr lang="en-US" altLang="ja-JP" smtClean="0"/>
              <a:pPr>
                <a:defRPr/>
              </a:pPr>
              <a:t>18</a:t>
            </a:fld>
            <a:endParaRPr lang="en-US" altLang="ja-JP"/>
          </a:p>
        </p:txBody>
      </p:sp>
      <p:pic>
        <p:nvPicPr>
          <p:cNvPr id="4" name="図 3">
            <a:extLst>
              <a:ext uri="{FF2B5EF4-FFF2-40B4-BE49-F238E27FC236}">
                <a16:creationId xmlns:a16="http://schemas.microsoft.com/office/drawing/2014/main" id="{0220D1DA-8B1A-2506-D5DE-75C962D06471}"/>
              </a:ext>
            </a:extLst>
          </p:cNvPr>
          <p:cNvPicPr>
            <a:picLocks noChangeAspect="1"/>
          </p:cNvPicPr>
          <p:nvPr/>
        </p:nvPicPr>
        <p:blipFill>
          <a:blip r:embed="rId2"/>
          <a:stretch>
            <a:fillRect/>
          </a:stretch>
        </p:blipFill>
        <p:spPr>
          <a:xfrm>
            <a:off x="215008" y="2721874"/>
            <a:ext cx="8928992" cy="3023538"/>
          </a:xfrm>
          <a:prstGeom prst="rect">
            <a:avLst/>
          </a:prstGeom>
        </p:spPr>
      </p:pic>
      <p:sp>
        <p:nvSpPr>
          <p:cNvPr id="6" name="Rectangle 2">
            <a:extLst>
              <a:ext uri="{FF2B5EF4-FFF2-40B4-BE49-F238E27FC236}">
                <a16:creationId xmlns:a16="http://schemas.microsoft.com/office/drawing/2014/main" id="{8294974F-89CA-F30B-B512-F875D3F32BA4}"/>
              </a:ext>
            </a:extLst>
          </p:cNvPr>
          <p:cNvSpPr txBox="1">
            <a:spLocks noChangeArrowheads="1"/>
          </p:cNvSpPr>
          <p:nvPr/>
        </p:nvSpPr>
        <p:spPr>
          <a:xfrm>
            <a:off x="237586" y="117861"/>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600" kern="0" dirty="0">
                <a:latin typeface="ＭＳ ゴシック" pitchFamily="49" charset="-128"/>
                <a:ea typeface="ＭＳ ゴシック" pitchFamily="49" charset="-128"/>
              </a:rPr>
              <a:t>（参考）食の簡便化のために家庭で実践していること</a:t>
            </a:r>
            <a:endParaRPr lang="en-US" altLang="ja-JP" sz="2600" kern="0" dirty="0">
              <a:latin typeface="ＭＳ ゴシック" pitchFamily="49" charset="-128"/>
              <a:ea typeface="ＭＳ ゴシック" pitchFamily="49" charset="-128"/>
            </a:endParaRPr>
          </a:p>
        </p:txBody>
      </p:sp>
      <p:sp>
        <p:nvSpPr>
          <p:cNvPr id="9" name="テキスト ボックス 8">
            <a:extLst>
              <a:ext uri="{FF2B5EF4-FFF2-40B4-BE49-F238E27FC236}">
                <a16:creationId xmlns:a16="http://schemas.microsoft.com/office/drawing/2014/main" id="{4A704DDA-32C0-E888-E40B-4741AE721B99}"/>
              </a:ext>
            </a:extLst>
          </p:cNvPr>
          <p:cNvSpPr txBox="1"/>
          <p:nvPr/>
        </p:nvSpPr>
        <p:spPr>
          <a:xfrm>
            <a:off x="7710512" y="2643788"/>
            <a:ext cx="1440160" cy="369332"/>
          </a:xfrm>
          <a:prstGeom prst="rect">
            <a:avLst/>
          </a:prstGeom>
          <a:noFill/>
        </p:spPr>
        <p:txBody>
          <a:bodyPr wrap="square" rtlCol="0">
            <a:spAutoFit/>
          </a:bodyPr>
          <a:lstStyle/>
          <a:p>
            <a:pPr algn="ctr"/>
            <a:r>
              <a:rPr kumimoji="1" lang="ja-JP" altLang="en-US" sz="1800" dirty="0"/>
              <a:t>（複数回答）</a:t>
            </a:r>
          </a:p>
        </p:txBody>
      </p:sp>
      <p:sp>
        <p:nvSpPr>
          <p:cNvPr id="10" name="四角形: 角を丸くする 9">
            <a:extLst>
              <a:ext uri="{FF2B5EF4-FFF2-40B4-BE49-F238E27FC236}">
                <a16:creationId xmlns:a16="http://schemas.microsoft.com/office/drawing/2014/main" id="{88CD960B-F00E-14CE-FE3C-447CFC35C580}"/>
              </a:ext>
            </a:extLst>
          </p:cNvPr>
          <p:cNvSpPr/>
          <p:nvPr/>
        </p:nvSpPr>
        <p:spPr bwMode="auto">
          <a:xfrm>
            <a:off x="0" y="5085184"/>
            <a:ext cx="827584" cy="504056"/>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1" name="テキスト ボックス 10">
            <a:extLst>
              <a:ext uri="{FF2B5EF4-FFF2-40B4-BE49-F238E27FC236}">
                <a16:creationId xmlns:a16="http://schemas.microsoft.com/office/drawing/2014/main" id="{D720B0E4-70D5-9D60-4F33-54C98E9136DF}"/>
              </a:ext>
            </a:extLst>
          </p:cNvPr>
          <p:cNvSpPr txBox="1"/>
          <p:nvPr/>
        </p:nvSpPr>
        <p:spPr>
          <a:xfrm>
            <a:off x="1907704" y="682016"/>
            <a:ext cx="5161433" cy="400110"/>
          </a:xfrm>
          <a:prstGeom prst="rect">
            <a:avLst/>
          </a:prstGeom>
          <a:noFill/>
        </p:spPr>
        <p:txBody>
          <a:bodyPr wrap="square" rtlCol="0">
            <a:spAutoFit/>
          </a:bodyPr>
          <a:lstStyle/>
          <a:p>
            <a:r>
              <a:rPr kumimoji="1" lang="ja-JP" altLang="en-US" sz="2000" dirty="0"/>
              <a:t>～</a:t>
            </a:r>
            <a:r>
              <a:rPr kumimoji="1" lang="ja-JP" altLang="en-US" sz="2000" u="sng" dirty="0"/>
              <a:t>「簡便化志向」を回答した者に対する調査</a:t>
            </a:r>
            <a:r>
              <a:rPr kumimoji="1" lang="ja-JP" altLang="en-US" sz="2000" dirty="0"/>
              <a:t>～</a:t>
            </a:r>
          </a:p>
        </p:txBody>
      </p:sp>
      <p:sp>
        <p:nvSpPr>
          <p:cNvPr id="13" name="テキスト ボックス 12">
            <a:extLst>
              <a:ext uri="{FF2B5EF4-FFF2-40B4-BE49-F238E27FC236}">
                <a16:creationId xmlns:a16="http://schemas.microsoft.com/office/drawing/2014/main" id="{382B4B42-656D-ED9A-1C54-FB7FF9861B16}"/>
              </a:ext>
            </a:extLst>
          </p:cNvPr>
          <p:cNvSpPr txBox="1"/>
          <p:nvPr/>
        </p:nvSpPr>
        <p:spPr>
          <a:xfrm>
            <a:off x="539552" y="6307723"/>
            <a:ext cx="4968552" cy="276999"/>
          </a:xfrm>
          <a:prstGeom prst="rect">
            <a:avLst/>
          </a:prstGeom>
          <a:noFill/>
        </p:spPr>
        <p:txBody>
          <a:bodyPr wrap="square" rtlCol="0">
            <a:spAutoFit/>
          </a:bodyPr>
          <a:lstStyle/>
          <a:p>
            <a:r>
              <a:rPr kumimoji="1" lang="ja-JP" altLang="en-US" sz="1200" dirty="0"/>
              <a:t>資料：日本政策金融公庫資料（令和４年１月調査）より一部抜粋</a:t>
            </a:r>
          </a:p>
        </p:txBody>
      </p:sp>
      <p:sp>
        <p:nvSpPr>
          <p:cNvPr id="3" name="テキスト ボックス 2">
            <a:extLst>
              <a:ext uri="{FF2B5EF4-FFF2-40B4-BE49-F238E27FC236}">
                <a16:creationId xmlns:a16="http://schemas.microsoft.com/office/drawing/2014/main" id="{9B775B36-6886-4004-B917-544153B1BC9F}"/>
              </a:ext>
            </a:extLst>
          </p:cNvPr>
          <p:cNvSpPr txBox="1"/>
          <p:nvPr/>
        </p:nvSpPr>
        <p:spPr>
          <a:xfrm>
            <a:off x="997012" y="1440335"/>
            <a:ext cx="7689788" cy="923330"/>
          </a:xfrm>
          <a:prstGeom prst="rect">
            <a:avLst/>
          </a:prstGeom>
          <a:noFill/>
        </p:spPr>
        <p:txBody>
          <a:bodyPr wrap="square" rtlCol="0">
            <a:spAutoFit/>
          </a:bodyPr>
          <a:lstStyle/>
          <a:p>
            <a:r>
              <a:rPr kumimoji="1" lang="ja-JP" altLang="en-US" sz="1800" dirty="0"/>
              <a:t>〇 </a:t>
            </a:r>
            <a:r>
              <a:rPr kumimoji="1" lang="ja-JP" altLang="en-US" sz="1800" u="sng" dirty="0">
                <a:solidFill>
                  <a:srgbClr val="FF0000"/>
                </a:solidFill>
              </a:rPr>
              <a:t>食に関する嗜好</a:t>
            </a:r>
            <a:r>
              <a:rPr kumimoji="1" lang="ja-JP" altLang="en-US" sz="1800" dirty="0"/>
              <a:t>は、</a:t>
            </a:r>
            <a:r>
              <a:rPr kumimoji="1" lang="ja-JP" altLang="en-US" sz="1800" u="sng" dirty="0">
                <a:solidFill>
                  <a:srgbClr val="FF0000"/>
                </a:solidFill>
              </a:rPr>
              <a:t>健康志向、経済性志向、簡便化志向</a:t>
            </a:r>
            <a:r>
              <a:rPr kumimoji="1" lang="ja-JP" altLang="en-US" sz="1800" dirty="0"/>
              <a:t>が</a:t>
            </a:r>
            <a:endParaRPr kumimoji="1" lang="en-US" altLang="ja-JP" sz="1800" dirty="0"/>
          </a:p>
          <a:p>
            <a:r>
              <a:rPr lang="en-US" altLang="ja-JP" sz="1800" dirty="0"/>
              <a:t>     </a:t>
            </a:r>
            <a:r>
              <a:rPr kumimoji="1" lang="en-US" altLang="ja-JP" sz="1800" u="sng" dirty="0">
                <a:solidFill>
                  <a:srgbClr val="FF0000"/>
                </a:solidFill>
              </a:rPr>
              <a:t>3</a:t>
            </a:r>
            <a:r>
              <a:rPr kumimoji="1" lang="ja-JP" altLang="en-US" sz="1800" u="sng" dirty="0">
                <a:solidFill>
                  <a:srgbClr val="FF0000"/>
                </a:solidFill>
              </a:rPr>
              <a:t>大嗜好</a:t>
            </a:r>
            <a:r>
              <a:rPr kumimoji="1" lang="ja-JP" altLang="en-US" sz="1800" dirty="0"/>
              <a:t>として定着</a:t>
            </a:r>
            <a:endParaRPr kumimoji="1" lang="en-US" altLang="ja-JP" sz="1800" dirty="0"/>
          </a:p>
          <a:p>
            <a:r>
              <a:rPr lang="ja-JP" altLang="en-US" sz="1800" dirty="0"/>
              <a:t>　　　　</a:t>
            </a:r>
            <a:r>
              <a:rPr lang="ja-JP" altLang="en-US" sz="1600" dirty="0"/>
              <a:t>～</a:t>
            </a:r>
            <a:r>
              <a:rPr lang="ja-JP" altLang="en-US" sz="1600" u="sng" dirty="0"/>
              <a:t>経済性志向</a:t>
            </a:r>
            <a:r>
              <a:rPr lang="en-US" altLang="ja-JP" sz="1600" u="sng" dirty="0"/>
              <a:t>45.6</a:t>
            </a:r>
            <a:r>
              <a:rPr lang="ja-JP" altLang="en-US" sz="1600" u="sng" dirty="0"/>
              <a:t>％、健康志向</a:t>
            </a:r>
            <a:r>
              <a:rPr lang="en-US" altLang="ja-JP" sz="1600" u="sng" dirty="0"/>
              <a:t>44.0</a:t>
            </a:r>
            <a:r>
              <a:rPr lang="ja-JP" altLang="en-US" sz="1600" u="sng" dirty="0"/>
              <a:t>％、簡便化志向</a:t>
            </a:r>
            <a:r>
              <a:rPr lang="en-US" altLang="ja-JP" sz="1600" u="sng" dirty="0"/>
              <a:t>40.3</a:t>
            </a:r>
            <a:r>
              <a:rPr lang="ja-JP" altLang="en-US" sz="1600" u="sng" dirty="0"/>
              <a:t>％</a:t>
            </a:r>
            <a:r>
              <a:rPr lang="ja-JP" altLang="en-US" sz="1600" dirty="0"/>
              <a:t>（令和</a:t>
            </a:r>
            <a:r>
              <a:rPr lang="en-US" altLang="ja-JP" sz="1600" dirty="0"/>
              <a:t>7</a:t>
            </a:r>
            <a:r>
              <a:rPr lang="ja-JP" altLang="en-US" sz="1600" dirty="0"/>
              <a:t>年</a:t>
            </a:r>
            <a:r>
              <a:rPr lang="en-US" altLang="ja-JP" sz="1600" dirty="0"/>
              <a:t>1</a:t>
            </a:r>
            <a:r>
              <a:rPr lang="ja-JP" altLang="en-US" sz="1600" dirty="0"/>
              <a:t>月調査）</a:t>
            </a:r>
            <a:endParaRPr kumimoji="1" lang="ja-JP" altLang="en-US" sz="1600" dirty="0"/>
          </a:p>
        </p:txBody>
      </p:sp>
      <p:sp>
        <p:nvSpPr>
          <p:cNvPr id="5" name="テキスト ボックス 4">
            <a:extLst>
              <a:ext uri="{FF2B5EF4-FFF2-40B4-BE49-F238E27FC236}">
                <a16:creationId xmlns:a16="http://schemas.microsoft.com/office/drawing/2014/main" id="{1FC3C7CE-F981-4E6D-AD0F-F7186AFD5BAF}"/>
              </a:ext>
            </a:extLst>
          </p:cNvPr>
          <p:cNvSpPr txBox="1"/>
          <p:nvPr/>
        </p:nvSpPr>
        <p:spPr>
          <a:xfrm>
            <a:off x="2292176" y="1004919"/>
            <a:ext cx="4392488" cy="307777"/>
          </a:xfrm>
          <a:prstGeom prst="rect">
            <a:avLst/>
          </a:prstGeom>
          <a:noFill/>
        </p:spPr>
        <p:txBody>
          <a:bodyPr wrap="square" rtlCol="0">
            <a:spAutoFit/>
          </a:bodyPr>
          <a:lstStyle/>
          <a:p>
            <a:pPr algn="ctr"/>
            <a:r>
              <a:rPr lang="ja-JP" altLang="en-US" sz="1400" dirty="0"/>
              <a:t>（令和</a:t>
            </a:r>
            <a:r>
              <a:rPr lang="en-US" altLang="ja-JP" sz="1400" dirty="0"/>
              <a:t>4</a:t>
            </a:r>
            <a:r>
              <a:rPr lang="ja-JP" altLang="en-US" sz="1400" dirty="0"/>
              <a:t>年</a:t>
            </a:r>
            <a:r>
              <a:rPr lang="en-US" altLang="ja-JP" sz="1400" dirty="0"/>
              <a:t>1</a:t>
            </a:r>
            <a:r>
              <a:rPr lang="ja-JP" altLang="en-US" sz="1400" dirty="0"/>
              <a:t>月調査で「簡便化志向」を回答した者）</a:t>
            </a:r>
            <a:endParaRPr kumimoji="1" lang="ja-JP" altLang="en-US" sz="1400" dirty="0"/>
          </a:p>
        </p:txBody>
      </p:sp>
      <p:sp>
        <p:nvSpPr>
          <p:cNvPr id="8" name="四角形: 角を丸くする 7">
            <a:extLst>
              <a:ext uri="{FF2B5EF4-FFF2-40B4-BE49-F238E27FC236}">
                <a16:creationId xmlns:a16="http://schemas.microsoft.com/office/drawing/2014/main" id="{3E970CE4-CDDC-49E9-9AAC-086505E73DFC}"/>
              </a:ext>
            </a:extLst>
          </p:cNvPr>
          <p:cNvSpPr/>
          <p:nvPr/>
        </p:nvSpPr>
        <p:spPr bwMode="auto">
          <a:xfrm>
            <a:off x="87122" y="5546499"/>
            <a:ext cx="909889" cy="276999"/>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Arial" charset="0"/>
              <a:ea typeface="ＭＳ Ｐゴシック" pitchFamily="50" charset="-128"/>
            </a:endParaRPr>
          </a:p>
        </p:txBody>
      </p:sp>
      <p:sp>
        <p:nvSpPr>
          <p:cNvPr id="12" name="楕円 11">
            <a:extLst>
              <a:ext uri="{FF2B5EF4-FFF2-40B4-BE49-F238E27FC236}">
                <a16:creationId xmlns:a16="http://schemas.microsoft.com/office/drawing/2014/main" id="{0487E825-1E64-4F28-A1E5-016969907C28}"/>
              </a:ext>
            </a:extLst>
          </p:cNvPr>
          <p:cNvSpPr/>
          <p:nvPr/>
        </p:nvSpPr>
        <p:spPr bwMode="auto">
          <a:xfrm>
            <a:off x="755187" y="4273677"/>
            <a:ext cx="400565" cy="126055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7" name="四角形: 角を丸くする 6">
            <a:extLst>
              <a:ext uri="{FF2B5EF4-FFF2-40B4-BE49-F238E27FC236}">
                <a16:creationId xmlns:a16="http://schemas.microsoft.com/office/drawing/2014/main" id="{B0B86D7B-30EC-43E0-984F-802F42404DF0}"/>
              </a:ext>
            </a:extLst>
          </p:cNvPr>
          <p:cNvSpPr/>
          <p:nvPr/>
        </p:nvSpPr>
        <p:spPr bwMode="auto">
          <a:xfrm>
            <a:off x="997011" y="1440335"/>
            <a:ext cx="7535429" cy="992268"/>
          </a:xfrm>
          <a:prstGeom prst="round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273514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68DBCE4-B6AD-461D-A339-B78240DE051C}"/>
              </a:ext>
            </a:extLst>
          </p:cNvPr>
          <p:cNvSpPr>
            <a:spLocks noGrp="1"/>
          </p:cNvSpPr>
          <p:nvPr>
            <p:ph type="sldNum" sz="quarter" idx="11"/>
          </p:nvPr>
        </p:nvSpPr>
        <p:spPr/>
        <p:txBody>
          <a:bodyPr/>
          <a:lstStyle/>
          <a:p>
            <a:pPr>
              <a:defRPr/>
            </a:pPr>
            <a:fld id="{801E8451-78C2-4737-A865-86DD203F7BBD}" type="slidenum">
              <a:rPr lang="en-US" altLang="ja-JP" smtClean="0"/>
              <a:pPr>
                <a:defRPr/>
              </a:pPr>
              <a:t>1</a:t>
            </a:fld>
            <a:endParaRPr lang="en-US" altLang="ja-JP"/>
          </a:p>
        </p:txBody>
      </p:sp>
      <p:sp>
        <p:nvSpPr>
          <p:cNvPr id="3" name="Rectangle 2">
            <a:extLst>
              <a:ext uri="{FF2B5EF4-FFF2-40B4-BE49-F238E27FC236}">
                <a16:creationId xmlns:a16="http://schemas.microsoft.com/office/drawing/2014/main" id="{A6CAB5E3-A2CB-42C7-8804-67377E4C7BE7}"/>
              </a:ext>
            </a:extLst>
          </p:cNvPr>
          <p:cNvSpPr txBox="1">
            <a:spLocks noChangeArrowheads="1"/>
          </p:cNvSpPr>
          <p:nvPr/>
        </p:nvSpPr>
        <p:spPr bwMode="auto">
          <a:xfrm>
            <a:off x="457200" y="49213"/>
            <a:ext cx="8229600" cy="563562"/>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3200" kern="0" dirty="0">
                <a:latin typeface="ＭＳ ゴシック" panose="020B0609070205080204" pitchFamily="49" charset="-128"/>
                <a:ea typeface="ＭＳ ゴシック" panose="020B0609070205080204" pitchFamily="49" charset="-128"/>
              </a:rPr>
              <a:t>報告内容</a:t>
            </a:r>
          </a:p>
        </p:txBody>
      </p:sp>
      <p:sp>
        <p:nvSpPr>
          <p:cNvPr id="8" name="テキスト ボックス 7">
            <a:extLst>
              <a:ext uri="{FF2B5EF4-FFF2-40B4-BE49-F238E27FC236}">
                <a16:creationId xmlns:a16="http://schemas.microsoft.com/office/drawing/2014/main" id="{E280C386-F9F3-4F01-BFB6-B8212CABF570}"/>
              </a:ext>
            </a:extLst>
          </p:cNvPr>
          <p:cNvSpPr txBox="1"/>
          <p:nvPr/>
        </p:nvSpPr>
        <p:spPr>
          <a:xfrm>
            <a:off x="282931" y="2147330"/>
            <a:ext cx="8578138" cy="892552"/>
          </a:xfrm>
          <a:prstGeom prst="rect">
            <a:avLst/>
          </a:prstGeom>
          <a:noFill/>
        </p:spPr>
        <p:txBody>
          <a:bodyPr wrap="square" rtlCol="0">
            <a:spAutoFit/>
          </a:bodyPr>
          <a:lstStyle/>
          <a:p>
            <a:r>
              <a:rPr lang="en-US" altLang="ja-JP" sz="2600" dirty="0"/>
              <a:t>1. </a:t>
            </a:r>
            <a:r>
              <a:rPr lang="ja-JP" altLang="en-US" sz="2600" dirty="0"/>
              <a:t>改正 食料・農業・農村基本法、基本計画の要点</a:t>
            </a:r>
            <a:endParaRPr lang="en-US" altLang="ja-JP" sz="2600" u="sng" dirty="0"/>
          </a:p>
          <a:p>
            <a:r>
              <a:rPr lang="ja-JP" altLang="en-US" sz="2600" dirty="0"/>
              <a:t>        </a:t>
            </a:r>
            <a:r>
              <a:rPr kumimoji="1" lang="ja-JP" altLang="en-US" sz="2100" dirty="0"/>
              <a:t>～食料安全保障の抜本的な強化（過度な輸入依存からの脱却等</a:t>
            </a:r>
            <a:r>
              <a:rPr lang="ja-JP" altLang="en-US" sz="2100" dirty="0"/>
              <a:t>）</a:t>
            </a:r>
            <a:endParaRPr kumimoji="1" lang="ja-JP" altLang="en-US" sz="2100" u="sng" dirty="0"/>
          </a:p>
        </p:txBody>
      </p:sp>
      <p:sp>
        <p:nvSpPr>
          <p:cNvPr id="9" name="テキスト ボックス 8">
            <a:extLst>
              <a:ext uri="{FF2B5EF4-FFF2-40B4-BE49-F238E27FC236}">
                <a16:creationId xmlns:a16="http://schemas.microsoft.com/office/drawing/2014/main" id="{B90E1BCA-4C8C-40A5-BAAF-8E09B1E98601}"/>
              </a:ext>
            </a:extLst>
          </p:cNvPr>
          <p:cNvSpPr txBox="1"/>
          <p:nvPr/>
        </p:nvSpPr>
        <p:spPr>
          <a:xfrm>
            <a:off x="282930" y="5157192"/>
            <a:ext cx="8321517" cy="815608"/>
          </a:xfrm>
          <a:prstGeom prst="rect">
            <a:avLst/>
          </a:prstGeom>
          <a:noFill/>
        </p:spPr>
        <p:txBody>
          <a:bodyPr wrap="square" rtlCol="0">
            <a:spAutoFit/>
          </a:bodyPr>
          <a:lstStyle/>
          <a:p>
            <a:r>
              <a:rPr lang="en-US" altLang="ja-JP" sz="2600" dirty="0"/>
              <a:t>3. </a:t>
            </a:r>
            <a:r>
              <a:rPr lang="ja-JP" altLang="en-US" sz="2600" u="sng" dirty="0"/>
              <a:t>物流機能の一層の活用による安定供給</a:t>
            </a:r>
            <a:endParaRPr lang="en-US" altLang="ja-JP" sz="2600" u="sng" dirty="0"/>
          </a:p>
          <a:p>
            <a:r>
              <a:rPr kumimoji="1" lang="ja-JP" altLang="en-US" sz="2100" dirty="0"/>
              <a:t>          ～</a:t>
            </a:r>
            <a:r>
              <a:rPr kumimoji="1" lang="ja-JP" altLang="en-US" sz="2100" u="sng" dirty="0"/>
              <a:t>効率的かつ安定的なサプライチェーン（原料の安定供給）</a:t>
            </a:r>
          </a:p>
        </p:txBody>
      </p:sp>
      <p:sp>
        <p:nvSpPr>
          <p:cNvPr id="11" name="テキスト ボックス 10">
            <a:extLst>
              <a:ext uri="{FF2B5EF4-FFF2-40B4-BE49-F238E27FC236}">
                <a16:creationId xmlns:a16="http://schemas.microsoft.com/office/drawing/2014/main" id="{4822C1FE-C623-438E-B825-C0C8075BBB9A}"/>
              </a:ext>
            </a:extLst>
          </p:cNvPr>
          <p:cNvSpPr txBox="1"/>
          <p:nvPr/>
        </p:nvSpPr>
        <p:spPr>
          <a:xfrm>
            <a:off x="282931" y="3652261"/>
            <a:ext cx="9057846" cy="892552"/>
          </a:xfrm>
          <a:prstGeom prst="rect">
            <a:avLst/>
          </a:prstGeom>
          <a:noFill/>
        </p:spPr>
        <p:txBody>
          <a:bodyPr wrap="square" rtlCol="0">
            <a:spAutoFit/>
          </a:bodyPr>
          <a:lstStyle/>
          <a:p>
            <a:r>
              <a:rPr lang="en-US" altLang="ja-JP" sz="2600" dirty="0"/>
              <a:t>2. </a:t>
            </a:r>
            <a:r>
              <a:rPr lang="ja-JP" altLang="en-US" sz="2600" u="sng" dirty="0"/>
              <a:t>食の外部化（調理の外部化）に対応した食品の生産・供給</a:t>
            </a:r>
            <a:endParaRPr lang="en-US" altLang="ja-JP" sz="2600" u="sng" dirty="0"/>
          </a:p>
          <a:p>
            <a:r>
              <a:rPr lang="ja-JP" altLang="en-US" sz="2600" dirty="0"/>
              <a:t>        </a:t>
            </a:r>
            <a:r>
              <a:rPr kumimoji="1" lang="ja-JP" altLang="en-US" sz="2100" dirty="0"/>
              <a:t>～</a:t>
            </a:r>
            <a:r>
              <a:rPr kumimoji="1" lang="ja-JP" altLang="en-US" sz="2100" u="sng" dirty="0"/>
              <a:t>加工・業務用野菜</a:t>
            </a:r>
            <a:r>
              <a:rPr lang="ja-JP" altLang="en-US" sz="2100" u="sng" dirty="0"/>
              <a:t>の動向</a:t>
            </a:r>
            <a:endParaRPr kumimoji="1" lang="ja-JP" altLang="en-US" sz="2100" u="sng" dirty="0"/>
          </a:p>
        </p:txBody>
      </p:sp>
      <p:sp>
        <p:nvSpPr>
          <p:cNvPr id="12" name="テキスト ボックス 11">
            <a:extLst>
              <a:ext uri="{FF2B5EF4-FFF2-40B4-BE49-F238E27FC236}">
                <a16:creationId xmlns:a16="http://schemas.microsoft.com/office/drawing/2014/main" id="{415A5EC2-3971-2B04-BD32-D6707DC7D272}"/>
              </a:ext>
            </a:extLst>
          </p:cNvPr>
          <p:cNvSpPr txBox="1"/>
          <p:nvPr/>
        </p:nvSpPr>
        <p:spPr>
          <a:xfrm>
            <a:off x="179512" y="1042508"/>
            <a:ext cx="8424936" cy="507831"/>
          </a:xfrm>
          <a:prstGeom prst="rect">
            <a:avLst/>
          </a:prstGeom>
          <a:noFill/>
        </p:spPr>
        <p:txBody>
          <a:bodyPr wrap="square" rtlCol="0">
            <a:spAutoFit/>
          </a:bodyPr>
          <a:lstStyle/>
          <a:p>
            <a:r>
              <a:rPr kumimoji="1" lang="ja-JP" altLang="en-US" sz="2700" dirty="0"/>
              <a:t>〇 加工・業務用野菜を対象として、</a:t>
            </a:r>
            <a:r>
              <a:rPr kumimoji="1" lang="en-US" altLang="ja-JP" sz="2700" u="sng" dirty="0"/>
              <a:t>3</a:t>
            </a:r>
            <a:r>
              <a:rPr kumimoji="1" lang="ja-JP" altLang="en-US" sz="2700" u="sng" dirty="0"/>
              <a:t>つの視点</a:t>
            </a:r>
            <a:r>
              <a:rPr kumimoji="1" lang="ja-JP" altLang="en-US" sz="2700" dirty="0"/>
              <a:t>から検討</a:t>
            </a:r>
          </a:p>
        </p:txBody>
      </p:sp>
    </p:spTree>
    <p:extLst>
      <p:ext uri="{BB962C8B-B14F-4D97-AF65-F5344CB8AC3E}">
        <p14:creationId xmlns:p14="http://schemas.microsoft.com/office/powerpoint/2010/main" val="449911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4F41825-E08C-FE33-20E1-5444AE4B1C3A}"/>
              </a:ext>
            </a:extLst>
          </p:cNvPr>
          <p:cNvSpPr>
            <a:spLocks noGrp="1"/>
          </p:cNvSpPr>
          <p:nvPr>
            <p:ph type="sldNum" sz="quarter" idx="11"/>
          </p:nvPr>
        </p:nvSpPr>
        <p:spPr/>
        <p:txBody>
          <a:bodyPr/>
          <a:lstStyle/>
          <a:p>
            <a:pPr>
              <a:defRPr/>
            </a:pPr>
            <a:fld id="{C0B24254-A4FF-47DE-9D5F-30987F379FDD}" type="slidenum">
              <a:rPr lang="en-US" altLang="ja-JP" smtClean="0"/>
              <a:pPr>
                <a:defRPr/>
              </a:pPr>
              <a:t>19</a:t>
            </a:fld>
            <a:endParaRPr lang="en-US" altLang="ja-JP"/>
          </a:p>
        </p:txBody>
      </p:sp>
      <p:pic>
        <p:nvPicPr>
          <p:cNvPr id="4" name="図 3">
            <a:extLst>
              <a:ext uri="{FF2B5EF4-FFF2-40B4-BE49-F238E27FC236}">
                <a16:creationId xmlns:a16="http://schemas.microsoft.com/office/drawing/2014/main" id="{2312F3F9-568A-4E69-8460-7BF693D0ED4F}"/>
              </a:ext>
            </a:extLst>
          </p:cNvPr>
          <p:cNvPicPr>
            <a:picLocks noChangeAspect="1"/>
          </p:cNvPicPr>
          <p:nvPr/>
        </p:nvPicPr>
        <p:blipFill>
          <a:blip r:embed="rId2"/>
          <a:stretch>
            <a:fillRect/>
          </a:stretch>
        </p:blipFill>
        <p:spPr>
          <a:xfrm>
            <a:off x="88151" y="1268760"/>
            <a:ext cx="8967698" cy="5123656"/>
          </a:xfrm>
          <a:prstGeom prst="rect">
            <a:avLst/>
          </a:prstGeom>
        </p:spPr>
      </p:pic>
      <p:sp>
        <p:nvSpPr>
          <p:cNvPr id="5" name="Rectangle 2">
            <a:extLst>
              <a:ext uri="{FF2B5EF4-FFF2-40B4-BE49-F238E27FC236}">
                <a16:creationId xmlns:a16="http://schemas.microsoft.com/office/drawing/2014/main" id="{8F1A716B-2901-C7C6-7463-B15D72974A5E}"/>
              </a:ext>
            </a:extLst>
          </p:cNvPr>
          <p:cNvSpPr txBox="1">
            <a:spLocks noChangeArrowheads="1"/>
          </p:cNvSpPr>
          <p:nvPr/>
        </p:nvSpPr>
        <p:spPr>
          <a:xfrm>
            <a:off x="250825" y="131486"/>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600" kern="0" dirty="0">
                <a:latin typeface="ＭＳ ゴシック" pitchFamily="49" charset="-128"/>
                <a:ea typeface="ＭＳ ゴシック" pitchFamily="49" charset="-128"/>
              </a:rPr>
              <a:t>（参考）家庭で最も購入量が多い冷凍食品</a:t>
            </a:r>
            <a:endParaRPr lang="en-US" altLang="ja-JP" sz="2600" kern="0" dirty="0">
              <a:latin typeface="ＭＳ ゴシック" pitchFamily="49" charset="-128"/>
              <a:ea typeface="ＭＳ ゴシック" pitchFamily="49" charset="-128"/>
            </a:endParaRPr>
          </a:p>
        </p:txBody>
      </p:sp>
      <p:sp>
        <p:nvSpPr>
          <p:cNvPr id="7" name="テキスト ボックス 6">
            <a:extLst>
              <a:ext uri="{FF2B5EF4-FFF2-40B4-BE49-F238E27FC236}">
                <a16:creationId xmlns:a16="http://schemas.microsoft.com/office/drawing/2014/main" id="{6FB9459A-E001-8BF9-0C19-F43DF482E9A0}"/>
              </a:ext>
            </a:extLst>
          </p:cNvPr>
          <p:cNvSpPr txBox="1"/>
          <p:nvPr/>
        </p:nvSpPr>
        <p:spPr>
          <a:xfrm>
            <a:off x="7342412" y="1043444"/>
            <a:ext cx="1440160" cy="369332"/>
          </a:xfrm>
          <a:prstGeom prst="rect">
            <a:avLst/>
          </a:prstGeom>
          <a:noFill/>
        </p:spPr>
        <p:txBody>
          <a:bodyPr wrap="square" rtlCol="0">
            <a:spAutoFit/>
          </a:bodyPr>
          <a:lstStyle/>
          <a:p>
            <a:r>
              <a:rPr kumimoji="1" lang="ja-JP" altLang="en-US" sz="1800" dirty="0"/>
              <a:t>（１つ回答）</a:t>
            </a:r>
          </a:p>
        </p:txBody>
      </p:sp>
      <p:sp>
        <p:nvSpPr>
          <p:cNvPr id="8" name="楕円 7">
            <a:extLst>
              <a:ext uri="{FF2B5EF4-FFF2-40B4-BE49-F238E27FC236}">
                <a16:creationId xmlns:a16="http://schemas.microsoft.com/office/drawing/2014/main" id="{4988692F-AE78-6E94-4A81-1325007ECC22}"/>
              </a:ext>
            </a:extLst>
          </p:cNvPr>
          <p:cNvSpPr/>
          <p:nvPr/>
        </p:nvSpPr>
        <p:spPr bwMode="auto">
          <a:xfrm>
            <a:off x="3203848" y="3861048"/>
            <a:ext cx="428586" cy="720080"/>
          </a:xfrm>
          <a:prstGeom prst="ellipse">
            <a:avLst/>
          </a:prstGeom>
          <a:noFill/>
          <a:ln w="222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0" name="楕円 9">
            <a:extLst>
              <a:ext uri="{FF2B5EF4-FFF2-40B4-BE49-F238E27FC236}">
                <a16:creationId xmlns:a16="http://schemas.microsoft.com/office/drawing/2014/main" id="{543DFFD4-0903-AA74-D4BD-CAA8181D5389}"/>
              </a:ext>
            </a:extLst>
          </p:cNvPr>
          <p:cNvSpPr/>
          <p:nvPr/>
        </p:nvSpPr>
        <p:spPr bwMode="auto">
          <a:xfrm>
            <a:off x="5220072" y="3882745"/>
            <a:ext cx="428586" cy="720080"/>
          </a:xfrm>
          <a:prstGeom prst="ellipse">
            <a:avLst/>
          </a:prstGeom>
          <a:noFill/>
          <a:ln w="222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2" name="楕円 11">
            <a:extLst>
              <a:ext uri="{FF2B5EF4-FFF2-40B4-BE49-F238E27FC236}">
                <a16:creationId xmlns:a16="http://schemas.microsoft.com/office/drawing/2014/main" id="{DBC4D3F6-B053-CCAD-2080-DCECD47AC1F3}"/>
              </a:ext>
            </a:extLst>
          </p:cNvPr>
          <p:cNvSpPr/>
          <p:nvPr/>
        </p:nvSpPr>
        <p:spPr bwMode="auto">
          <a:xfrm>
            <a:off x="6533838" y="3861048"/>
            <a:ext cx="428586" cy="720080"/>
          </a:xfrm>
          <a:prstGeom prst="ellipse">
            <a:avLst/>
          </a:prstGeom>
          <a:noFill/>
          <a:ln w="222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8" name="テキスト ボックス 17">
            <a:extLst>
              <a:ext uri="{FF2B5EF4-FFF2-40B4-BE49-F238E27FC236}">
                <a16:creationId xmlns:a16="http://schemas.microsoft.com/office/drawing/2014/main" id="{40424B37-73BC-55B3-487C-601899CD9760}"/>
              </a:ext>
            </a:extLst>
          </p:cNvPr>
          <p:cNvSpPr txBox="1"/>
          <p:nvPr/>
        </p:nvSpPr>
        <p:spPr>
          <a:xfrm>
            <a:off x="446389" y="6470995"/>
            <a:ext cx="4557659" cy="276999"/>
          </a:xfrm>
          <a:prstGeom prst="rect">
            <a:avLst/>
          </a:prstGeom>
          <a:noFill/>
        </p:spPr>
        <p:txBody>
          <a:bodyPr wrap="square" rtlCol="0">
            <a:spAutoFit/>
          </a:bodyPr>
          <a:lstStyle/>
          <a:p>
            <a:r>
              <a:rPr kumimoji="1" lang="ja-JP" altLang="en-US" sz="1200" dirty="0"/>
              <a:t>資料：日本政策金融公庫資料（令和４年１月調査）より一部抜粋</a:t>
            </a:r>
          </a:p>
        </p:txBody>
      </p:sp>
      <p:sp>
        <p:nvSpPr>
          <p:cNvPr id="20" name="テキスト ボックス 19">
            <a:extLst>
              <a:ext uri="{FF2B5EF4-FFF2-40B4-BE49-F238E27FC236}">
                <a16:creationId xmlns:a16="http://schemas.microsoft.com/office/drawing/2014/main" id="{A46D1464-8055-30E6-009E-12DEC16D06B9}"/>
              </a:ext>
            </a:extLst>
          </p:cNvPr>
          <p:cNvSpPr txBox="1"/>
          <p:nvPr/>
        </p:nvSpPr>
        <p:spPr>
          <a:xfrm>
            <a:off x="1991283" y="790071"/>
            <a:ext cx="5161433" cy="400110"/>
          </a:xfrm>
          <a:prstGeom prst="rect">
            <a:avLst/>
          </a:prstGeom>
          <a:noFill/>
        </p:spPr>
        <p:txBody>
          <a:bodyPr wrap="square" rtlCol="0">
            <a:spAutoFit/>
          </a:bodyPr>
          <a:lstStyle/>
          <a:p>
            <a:r>
              <a:rPr kumimoji="1" lang="ja-JP" altLang="en-US" sz="2000" dirty="0"/>
              <a:t>～</a:t>
            </a:r>
            <a:r>
              <a:rPr kumimoji="1" lang="ja-JP" altLang="en-US" sz="2000" u="sng" dirty="0"/>
              <a:t>「簡便化志向」を回答した者に対する調査</a:t>
            </a:r>
            <a:r>
              <a:rPr kumimoji="1" lang="ja-JP" altLang="en-US" sz="2000" dirty="0"/>
              <a:t>～</a:t>
            </a:r>
          </a:p>
        </p:txBody>
      </p:sp>
      <p:sp>
        <p:nvSpPr>
          <p:cNvPr id="6" name="楕円 5">
            <a:extLst>
              <a:ext uri="{FF2B5EF4-FFF2-40B4-BE49-F238E27FC236}">
                <a16:creationId xmlns:a16="http://schemas.microsoft.com/office/drawing/2014/main" id="{995FF5AB-EA80-C3D1-B3A7-367891769B47}"/>
              </a:ext>
            </a:extLst>
          </p:cNvPr>
          <p:cNvSpPr/>
          <p:nvPr/>
        </p:nvSpPr>
        <p:spPr bwMode="auto">
          <a:xfrm>
            <a:off x="4644008" y="1412776"/>
            <a:ext cx="1152128" cy="734607"/>
          </a:xfrm>
          <a:prstGeom prst="ellips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3" name="テキスト ボックス 2">
            <a:extLst>
              <a:ext uri="{FF2B5EF4-FFF2-40B4-BE49-F238E27FC236}">
                <a16:creationId xmlns:a16="http://schemas.microsoft.com/office/drawing/2014/main" id="{2F926B2E-2E78-D3DC-6C9B-2C9931E0EA86}"/>
              </a:ext>
            </a:extLst>
          </p:cNvPr>
          <p:cNvSpPr txBox="1"/>
          <p:nvPr/>
        </p:nvSpPr>
        <p:spPr>
          <a:xfrm>
            <a:off x="4644008" y="1456913"/>
            <a:ext cx="1152128" cy="646331"/>
          </a:xfrm>
          <a:prstGeom prst="rect">
            <a:avLst/>
          </a:prstGeom>
          <a:noFill/>
        </p:spPr>
        <p:txBody>
          <a:bodyPr wrap="square" rtlCol="0">
            <a:spAutoFit/>
          </a:bodyPr>
          <a:lstStyle/>
          <a:p>
            <a:pPr algn="ctr"/>
            <a:r>
              <a:rPr kumimoji="1" lang="ja-JP" altLang="en-US" sz="1800" dirty="0"/>
              <a:t>野菜計</a:t>
            </a:r>
            <a:endParaRPr kumimoji="1" lang="en-US" altLang="ja-JP" sz="1800" dirty="0"/>
          </a:p>
          <a:p>
            <a:pPr algn="ctr"/>
            <a:r>
              <a:rPr kumimoji="1" lang="en-US" altLang="ja-JP" sz="1800" dirty="0"/>
              <a:t>14.2%</a:t>
            </a:r>
            <a:endParaRPr kumimoji="1" lang="ja-JP" altLang="en-US" sz="1800" dirty="0"/>
          </a:p>
        </p:txBody>
      </p:sp>
      <p:sp>
        <p:nvSpPr>
          <p:cNvPr id="13" name="楕円 12">
            <a:extLst>
              <a:ext uri="{FF2B5EF4-FFF2-40B4-BE49-F238E27FC236}">
                <a16:creationId xmlns:a16="http://schemas.microsoft.com/office/drawing/2014/main" id="{87062A4F-1CAA-4FE1-B5D4-AB3DF1928B73}"/>
              </a:ext>
            </a:extLst>
          </p:cNvPr>
          <p:cNvSpPr/>
          <p:nvPr/>
        </p:nvSpPr>
        <p:spPr bwMode="auto">
          <a:xfrm>
            <a:off x="539552" y="3882744"/>
            <a:ext cx="570871" cy="1274447"/>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0018763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A837285-77CA-1C87-E45B-2B825C995D6E}"/>
              </a:ext>
            </a:extLst>
          </p:cNvPr>
          <p:cNvSpPr>
            <a:spLocks noGrp="1"/>
          </p:cNvSpPr>
          <p:nvPr>
            <p:ph type="sldNum" sz="quarter" idx="11"/>
          </p:nvPr>
        </p:nvSpPr>
        <p:spPr/>
        <p:txBody>
          <a:bodyPr/>
          <a:lstStyle/>
          <a:p>
            <a:pPr>
              <a:defRPr/>
            </a:pPr>
            <a:fld id="{C0B24254-A4FF-47DE-9D5F-30987F379FDD}" type="slidenum">
              <a:rPr lang="en-US" altLang="ja-JP" smtClean="0"/>
              <a:pPr>
                <a:defRPr/>
              </a:pPr>
              <a:t>20</a:t>
            </a:fld>
            <a:endParaRPr lang="en-US" altLang="ja-JP"/>
          </a:p>
        </p:txBody>
      </p:sp>
      <p:pic>
        <p:nvPicPr>
          <p:cNvPr id="4" name="図 3">
            <a:extLst>
              <a:ext uri="{FF2B5EF4-FFF2-40B4-BE49-F238E27FC236}">
                <a16:creationId xmlns:a16="http://schemas.microsoft.com/office/drawing/2014/main" id="{4EE87591-D379-BB4E-8FAD-2B1067FAF290}"/>
              </a:ext>
            </a:extLst>
          </p:cNvPr>
          <p:cNvPicPr>
            <a:picLocks noChangeAspect="1"/>
          </p:cNvPicPr>
          <p:nvPr/>
        </p:nvPicPr>
        <p:blipFill>
          <a:blip r:embed="rId2"/>
          <a:stretch>
            <a:fillRect/>
          </a:stretch>
        </p:blipFill>
        <p:spPr>
          <a:xfrm>
            <a:off x="78216" y="1412552"/>
            <a:ext cx="8984107" cy="4835624"/>
          </a:xfrm>
          <a:prstGeom prst="rect">
            <a:avLst/>
          </a:prstGeom>
        </p:spPr>
      </p:pic>
      <p:sp>
        <p:nvSpPr>
          <p:cNvPr id="5" name="Rectangle 2">
            <a:extLst>
              <a:ext uri="{FF2B5EF4-FFF2-40B4-BE49-F238E27FC236}">
                <a16:creationId xmlns:a16="http://schemas.microsoft.com/office/drawing/2014/main" id="{61B282E9-6CB9-6FFB-BFCA-2EDBC31BB31F}"/>
              </a:ext>
            </a:extLst>
          </p:cNvPr>
          <p:cNvSpPr txBox="1">
            <a:spLocks noChangeArrowheads="1"/>
          </p:cNvSpPr>
          <p:nvPr/>
        </p:nvSpPr>
        <p:spPr>
          <a:xfrm>
            <a:off x="250825" y="18891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600" kern="0" dirty="0">
                <a:latin typeface="ＭＳ ゴシック" pitchFamily="49" charset="-128"/>
                <a:ea typeface="ＭＳ ゴシック" pitchFamily="49" charset="-128"/>
              </a:rPr>
              <a:t>（参考）今後、購入量を増やしたいと思う冷凍食品</a:t>
            </a:r>
            <a:endParaRPr lang="en-US" altLang="ja-JP" sz="2600" kern="0" dirty="0">
              <a:latin typeface="ＭＳ ゴシック" pitchFamily="49" charset="-128"/>
              <a:ea typeface="ＭＳ ゴシック" pitchFamily="49" charset="-128"/>
            </a:endParaRPr>
          </a:p>
        </p:txBody>
      </p:sp>
      <p:sp>
        <p:nvSpPr>
          <p:cNvPr id="7" name="テキスト ボックス 6">
            <a:extLst>
              <a:ext uri="{FF2B5EF4-FFF2-40B4-BE49-F238E27FC236}">
                <a16:creationId xmlns:a16="http://schemas.microsoft.com/office/drawing/2014/main" id="{1FDD0609-EFA5-3828-F973-231FF58820CF}"/>
              </a:ext>
            </a:extLst>
          </p:cNvPr>
          <p:cNvSpPr txBox="1"/>
          <p:nvPr/>
        </p:nvSpPr>
        <p:spPr>
          <a:xfrm>
            <a:off x="7556360" y="990126"/>
            <a:ext cx="1440160" cy="369332"/>
          </a:xfrm>
          <a:prstGeom prst="rect">
            <a:avLst/>
          </a:prstGeom>
          <a:noFill/>
        </p:spPr>
        <p:txBody>
          <a:bodyPr wrap="square" rtlCol="0">
            <a:spAutoFit/>
          </a:bodyPr>
          <a:lstStyle/>
          <a:p>
            <a:r>
              <a:rPr kumimoji="1" lang="ja-JP" altLang="en-US" sz="1800" dirty="0"/>
              <a:t>（複数回答）</a:t>
            </a:r>
          </a:p>
        </p:txBody>
      </p:sp>
      <p:sp>
        <p:nvSpPr>
          <p:cNvPr id="9" name="楕円 8">
            <a:extLst>
              <a:ext uri="{FF2B5EF4-FFF2-40B4-BE49-F238E27FC236}">
                <a16:creationId xmlns:a16="http://schemas.microsoft.com/office/drawing/2014/main" id="{8092D453-8F6E-8754-EDDE-4122AAC4013A}"/>
              </a:ext>
            </a:extLst>
          </p:cNvPr>
          <p:cNvSpPr/>
          <p:nvPr/>
        </p:nvSpPr>
        <p:spPr bwMode="auto">
          <a:xfrm>
            <a:off x="4141683" y="3725274"/>
            <a:ext cx="428586" cy="720080"/>
          </a:xfrm>
          <a:prstGeom prst="ellipse">
            <a:avLst/>
          </a:prstGeom>
          <a:noFill/>
          <a:ln w="222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1" name="楕円 10">
            <a:extLst>
              <a:ext uri="{FF2B5EF4-FFF2-40B4-BE49-F238E27FC236}">
                <a16:creationId xmlns:a16="http://schemas.microsoft.com/office/drawing/2014/main" id="{9A6B2348-318A-B5B1-0DFB-1ECFFF1AC83D}"/>
              </a:ext>
            </a:extLst>
          </p:cNvPr>
          <p:cNvSpPr/>
          <p:nvPr/>
        </p:nvSpPr>
        <p:spPr bwMode="auto">
          <a:xfrm>
            <a:off x="4788024" y="3725274"/>
            <a:ext cx="428586" cy="720080"/>
          </a:xfrm>
          <a:prstGeom prst="ellipse">
            <a:avLst/>
          </a:prstGeom>
          <a:noFill/>
          <a:ln w="222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3" name="楕円 12">
            <a:extLst>
              <a:ext uri="{FF2B5EF4-FFF2-40B4-BE49-F238E27FC236}">
                <a16:creationId xmlns:a16="http://schemas.microsoft.com/office/drawing/2014/main" id="{C9E7A12E-4260-849F-E64D-102AFE3740C8}"/>
              </a:ext>
            </a:extLst>
          </p:cNvPr>
          <p:cNvSpPr/>
          <p:nvPr/>
        </p:nvSpPr>
        <p:spPr bwMode="auto">
          <a:xfrm>
            <a:off x="2017077" y="3711901"/>
            <a:ext cx="428586" cy="783704"/>
          </a:xfrm>
          <a:prstGeom prst="ellipse">
            <a:avLst/>
          </a:prstGeom>
          <a:noFill/>
          <a:ln w="2222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7" name="テキスト ボックス 16">
            <a:extLst>
              <a:ext uri="{FF2B5EF4-FFF2-40B4-BE49-F238E27FC236}">
                <a16:creationId xmlns:a16="http://schemas.microsoft.com/office/drawing/2014/main" id="{0059E8A2-1BB7-889B-B430-0BDDBAE39D35}"/>
              </a:ext>
            </a:extLst>
          </p:cNvPr>
          <p:cNvSpPr txBox="1"/>
          <p:nvPr/>
        </p:nvSpPr>
        <p:spPr>
          <a:xfrm>
            <a:off x="395536" y="6413361"/>
            <a:ext cx="4680520" cy="276999"/>
          </a:xfrm>
          <a:prstGeom prst="rect">
            <a:avLst/>
          </a:prstGeom>
          <a:noFill/>
        </p:spPr>
        <p:txBody>
          <a:bodyPr wrap="square" rtlCol="0">
            <a:spAutoFit/>
          </a:bodyPr>
          <a:lstStyle/>
          <a:p>
            <a:r>
              <a:rPr kumimoji="1" lang="ja-JP" altLang="en-US" sz="1200" dirty="0"/>
              <a:t>資料：日本政策金融公庫資料（令和４年１月調査）より一部抜粋</a:t>
            </a:r>
          </a:p>
        </p:txBody>
      </p:sp>
      <p:sp>
        <p:nvSpPr>
          <p:cNvPr id="19" name="テキスト ボックス 18">
            <a:extLst>
              <a:ext uri="{FF2B5EF4-FFF2-40B4-BE49-F238E27FC236}">
                <a16:creationId xmlns:a16="http://schemas.microsoft.com/office/drawing/2014/main" id="{3FE1A4C5-7A21-90FE-F8B5-A3CEE14C33C1}"/>
              </a:ext>
            </a:extLst>
          </p:cNvPr>
          <p:cNvSpPr txBox="1"/>
          <p:nvPr/>
        </p:nvSpPr>
        <p:spPr>
          <a:xfrm>
            <a:off x="1991283" y="790071"/>
            <a:ext cx="5161433" cy="400110"/>
          </a:xfrm>
          <a:prstGeom prst="rect">
            <a:avLst/>
          </a:prstGeom>
          <a:noFill/>
        </p:spPr>
        <p:txBody>
          <a:bodyPr wrap="square" rtlCol="0">
            <a:spAutoFit/>
          </a:bodyPr>
          <a:lstStyle/>
          <a:p>
            <a:r>
              <a:rPr kumimoji="1" lang="ja-JP" altLang="en-US" sz="2000" dirty="0"/>
              <a:t>～</a:t>
            </a:r>
            <a:r>
              <a:rPr kumimoji="1" lang="ja-JP" altLang="en-US" sz="2000" u="sng" dirty="0"/>
              <a:t>「簡便化志向」を回答した者に対する調査</a:t>
            </a:r>
            <a:r>
              <a:rPr kumimoji="1" lang="ja-JP" altLang="en-US" sz="2000" dirty="0"/>
              <a:t>～</a:t>
            </a:r>
          </a:p>
        </p:txBody>
      </p:sp>
      <p:sp>
        <p:nvSpPr>
          <p:cNvPr id="12" name="楕円 11">
            <a:extLst>
              <a:ext uri="{FF2B5EF4-FFF2-40B4-BE49-F238E27FC236}">
                <a16:creationId xmlns:a16="http://schemas.microsoft.com/office/drawing/2014/main" id="{8966B62A-D612-40FB-949F-CDCE5E710B72}"/>
              </a:ext>
            </a:extLst>
          </p:cNvPr>
          <p:cNvSpPr/>
          <p:nvPr/>
        </p:nvSpPr>
        <p:spPr bwMode="auto">
          <a:xfrm>
            <a:off x="598196" y="3808130"/>
            <a:ext cx="570871" cy="1274447"/>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6260932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442D0EDC-59DC-D7A3-8C57-057761143528}"/>
              </a:ext>
            </a:extLst>
          </p:cNvPr>
          <p:cNvPicPr>
            <a:picLocks noChangeAspect="1"/>
          </p:cNvPicPr>
          <p:nvPr/>
        </p:nvPicPr>
        <p:blipFill>
          <a:blip r:embed="rId2"/>
          <a:stretch>
            <a:fillRect/>
          </a:stretch>
        </p:blipFill>
        <p:spPr>
          <a:xfrm>
            <a:off x="571458" y="684748"/>
            <a:ext cx="8186815" cy="5767006"/>
          </a:xfrm>
          <a:prstGeom prst="rect">
            <a:avLst/>
          </a:prstGeom>
        </p:spPr>
      </p:pic>
      <p:sp>
        <p:nvSpPr>
          <p:cNvPr id="2" name="スライド番号プレースホルダー 1">
            <a:extLst>
              <a:ext uri="{FF2B5EF4-FFF2-40B4-BE49-F238E27FC236}">
                <a16:creationId xmlns:a16="http://schemas.microsoft.com/office/drawing/2014/main" id="{46318E15-DB49-4D80-B98D-4F0FBB46F2FF}"/>
              </a:ext>
            </a:extLst>
          </p:cNvPr>
          <p:cNvSpPr>
            <a:spLocks noGrp="1"/>
          </p:cNvSpPr>
          <p:nvPr>
            <p:ph type="sldNum" sz="quarter" idx="11"/>
          </p:nvPr>
        </p:nvSpPr>
        <p:spPr/>
        <p:txBody>
          <a:bodyPr/>
          <a:lstStyle/>
          <a:p>
            <a:pPr>
              <a:defRPr/>
            </a:pPr>
            <a:fld id="{801E8451-78C2-4737-A865-86DD203F7BBD}" type="slidenum">
              <a:rPr lang="en-US" altLang="ja-JP" smtClean="0"/>
              <a:pPr>
                <a:defRPr/>
              </a:pPr>
              <a:t>21</a:t>
            </a:fld>
            <a:endParaRPr lang="en-US" altLang="ja-JP"/>
          </a:p>
        </p:txBody>
      </p:sp>
      <p:sp>
        <p:nvSpPr>
          <p:cNvPr id="4" name="Rectangle 2">
            <a:extLst>
              <a:ext uri="{FF2B5EF4-FFF2-40B4-BE49-F238E27FC236}">
                <a16:creationId xmlns:a16="http://schemas.microsoft.com/office/drawing/2014/main" id="{7487FAED-0437-4F18-B930-53655B598AFA}"/>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800" kern="0" dirty="0">
                <a:latin typeface="ＭＳ ゴシック" pitchFamily="49" charset="-128"/>
                <a:ea typeface="ＭＳ ゴシック" pitchFamily="49" charset="-128"/>
              </a:rPr>
              <a:t>消費者物価指数（</a:t>
            </a:r>
            <a:r>
              <a:rPr lang="en-US" altLang="ja-JP" sz="2800" kern="0" dirty="0">
                <a:latin typeface="ＭＳ ゴシック" pitchFamily="49" charset="-128"/>
                <a:ea typeface="ＭＳ ゴシック" pitchFamily="49" charset="-128"/>
              </a:rPr>
              <a:t>2020</a:t>
            </a:r>
            <a:r>
              <a:rPr lang="ja-JP" altLang="en-US" sz="2800" kern="0" dirty="0">
                <a:latin typeface="ＭＳ ゴシック" pitchFamily="49" charset="-128"/>
                <a:ea typeface="ＭＳ ゴシック" pitchFamily="49" charset="-128"/>
              </a:rPr>
              <a:t>年</a:t>
            </a:r>
            <a:r>
              <a:rPr lang="en-US" altLang="ja-JP" sz="2800" kern="0" dirty="0">
                <a:latin typeface="ＭＳ ゴシック" pitchFamily="49" charset="-128"/>
                <a:ea typeface="ＭＳ ゴシック" pitchFamily="49" charset="-128"/>
              </a:rPr>
              <a:t>=100</a:t>
            </a:r>
            <a:r>
              <a:rPr lang="ja-JP" altLang="en-US" sz="2800" kern="0" dirty="0">
                <a:latin typeface="ＭＳ ゴシック" pitchFamily="49" charset="-128"/>
                <a:ea typeface="ＭＳ ゴシック" pitchFamily="49" charset="-128"/>
              </a:rPr>
              <a:t>）</a:t>
            </a:r>
            <a:endParaRPr lang="en-US" altLang="ja-JP" sz="2800" kern="0" dirty="0">
              <a:latin typeface="ＭＳ ゴシック" pitchFamily="49" charset="-128"/>
              <a:ea typeface="ＭＳ ゴシック" pitchFamily="49" charset="-128"/>
            </a:endParaRPr>
          </a:p>
        </p:txBody>
      </p:sp>
      <p:sp>
        <p:nvSpPr>
          <p:cNvPr id="5" name="テキスト ボックス 4">
            <a:extLst>
              <a:ext uri="{FF2B5EF4-FFF2-40B4-BE49-F238E27FC236}">
                <a16:creationId xmlns:a16="http://schemas.microsoft.com/office/drawing/2014/main" id="{92C23A80-6B13-421F-8347-AA0198C49660}"/>
              </a:ext>
            </a:extLst>
          </p:cNvPr>
          <p:cNvSpPr txBox="1"/>
          <p:nvPr/>
        </p:nvSpPr>
        <p:spPr>
          <a:xfrm>
            <a:off x="755576" y="6477000"/>
            <a:ext cx="3600400" cy="292388"/>
          </a:xfrm>
          <a:prstGeom prst="rect">
            <a:avLst/>
          </a:prstGeom>
          <a:noFill/>
        </p:spPr>
        <p:txBody>
          <a:bodyPr wrap="square" rtlCol="0">
            <a:spAutoFit/>
          </a:bodyPr>
          <a:lstStyle/>
          <a:p>
            <a:r>
              <a:rPr kumimoji="1" lang="ja-JP" altLang="en-US" sz="1300" dirty="0"/>
              <a:t>資料：総務省統計局「消費者物価指数」より作成</a:t>
            </a:r>
          </a:p>
        </p:txBody>
      </p:sp>
      <p:sp>
        <p:nvSpPr>
          <p:cNvPr id="3" name="テキスト ボックス 2">
            <a:extLst>
              <a:ext uri="{FF2B5EF4-FFF2-40B4-BE49-F238E27FC236}">
                <a16:creationId xmlns:a16="http://schemas.microsoft.com/office/drawing/2014/main" id="{3E5371B9-9255-43F4-864D-FF1B009110AF}"/>
              </a:ext>
            </a:extLst>
          </p:cNvPr>
          <p:cNvSpPr txBox="1"/>
          <p:nvPr/>
        </p:nvSpPr>
        <p:spPr>
          <a:xfrm>
            <a:off x="7800859" y="3331253"/>
            <a:ext cx="936104" cy="461665"/>
          </a:xfrm>
          <a:prstGeom prst="rect">
            <a:avLst/>
          </a:prstGeom>
          <a:noFill/>
        </p:spPr>
        <p:txBody>
          <a:bodyPr wrap="square" rtlCol="0">
            <a:spAutoFit/>
          </a:bodyPr>
          <a:lstStyle/>
          <a:p>
            <a:pPr algn="ctr"/>
            <a:r>
              <a:rPr kumimoji="1" lang="ja-JP" altLang="en-US" sz="1200" b="1" dirty="0">
                <a:solidFill>
                  <a:srgbClr val="FF9900"/>
                </a:solidFill>
              </a:rPr>
              <a:t>カット野菜</a:t>
            </a:r>
            <a:endParaRPr kumimoji="1" lang="en-US" altLang="ja-JP" sz="1200" b="1" dirty="0">
              <a:solidFill>
                <a:srgbClr val="FF9900"/>
              </a:solidFill>
            </a:endParaRPr>
          </a:p>
          <a:p>
            <a:pPr algn="ctr"/>
            <a:r>
              <a:rPr lang="en-US" altLang="ja-JP" sz="1200" b="1" dirty="0">
                <a:solidFill>
                  <a:srgbClr val="FF9900"/>
                </a:solidFill>
              </a:rPr>
              <a:t>109.3</a:t>
            </a:r>
            <a:endParaRPr kumimoji="1" lang="ja-JP" altLang="en-US" sz="1200" b="1" dirty="0">
              <a:solidFill>
                <a:srgbClr val="FF9900"/>
              </a:solidFill>
            </a:endParaRPr>
          </a:p>
        </p:txBody>
      </p:sp>
      <p:sp>
        <p:nvSpPr>
          <p:cNvPr id="7" name="テキスト ボックス 6">
            <a:extLst>
              <a:ext uri="{FF2B5EF4-FFF2-40B4-BE49-F238E27FC236}">
                <a16:creationId xmlns:a16="http://schemas.microsoft.com/office/drawing/2014/main" id="{859DBCD1-C783-4D82-A352-DD0BD85AC396}"/>
              </a:ext>
            </a:extLst>
          </p:cNvPr>
          <p:cNvSpPr txBox="1"/>
          <p:nvPr/>
        </p:nvSpPr>
        <p:spPr>
          <a:xfrm>
            <a:off x="6535424" y="915696"/>
            <a:ext cx="1278992" cy="276999"/>
          </a:xfrm>
          <a:prstGeom prst="rect">
            <a:avLst/>
          </a:prstGeom>
          <a:noFill/>
        </p:spPr>
        <p:txBody>
          <a:bodyPr wrap="square" rtlCol="0">
            <a:spAutoFit/>
          </a:bodyPr>
          <a:lstStyle/>
          <a:p>
            <a:pPr algn="ctr"/>
            <a:r>
              <a:rPr lang="ja-JP" altLang="en-US" sz="1200" b="1" dirty="0">
                <a:solidFill>
                  <a:srgbClr val="00CC00"/>
                </a:solidFill>
              </a:rPr>
              <a:t>キャベツ</a:t>
            </a:r>
            <a:r>
              <a:rPr lang="en-US" altLang="ja-JP" sz="1200" b="1" dirty="0">
                <a:solidFill>
                  <a:srgbClr val="00CC00"/>
                </a:solidFill>
              </a:rPr>
              <a:t>137.5</a:t>
            </a:r>
            <a:endParaRPr kumimoji="1" lang="ja-JP" altLang="en-US" sz="1200" b="1" dirty="0">
              <a:solidFill>
                <a:srgbClr val="00CC00"/>
              </a:solidFill>
            </a:endParaRPr>
          </a:p>
        </p:txBody>
      </p:sp>
      <p:sp>
        <p:nvSpPr>
          <p:cNvPr id="8" name="テキスト ボックス 7">
            <a:extLst>
              <a:ext uri="{FF2B5EF4-FFF2-40B4-BE49-F238E27FC236}">
                <a16:creationId xmlns:a16="http://schemas.microsoft.com/office/drawing/2014/main" id="{8493C99C-4300-4350-8E4C-6B9C2BBAD652}"/>
              </a:ext>
            </a:extLst>
          </p:cNvPr>
          <p:cNvSpPr txBox="1"/>
          <p:nvPr/>
        </p:nvSpPr>
        <p:spPr>
          <a:xfrm>
            <a:off x="6356547" y="1822810"/>
            <a:ext cx="1263453" cy="276999"/>
          </a:xfrm>
          <a:prstGeom prst="rect">
            <a:avLst/>
          </a:prstGeom>
          <a:noFill/>
        </p:spPr>
        <p:txBody>
          <a:bodyPr wrap="square" rtlCol="0">
            <a:spAutoFit/>
          </a:bodyPr>
          <a:lstStyle/>
          <a:p>
            <a:pPr algn="ctr"/>
            <a:r>
              <a:rPr kumimoji="1" lang="ja-JP" altLang="en-US" sz="1200" b="1" dirty="0">
                <a:solidFill>
                  <a:srgbClr val="FF0000"/>
                </a:solidFill>
              </a:rPr>
              <a:t>食料</a:t>
            </a:r>
            <a:r>
              <a:rPr kumimoji="1" lang="en-US" altLang="ja-JP" sz="1200" b="1" dirty="0">
                <a:solidFill>
                  <a:srgbClr val="FF0000"/>
                </a:solidFill>
              </a:rPr>
              <a:t>125.8</a:t>
            </a:r>
            <a:endParaRPr kumimoji="1" lang="ja-JP" altLang="en-US" sz="1200" b="1" dirty="0">
              <a:solidFill>
                <a:srgbClr val="FF0000"/>
              </a:solidFill>
            </a:endParaRPr>
          </a:p>
        </p:txBody>
      </p:sp>
      <p:sp>
        <p:nvSpPr>
          <p:cNvPr id="9" name="テキスト ボックス 8">
            <a:extLst>
              <a:ext uri="{FF2B5EF4-FFF2-40B4-BE49-F238E27FC236}">
                <a16:creationId xmlns:a16="http://schemas.microsoft.com/office/drawing/2014/main" id="{BC0BAD17-6045-4ED2-B013-164C547F8AF2}"/>
              </a:ext>
            </a:extLst>
          </p:cNvPr>
          <p:cNvSpPr txBox="1"/>
          <p:nvPr/>
        </p:nvSpPr>
        <p:spPr>
          <a:xfrm>
            <a:off x="6284467" y="1280603"/>
            <a:ext cx="1263453" cy="276999"/>
          </a:xfrm>
          <a:prstGeom prst="rect">
            <a:avLst/>
          </a:prstGeom>
          <a:noFill/>
        </p:spPr>
        <p:txBody>
          <a:bodyPr wrap="square" rtlCol="0">
            <a:spAutoFit/>
          </a:bodyPr>
          <a:lstStyle/>
          <a:p>
            <a:pPr algn="ctr"/>
            <a:r>
              <a:rPr kumimoji="1" lang="ja-JP" altLang="en-US" sz="1200" b="1" dirty="0">
                <a:solidFill>
                  <a:srgbClr val="0000FF"/>
                </a:solidFill>
              </a:rPr>
              <a:t>生鮮野菜</a:t>
            </a:r>
            <a:r>
              <a:rPr kumimoji="1" lang="en-US" altLang="ja-JP" sz="1200" b="1" dirty="0">
                <a:solidFill>
                  <a:srgbClr val="0000FF"/>
                </a:solidFill>
              </a:rPr>
              <a:t>127.1</a:t>
            </a:r>
            <a:endParaRPr kumimoji="1" lang="ja-JP" altLang="en-US" sz="1200" b="1" dirty="0">
              <a:solidFill>
                <a:srgbClr val="0000FF"/>
              </a:solidFill>
            </a:endParaRPr>
          </a:p>
        </p:txBody>
      </p:sp>
      <p:cxnSp>
        <p:nvCxnSpPr>
          <p:cNvPr id="11" name="直線矢印コネクタ 10">
            <a:extLst>
              <a:ext uri="{FF2B5EF4-FFF2-40B4-BE49-F238E27FC236}">
                <a16:creationId xmlns:a16="http://schemas.microsoft.com/office/drawing/2014/main" id="{F1C75300-A66F-49AC-8C07-99360A437E1A}"/>
              </a:ext>
            </a:extLst>
          </p:cNvPr>
          <p:cNvCxnSpPr/>
          <p:nvPr/>
        </p:nvCxnSpPr>
        <p:spPr bwMode="auto">
          <a:xfrm>
            <a:off x="7699037" y="1039112"/>
            <a:ext cx="405954" cy="152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矢印コネクタ 11">
            <a:extLst>
              <a:ext uri="{FF2B5EF4-FFF2-40B4-BE49-F238E27FC236}">
                <a16:creationId xmlns:a16="http://schemas.microsoft.com/office/drawing/2014/main" id="{BCED0303-6787-478E-B2F2-CEEB10501BC0}"/>
              </a:ext>
            </a:extLst>
          </p:cNvPr>
          <p:cNvCxnSpPr/>
          <p:nvPr/>
        </p:nvCxnSpPr>
        <p:spPr bwMode="auto">
          <a:xfrm>
            <a:off x="7404648" y="1942441"/>
            <a:ext cx="731344" cy="37736"/>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直線矢印コネクタ 12">
            <a:extLst>
              <a:ext uri="{FF2B5EF4-FFF2-40B4-BE49-F238E27FC236}">
                <a16:creationId xmlns:a16="http://schemas.microsoft.com/office/drawing/2014/main" id="{3A14BA90-C144-4B02-9CF0-CA704C43CAE5}"/>
              </a:ext>
            </a:extLst>
          </p:cNvPr>
          <p:cNvCxnSpPr/>
          <p:nvPr/>
        </p:nvCxnSpPr>
        <p:spPr bwMode="auto">
          <a:xfrm>
            <a:off x="7498589" y="1444349"/>
            <a:ext cx="719710" cy="318028"/>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矢印コネクタ 17">
            <a:extLst>
              <a:ext uri="{FF2B5EF4-FFF2-40B4-BE49-F238E27FC236}">
                <a16:creationId xmlns:a16="http://schemas.microsoft.com/office/drawing/2014/main" id="{78835A6C-AEAB-42B9-87DC-8B2AB2EFD41B}"/>
              </a:ext>
            </a:extLst>
          </p:cNvPr>
          <p:cNvCxnSpPr/>
          <p:nvPr/>
        </p:nvCxnSpPr>
        <p:spPr bwMode="auto">
          <a:xfrm flipV="1">
            <a:off x="8218362" y="3140968"/>
            <a:ext cx="0" cy="193327"/>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テキスト ボックス 9">
            <a:extLst>
              <a:ext uri="{FF2B5EF4-FFF2-40B4-BE49-F238E27FC236}">
                <a16:creationId xmlns:a16="http://schemas.microsoft.com/office/drawing/2014/main" id="{72723FC4-C288-4D41-876D-2571492EF976}"/>
              </a:ext>
            </a:extLst>
          </p:cNvPr>
          <p:cNvSpPr txBox="1"/>
          <p:nvPr/>
        </p:nvSpPr>
        <p:spPr>
          <a:xfrm>
            <a:off x="1261013" y="823363"/>
            <a:ext cx="4464496" cy="369332"/>
          </a:xfrm>
          <a:prstGeom prst="rect">
            <a:avLst/>
          </a:prstGeom>
          <a:noFill/>
        </p:spPr>
        <p:txBody>
          <a:bodyPr wrap="square" rtlCol="0">
            <a:spAutoFit/>
          </a:bodyPr>
          <a:lstStyle/>
          <a:p>
            <a:r>
              <a:rPr kumimoji="1" lang="ja-JP" altLang="en-US" sz="1800" dirty="0">
                <a:solidFill>
                  <a:srgbClr val="FF0000"/>
                </a:solidFill>
              </a:rPr>
              <a:t>〇基準年と比較した名目価格の変化（指数）</a:t>
            </a:r>
          </a:p>
        </p:txBody>
      </p:sp>
      <p:sp>
        <p:nvSpPr>
          <p:cNvPr id="17" name="楕円 16">
            <a:extLst>
              <a:ext uri="{FF2B5EF4-FFF2-40B4-BE49-F238E27FC236}">
                <a16:creationId xmlns:a16="http://schemas.microsoft.com/office/drawing/2014/main" id="{A9C79DE3-ECA4-47E4-B30B-F9EA8CE208AF}"/>
              </a:ext>
            </a:extLst>
          </p:cNvPr>
          <p:cNvSpPr/>
          <p:nvPr/>
        </p:nvSpPr>
        <p:spPr bwMode="auto">
          <a:xfrm>
            <a:off x="7761617" y="5233257"/>
            <a:ext cx="831655" cy="27699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29" name="楕円 28">
            <a:extLst>
              <a:ext uri="{FF2B5EF4-FFF2-40B4-BE49-F238E27FC236}">
                <a16:creationId xmlns:a16="http://schemas.microsoft.com/office/drawing/2014/main" id="{52E67E05-7E26-444D-A04A-5221DFC06765}"/>
              </a:ext>
            </a:extLst>
          </p:cNvPr>
          <p:cNvSpPr/>
          <p:nvPr/>
        </p:nvSpPr>
        <p:spPr bwMode="auto">
          <a:xfrm>
            <a:off x="4355976" y="5229200"/>
            <a:ext cx="831655" cy="276999"/>
          </a:xfrm>
          <a:prstGeom prst="ellipse">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17011980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4E009E8-2266-41F4-B202-C7253A0AD877}"/>
              </a:ext>
            </a:extLst>
          </p:cNvPr>
          <p:cNvSpPr>
            <a:spLocks noGrp="1"/>
          </p:cNvSpPr>
          <p:nvPr>
            <p:ph type="sldNum" sz="quarter" idx="11"/>
          </p:nvPr>
        </p:nvSpPr>
        <p:spPr/>
        <p:txBody>
          <a:bodyPr/>
          <a:lstStyle/>
          <a:p>
            <a:pPr>
              <a:defRPr/>
            </a:pPr>
            <a:fld id="{801E8451-78C2-4737-A865-86DD203F7BBD}" type="slidenum">
              <a:rPr lang="en-US" altLang="ja-JP" smtClean="0"/>
              <a:pPr>
                <a:defRPr/>
              </a:pPr>
              <a:t>22</a:t>
            </a:fld>
            <a:endParaRPr lang="en-US" altLang="ja-JP"/>
          </a:p>
        </p:txBody>
      </p:sp>
      <p:sp>
        <p:nvSpPr>
          <p:cNvPr id="4" name="テキスト ボックス 3">
            <a:extLst>
              <a:ext uri="{FF2B5EF4-FFF2-40B4-BE49-F238E27FC236}">
                <a16:creationId xmlns:a16="http://schemas.microsoft.com/office/drawing/2014/main" id="{2BFD07A5-9CE0-407E-B04F-4867A85FFBF6}"/>
              </a:ext>
            </a:extLst>
          </p:cNvPr>
          <p:cNvSpPr txBox="1"/>
          <p:nvPr/>
        </p:nvSpPr>
        <p:spPr>
          <a:xfrm>
            <a:off x="251099" y="1581132"/>
            <a:ext cx="6336704" cy="430887"/>
          </a:xfrm>
          <a:prstGeom prst="rect">
            <a:avLst/>
          </a:prstGeom>
          <a:noFill/>
        </p:spPr>
        <p:txBody>
          <a:bodyPr wrap="square" rtlCol="0">
            <a:spAutoFit/>
          </a:bodyPr>
          <a:lstStyle/>
          <a:p>
            <a:r>
              <a:rPr lang="ja-JP" altLang="en-US" sz="2200" dirty="0"/>
              <a:t>・名目価格：表示されている額面の価格</a:t>
            </a:r>
            <a:endParaRPr kumimoji="1" lang="ja-JP" altLang="en-US" sz="2200" dirty="0"/>
          </a:p>
        </p:txBody>
      </p:sp>
      <p:sp>
        <p:nvSpPr>
          <p:cNvPr id="5" name="テキスト ボックス 4">
            <a:extLst>
              <a:ext uri="{FF2B5EF4-FFF2-40B4-BE49-F238E27FC236}">
                <a16:creationId xmlns:a16="http://schemas.microsoft.com/office/drawing/2014/main" id="{2ABE7AB4-A2FA-40DE-B843-798D55717D50}"/>
              </a:ext>
            </a:extLst>
          </p:cNvPr>
          <p:cNvSpPr txBox="1"/>
          <p:nvPr/>
        </p:nvSpPr>
        <p:spPr>
          <a:xfrm>
            <a:off x="251099" y="2034992"/>
            <a:ext cx="8359683" cy="430887"/>
          </a:xfrm>
          <a:prstGeom prst="rect">
            <a:avLst/>
          </a:prstGeom>
          <a:noFill/>
        </p:spPr>
        <p:txBody>
          <a:bodyPr wrap="square" rtlCol="0">
            <a:spAutoFit/>
          </a:bodyPr>
          <a:lstStyle/>
          <a:p>
            <a:r>
              <a:rPr lang="ja-JP" altLang="en-US" sz="2200" dirty="0"/>
              <a:t>・実質価格：物価変動の影響を取り除き、基準年の価値に直した価格</a:t>
            </a:r>
            <a:endParaRPr kumimoji="1" lang="ja-JP" altLang="en-US" sz="2200" dirty="0"/>
          </a:p>
        </p:txBody>
      </p:sp>
      <p:sp>
        <p:nvSpPr>
          <p:cNvPr id="6" name="テキスト ボックス 5">
            <a:extLst>
              <a:ext uri="{FF2B5EF4-FFF2-40B4-BE49-F238E27FC236}">
                <a16:creationId xmlns:a16="http://schemas.microsoft.com/office/drawing/2014/main" id="{9DB7EAE1-3D44-4A31-8C07-908F3BD73DB1}"/>
              </a:ext>
            </a:extLst>
          </p:cNvPr>
          <p:cNvSpPr txBox="1"/>
          <p:nvPr/>
        </p:nvSpPr>
        <p:spPr>
          <a:xfrm>
            <a:off x="252888" y="3467118"/>
            <a:ext cx="6336704" cy="430887"/>
          </a:xfrm>
          <a:prstGeom prst="rect">
            <a:avLst/>
          </a:prstGeom>
          <a:noFill/>
        </p:spPr>
        <p:txBody>
          <a:bodyPr wrap="square" rtlCol="0">
            <a:spAutoFit/>
          </a:bodyPr>
          <a:lstStyle/>
          <a:p>
            <a:r>
              <a:rPr lang="ja-JP" altLang="en-US" sz="2200" dirty="0"/>
              <a:t>・支出金額（名目）：名目価格</a:t>
            </a:r>
            <a:r>
              <a:rPr lang="en-US" altLang="ja-JP" sz="2200" dirty="0"/>
              <a:t>×</a:t>
            </a:r>
            <a:r>
              <a:rPr lang="ja-JP" altLang="en-US" sz="2200" dirty="0"/>
              <a:t>数量</a:t>
            </a:r>
            <a:endParaRPr kumimoji="1" lang="ja-JP" altLang="en-US" sz="2200" dirty="0"/>
          </a:p>
        </p:txBody>
      </p:sp>
      <p:sp>
        <p:nvSpPr>
          <p:cNvPr id="8" name="テキスト ボックス 7">
            <a:extLst>
              <a:ext uri="{FF2B5EF4-FFF2-40B4-BE49-F238E27FC236}">
                <a16:creationId xmlns:a16="http://schemas.microsoft.com/office/drawing/2014/main" id="{3E97FB2A-A1FF-4FCC-AA1F-2626A3484EF9}"/>
              </a:ext>
            </a:extLst>
          </p:cNvPr>
          <p:cNvSpPr txBox="1"/>
          <p:nvPr/>
        </p:nvSpPr>
        <p:spPr>
          <a:xfrm>
            <a:off x="251099" y="3912605"/>
            <a:ext cx="8602240" cy="430887"/>
          </a:xfrm>
          <a:prstGeom prst="rect">
            <a:avLst/>
          </a:prstGeom>
          <a:noFill/>
        </p:spPr>
        <p:txBody>
          <a:bodyPr wrap="square" rtlCol="0">
            <a:spAutoFit/>
          </a:bodyPr>
          <a:lstStyle/>
          <a:p>
            <a:r>
              <a:rPr lang="ja-JP" altLang="en-US" sz="2200" dirty="0"/>
              <a:t>・</a:t>
            </a:r>
            <a:r>
              <a:rPr lang="ja-JP" altLang="en-US" sz="2200" u="sng" dirty="0">
                <a:solidFill>
                  <a:srgbClr val="FF0000"/>
                </a:solidFill>
              </a:rPr>
              <a:t>支出金額（実質</a:t>
            </a:r>
            <a:r>
              <a:rPr lang="ja-JP" altLang="en-US" sz="2200" dirty="0">
                <a:solidFill>
                  <a:srgbClr val="FF0000"/>
                </a:solidFill>
              </a:rPr>
              <a:t>）</a:t>
            </a:r>
            <a:r>
              <a:rPr lang="ja-JP" altLang="en-US" sz="2200" dirty="0"/>
              <a:t>：</a:t>
            </a:r>
            <a:r>
              <a:rPr lang="ja-JP" altLang="en-US" sz="2200" u="sng" dirty="0">
                <a:solidFill>
                  <a:srgbClr val="FF0000"/>
                </a:solidFill>
              </a:rPr>
              <a:t>物価変動の影響を取り除いた実質支出</a:t>
            </a:r>
            <a:r>
              <a:rPr lang="ja-JP" altLang="en-US" sz="2200" dirty="0">
                <a:solidFill>
                  <a:srgbClr val="FF0000"/>
                </a:solidFill>
              </a:rPr>
              <a:t>（</a:t>
            </a:r>
            <a:r>
              <a:rPr lang="en-US" altLang="ja-JP" sz="2200" dirty="0">
                <a:solidFill>
                  <a:srgbClr val="FF0000"/>
                </a:solidFill>
              </a:rPr>
              <a:t>=</a:t>
            </a:r>
            <a:r>
              <a:rPr lang="ja-JP" altLang="en-US" sz="2200" u="sng" dirty="0">
                <a:solidFill>
                  <a:srgbClr val="FF0000"/>
                </a:solidFill>
              </a:rPr>
              <a:t>量の指標</a:t>
            </a:r>
            <a:r>
              <a:rPr lang="ja-JP" altLang="en-US" sz="2200" dirty="0">
                <a:solidFill>
                  <a:srgbClr val="FF0000"/>
                </a:solidFill>
              </a:rPr>
              <a:t>）</a:t>
            </a:r>
            <a:endParaRPr kumimoji="1" lang="ja-JP" altLang="en-US" sz="2200" dirty="0">
              <a:solidFill>
                <a:srgbClr val="FF0000"/>
              </a:solidFill>
            </a:endParaRPr>
          </a:p>
        </p:txBody>
      </p:sp>
      <p:sp>
        <p:nvSpPr>
          <p:cNvPr id="10" name="テキスト ボックス 9">
            <a:extLst>
              <a:ext uri="{FF2B5EF4-FFF2-40B4-BE49-F238E27FC236}">
                <a16:creationId xmlns:a16="http://schemas.microsoft.com/office/drawing/2014/main" id="{2AA55C56-0020-479F-8F26-6BCDDF1BF8CB}"/>
              </a:ext>
            </a:extLst>
          </p:cNvPr>
          <p:cNvSpPr txBox="1"/>
          <p:nvPr/>
        </p:nvSpPr>
        <p:spPr>
          <a:xfrm>
            <a:off x="2513513" y="4370787"/>
            <a:ext cx="6600399" cy="430887"/>
          </a:xfrm>
          <a:prstGeom prst="rect">
            <a:avLst/>
          </a:prstGeom>
          <a:noFill/>
        </p:spPr>
        <p:txBody>
          <a:bodyPr wrap="square" rtlCol="0">
            <a:spAutoFit/>
          </a:bodyPr>
          <a:lstStyle/>
          <a:p>
            <a:r>
              <a:rPr lang="ja-JP" altLang="en-US" sz="2200" dirty="0">
                <a:solidFill>
                  <a:srgbClr val="FF0000"/>
                </a:solidFill>
              </a:rPr>
              <a:t>形式的には支出金額で表されるが、中身は量を示す。</a:t>
            </a:r>
            <a:endParaRPr kumimoji="1" lang="ja-JP" altLang="en-US" sz="2200" dirty="0">
              <a:solidFill>
                <a:srgbClr val="FF0000"/>
              </a:solidFill>
            </a:endParaRPr>
          </a:p>
        </p:txBody>
      </p:sp>
      <p:sp>
        <p:nvSpPr>
          <p:cNvPr id="11" name="テキスト ボックス 10">
            <a:extLst>
              <a:ext uri="{FF2B5EF4-FFF2-40B4-BE49-F238E27FC236}">
                <a16:creationId xmlns:a16="http://schemas.microsoft.com/office/drawing/2014/main" id="{3E2CCF03-7AF2-4C8F-B4C4-80C623BE6261}"/>
              </a:ext>
            </a:extLst>
          </p:cNvPr>
          <p:cNvSpPr txBox="1"/>
          <p:nvPr/>
        </p:nvSpPr>
        <p:spPr>
          <a:xfrm>
            <a:off x="3034851" y="4776006"/>
            <a:ext cx="5544616" cy="769441"/>
          </a:xfrm>
          <a:prstGeom prst="rect">
            <a:avLst/>
          </a:prstGeom>
          <a:noFill/>
        </p:spPr>
        <p:txBody>
          <a:bodyPr wrap="square" rtlCol="0">
            <a:spAutoFit/>
          </a:bodyPr>
          <a:lstStyle/>
          <a:p>
            <a:r>
              <a:rPr lang="ja-JP" altLang="en-US" sz="2200" dirty="0">
                <a:solidFill>
                  <a:srgbClr val="FF0000"/>
                </a:solidFill>
              </a:rPr>
              <a:t>ただし、物理的な数量変化そのものではなく、</a:t>
            </a:r>
            <a:endParaRPr lang="en-US" altLang="ja-JP" sz="2200" dirty="0">
              <a:solidFill>
                <a:srgbClr val="FF0000"/>
              </a:solidFill>
            </a:endParaRPr>
          </a:p>
          <a:p>
            <a:r>
              <a:rPr lang="ja-JP" altLang="en-US" sz="2200" u="sng" dirty="0">
                <a:solidFill>
                  <a:srgbClr val="FF0000"/>
                </a:solidFill>
              </a:rPr>
              <a:t>量を推測するための代理指標</a:t>
            </a:r>
            <a:endParaRPr kumimoji="1" lang="ja-JP" altLang="en-US" sz="2200" u="sng" dirty="0">
              <a:solidFill>
                <a:srgbClr val="FF0000"/>
              </a:solidFill>
            </a:endParaRPr>
          </a:p>
        </p:txBody>
      </p:sp>
      <p:sp>
        <p:nvSpPr>
          <p:cNvPr id="12" name="Rectangle 2">
            <a:extLst>
              <a:ext uri="{FF2B5EF4-FFF2-40B4-BE49-F238E27FC236}">
                <a16:creationId xmlns:a16="http://schemas.microsoft.com/office/drawing/2014/main" id="{17AB163E-0D7A-4D9B-B061-AF6D0BFCA807}"/>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800" kern="0" dirty="0">
                <a:latin typeface="ＭＳ ゴシック" pitchFamily="49" charset="-128"/>
                <a:ea typeface="ＭＳ ゴシック" pitchFamily="49" charset="-128"/>
              </a:rPr>
              <a:t>価格・支出金額等の実質化の意義</a:t>
            </a:r>
            <a:endParaRPr lang="en-US" altLang="ja-JP" sz="2800" kern="0" dirty="0">
              <a:latin typeface="ＭＳ ゴシック" pitchFamily="49" charset="-128"/>
              <a:ea typeface="ＭＳ ゴシック" pitchFamily="49" charset="-128"/>
            </a:endParaRPr>
          </a:p>
        </p:txBody>
      </p:sp>
      <p:sp>
        <p:nvSpPr>
          <p:cNvPr id="13" name="矢印: 右 12">
            <a:extLst>
              <a:ext uri="{FF2B5EF4-FFF2-40B4-BE49-F238E27FC236}">
                <a16:creationId xmlns:a16="http://schemas.microsoft.com/office/drawing/2014/main" id="{F3FB7656-1DC5-4751-89D1-5F81671E2FD6}"/>
              </a:ext>
            </a:extLst>
          </p:cNvPr>
          <p:cNvSpPr/>
          <p:nvPr/>
        </p:nvSpPr>
        <p:spPr bwMode="auto">
          <a:xfrm>
            <a:off x="2645632" y="4968921"/>
            <a:ext cx="360040" cy="2880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grpSp>
        <p:nvGrpSpPr>
          <p:cNvPr id="9" name="グループ化 8">
            <a:extLst>
              <a:ext uri="{FF2B5EF4-FFF2-40B4-BE49-F238E27FC236}">
                <a16:creationId xmlns:a16="http://schemas.microsoft.com/office/drawing/2014/main" id="{4EDB7EF9-0316-4546-9F50-0B27C3F85FD3}"/>
              </a:ext>
            </a:extLst>
          </p:cNvPr>
          <p:cNvGrpSpPr/>
          <p:nvPr/>
        </p:nvGrpSpPr>
        <p:grpSpPr>
          <a:xfrm>
            <a:off x="755576" y="878460"/>
            <a:ext cx="7066136" cy="503064"/>
            <a:chOff x="755576" y="980728"/>
            <a:chExt cx="7066136" cy="503064"/>
          </a:xfrm>
        </p:grpSpPr>
        <p:sp>
          <p:nvSpPr>
            <p:cNvPr id="3" name="テキスト ボックス 2">
              <a:extLst>
                <a:ext uri="{FF2B5EF4-FFF2-40B4-BE49-F238E27FC236}">
                  <a16:creationId xmlns:a16="http://schemas.microsoft.com/office/drawing/2014/main" id="{05A22969-AFFE-42C2-8FBC-FEFCC1494F95}"/>
                </a:ext>
              </a:extLst>
            </p:cNvPr>
            <p:cNvSpPr txBox="1"/>
            <p:nvPr/>
          </p:nvSpPr>
          <p:spPr>
            <a:xfrm>
              <a:off x="836936" y="1028621"/>
              <a:ext cx="6984776" cy="430887"/>
            </a:xfrm>
            <a:prstGeom prst="rect">
              <a:avLst/>
            </a:prstGeom>
            <a:noFill/>
          </p:spPr>
          <p:txBody>
            <a:bodyPr wrap="square" rtlCol="0">
              <a:spAutoFit/>
            </a:bodyPr>
            <a:lstStyle/>
            <a:p>
              <a:r>
                <a:rPr lang="ja-JP" altLang="en-US" sz="2200" dirty="0"/>
                <a:t>実質＝名目 </a:t>
              </a:r>
              <a:r>
                <a:rPr lang="en-US" altLang="ja-JP" sz="2200" dirty="0"/>
                <a:t>/ </a:t>
              </a:r>
              <a:r>
                <a:rPr lang="ja-JP" altLang="en-US" sz="2200" dirty="0"/>
                <a:t>デフレーター（物価指数） </a:t>
              </a:r>
              <a:r>
                <a:rPr lang="en-US" altLang="ja-JP" sz="2200" dirty="0"/>
                <a:t>× 100</a:t>
              </a:r>
              <a:endParaRPr kumimoji="1" lang="ja-JP" altLang="en-US" sz="2200" dirty="0"/>
            </a:p>
          </p:txBody>
        </p:sp>
        <p:sp>
          <p:nvSpPr>
            <p:cNvPr id="14" name="四角形: 角を丸くする 13">
              <a:extLst>
                <a:ext uri="{FF2B5EF4-FFF2-40B4-BE49-F238E27FC236}">
                  <a16:creationId xmlns:a16="http://schemas.microsoft.com/office/drawing/2014/main" id="{D4D4F031-7B85-40EE-8AAE-07E0D28E151D}"/>
                </a:ext>
              </a:extLst>
            </p:cNvPr>
            <p:cNvSpPr/>
            <p:nvPr/>
          </p:nvSpPr>
          <p:spPr bwMode="auto">
            <a:xfrm>
              <a:off x="755576" y="980728"/>
              <a:ext cx="5795805" cy="503064"/>
            </a:xfrm>
            <a:prstGeom prst="roundRect">
              <a:avLst/>
            </a:prstGeom>
            <a:solidFill>
              <a:schemeClr val="accent1">
                <a:alpha val="25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grpSp>
      <p:grpSp>
        <p:nvGrpSpPr>
          <p:cNvPr id="16" name="グループ化 15">
            <a:extLst>
              <a:ext uri="{FF2B5EF4-FFF2-40B4-BE49-F238E27FC236}">
                <a16:creationId xmlns:a16="http://schemas.microsoft.com/office/drawing/2014/main" id="{9ED4F55D-60A5-4524-A025-7C546E75EA2E}"/>
              </a:ext>
            </a:extLst>
          </p:cNvPr>
          <p:cNvGrpSpPr/>
          <p:nvPr/>
        </p:nvGrpSpPr>
        <p:grpSpPr>
          <a:xfrm>
            <a:off x="763629" y="2860002"/>
            <a:ext cx="3743117" cy="503064"/>
            <a:chOff x="828883" y="3211768"/>
            <a:chExt cx="3743117" cy="503064"/>
          </a:xfrm>
        </p:grpSpPr>
        <p:sp>
          <p:nvSpPr>
            <p:cNvPr id="7" name="テキスト ボックス 6">
              <a:extLst>
                <a:ext uri="{FF2B5EF4-FFF2-40B4-BE49-F238E27FC236}">
                  <a16:creationId xmlns:a16="http://schemas.microsoft.com/office/drawing/2014/main" id="{D2210534-6D4A-4F2E-932D-8A6C80A2EDF3}"/>
                </a:ext>
              </a:extLst>
            </p:cNvPr>
            <p:cNvSpPr txBox="1"/>
            <p:nvPr/>
          </p:nvSpPr>
          <p:spPr>
            <a:xfrm>
              <a:off x="851248" y="3260336"/>
              <a:ext cx="3720752" cy="430887"/>
            </a:xfrm>
            <a:prstGeom prst="rect">
              <a:avLst/>
            </a:prstGeom>
            <a:noFill/>
          </p:spPr>
          <p:txBody>
            <a:bodyPr wrap="square" rtlCol="0">
              <a:spAutoFit/>
            </a:bodyPr>
            <a:lstStyle/>
            <a:p>
              <a:r>
                <a:rPr lang="ja-JP" altLang="en-US" sz="2200" dirty="0"/>
                <a:t>支出金額＝価格 </a:t>
              </a:r>
              <a:r>
                <a:rPr lang="en-US" altLang="ja-JP" sz="2200" dirty="0"/>
                <a:t>× </a:t>
              </a:r>
              <a:r>
                <a:rPr lang="ja-JP" altLang="en-US" sz="2200" dirty="0"/>
                <a:t>数量</a:t>
              </a:r>
              <a:endParaRPr kumimoji="1" lang="ja-JP" altLang="en-US" sz="2200" dirty="0"/>
            </a:p>
          </p:txBody>
        </p:sp>
        <p:sp>
          <p:nvSpPr>
            <p:cNvPr id="15" name="四角形: 角を丸くする 14">
              <a:extLst>
                <a:ext uri="{FF2B5EF4-FFF2-40B4-BE49-F238E27FC236}">
                  <a16:creationId xmlns:a16="http://schemas.microsoft.com/office/drawing/2014/main" id="{B351FF01-01FB-4A25-B1DE-4CCA7315C082}"/>
                </a:ext>
              </a:extLst>
            </p:cNvPr>
            <p:cNvSpPr/>
            <p:nvPr/>
          </p:nvSpPr>
          <p:spPr bwMode="auto">
            <a:xfrm>
              <a:off x="828883" y="3211768"/>
              <a:ext cx="3239061" cy="503064"/>
            </a:xfrm>
            <a:prstGeom prst="roundRect">
              <a:avLst/>
            </a:prstGeom>
            <a:solidFill>
              <a:schemeClr val="accent1">
                <a:alpha val="25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grpSp>
      <p:sp>
        <p:nvSpPr>
          <p:cNvPr id="17" name="テキスト ボックス 16">
            <a:extLst>
              <a:ext uri="{FF2B5EF4-FFF2-40B4-BE49-F238E27FC236}">
                <a16:creationId xmlns:a16="http://schemas.microsoft.com/office/drawing/2014/main" id="{E9543EC3-8ADE-4503-B56C-359B62649B56}"/>
              </a:ext>
            </a:extLst>
          </p:cNvPr>
          <p:cNvSpPr txBox="1"/>
          <p:nvPr/>
        </p:nvSpPr>
        <p:spPr>
          <a:xfrm>
            <a:off x="3034851" y="5512203"/>
            <a:ext cx="5544616" cy="769441"/>
          </a:xfrm>
          <a:prstGeom prst="rect">
            <a:avLst/>
          </a:prstGeom>
          <a:noFill/>
        </p:spPr>
        <p:txBody>
          <a:bodyPr wrap="square" rtlCol="0">
            <a:spAutoFit/>
          </a:bodyPr>
          <a:lstStyle/>
          <a:p>
            <a:r>
              <a:rPr lang="ja-JP" altLang="en-US" sz="2200" dirty="0">
                <a:solidFill>
                  <a:srgbClr val="FF0000"/>
                </a:solidFill>
              </a:rPr>
              <a:t>数量のデータがない場合、</a:t>
            </a:r>
            <a:r>
              <a:rPr lang="ja-JP" altLang="en-US" sz="2200" u="sng" dirty="0">
                <a:solidFill>
                  <a:srgbClr val="FF0000"/>
                </a:solidFill>
              </a:rPr>
              <a:t>量ベースの動向を把握</a:t>
            </a:r>
            <a:r>
              <a:rPr lang="ja-JP" altLang="en-US" sz="2200" dirty="0">
                <a:solidFill>
                  <a:srgbClr val="FF0000"/>
                </a:solidFill>
              </a:rPr>
              <a:t>するのに有効</a:t>
            </a:r>
            <a:endParaRPr kumimoji="1" lang="ja-JP" altLang="en-US" sz="2200" u="sng" dirty="0">
              <a:solidFill>
                <a:srgbClr val="FF0000"/>
              </a:solidFill>
            </a:endParaRPr>
          </a:p>
        </p:txBody>
      </p:sp>
    </p:spTree>
    <p:extLst>
      <p:ext uri="{BB962C8B-B14F-4D97-AF65-F5344CB8AC3E}">
        <p14:creationId xmlns:p14="http://schemas.microsoft.com/office/powerpoint/2010/main" val="3613715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a:extLst>
              <a:ext uri="{FF2B5EF4-FFF2-40B4-BE49-F238E27FC236}">
                <a16:creationId xmlns:a16="http://schemas.microsoft.com/office/drawing/2014/main" id="{10B3AB3D-E7EB-E2C7-D8C4-DC88FDDE0B34}"/>
              </a:ext>
            </a:extLst>
          </p:cNvPr>
          <p:cNvPicPr>
            <a:picLocks noChangeAspect="1"/>
          </p:cNvPicPr>
          <p:nvPr/>
        </p:nvPicPr>
        <p:blipFill>
          <a:blip r:embed="rId2"/>
          <a:stretch>
            <a:fillRect/>
          </a:stretch>
        </p:blipFill>
        <p:spPr>
          <a:xfrm>
            <a:off x="2101894" y="3813894"/>
            <a:ext cx="5102794" cy="2901948"/>
          </a:xfrm>
          <a:prstGeom prst="rect">
            <a:avLst/>
          </a:prstGeom>
        </p:spPr>
      </p:pic>
      <p:pic>
        <p:nvPicPr>
          <p:cNvPr id="18" name="図 17">
            <a:extLst>
              <a:ext uri="{FF2B5EF4-FFF2-40B4-BE49-F238E27FC236}">
                <a16:creationId xmlns:a16="http://schemas.microsoft.com/office/drawing/2014/main" id="{1611A2C7-EFED-6B29-381F-B9D4C277FD9E}"/>
              </a:ext>
            </a:extLst>
          </p:cNvPr>
          <p:cNvPicPr>
            <a:picLocks noChangeAspect="1"/>
          </p:cNvPicPr>
          <p:nvPr/>
        </p:nvPicPr>
        <p:blipFill>
          <a:blip r:embed="rId3"/>
          <a:stretch>
            <a:fillRect/>
          </a:stretch>
        </p:blipFill>
        <p:spPr>
          <a:xfrm>
            <a:off x="2046621" y="686290"/>
            <a:ext cx="5133277" cy="3011685"/>
          </a:xfrm>
          <a:prstGeom prst="rect">
            <a:avLst/>
          </a:prstGeom>
        </p:spPr>
      </p:pic>
      <p:sp>
        <p:nvSpPr>
          <p:cNvPr id="2" name="スライド番号プレースホルダー 1">
            <a:extLst>
              <a:ext uri="{FF2B5EF4-FFF2-40B4-BE49-F238E27FC236}">
                <a16:creationId xmlns:a16="http://schemas.microsoft.com/office/drawing/2014/main" id="{2F62CED0-25CD-454B-BD6B-DB9B9084CBC1}"/>
              </a:ext>
            </a:extLst>
          </p:cNvPr>
          <p:cNvSpPr>
            <a:spLocks noGrp="1"/>
          </p:cNvSpPr>
          <p:nvPr>
            <p:ph type="sldNum" sz="quarter" idx="11"/>
          </p:nvPr>
        </p:nvSpPr>
        <p:spPr/>
        <p:txBody>
          <a:bodyPr/>
          <a:lstStyle/>
          <a:p>
            <a:pPr>
              <a:defRPr/>
            </a:pPr>
            <a:fld id="{801E8451-78C2-4737-A865-86DD203F7BBD}" type="slidenum">
              <a:rPr lang="en-US" altLang="ja-JP" smtClean="0"/>
              <a:pPr>
                <a:defRPr/>
              </a:pPr>
              <a:t>23</a:t>
            </a:fld>
            <a:endParaRPr lang="en-US" altLang="ja-JP" dirty="0"/>
          </a:p>
        </p:txBody>
      </p:sp>
      <p:sp>
        <p:nvSpPr>
          <p:cNvPr id="5" name="Rectangle 2">
            <a:extLst>
              <a:ext uri="{FF2B5EF4-FFF2-40B4-BE49-F238E27FC236}">
                <a16:creationId xmlns:a16="http://schemas.microsoft.com/office/drawing/2014/main" id="{D1FD69F7-41BA-44F5-BBBF-B30CCD87BAE8}"/>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600" kern="0" dirty="0">
                <a:latin typeface="ＭＳ ゴシック" pitchFamily="49" charset="-128"/>
                <a:ea typeface="ＭＳ ゴシック" pitchFamily="49" charset="-128"/>
              </a:rPr>
              <a:t>生鮮野菜の購入数量と支出金額（名目と実質）（年間）</a:t>
            </a:r>
            <a:endParaRPr lang="en-US" altLang="ja-JP" sz="2600" kern="0" dirty="0">
              <a:latin typeface="ＭＳ ゴシック" pitchFamily="49" charset="-128"/>
              <a:ea typeface="ＭＳ ゴシック" pitchFamily="49" charset="-128"/>
            </a:endParaRPr>
          </a:p>
        </p:txBody>
      </p:sp>
      <p:sp>
        <p:nvSpPr>
          <p:cNvPr id="10" name="テキスト ボックス 9">
            <a:extLst>
              <a:ext uri="{FF2B5EF4-FFF2-40B4-BE49-F238E27FC236}">
                <a16:creationId xmlns:a16="http://schemas.microsoft.com/office/drawing/2014/main" id="{451A6A95-8260-4160-8EE0-5620645ED118}"/>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
        <p:nvSpPr>
          <p:cNvPr id="7" name="テキスト ボックス 6">
            <a:extLst>
              <a:ext uri="{FF2B5EF4-FFF2-40B4-BE49-F238E27FC236}">
                <a16:creationId xmlns:a16="http://schemas.microsoft.com/office/drawing/2014/main" id="{B85659D5-F14A-4743-BCFE-A1970E527288}"/>
              </a:ext>
            </a:extLst>
          </p:cNvPr>
          <p:cNvSpPr txBox="1"/>
          <p:nvPr/>
        </p:nvSpPr>
        <p:spPr>
          <a:xfrm>
            <a:off x="7514417" y="4720473"/>
            <a:ext cx="1440160" cy="738664"/>
          </a:xfrm>
          <a:prstGeom prst="rect">
            <a:avLst/>
          </a:prstGeom>
          <a:noFill/>
          <a:ln w="15875">
            <a:solidFill>
              <a:schemeClr val="tx1"/>
            </a:solidFill>
          </a:ln>
        </p:spPr>
        <p:txBody>
          <a:bodyPr wrap="square" rtlCol="0">
            <a:spAutoFit/>
          </a:bodyPr>
          <a:lstStyle/>
          <a:p>
            <a:r>
              <a:rPr kumimoji="1" lang="ja-JP" altLang="en-US" sz="1400" b="1" dirty="0"/>
              <a:t>購入数量と支出金額（実質）は、ほぼ同じ動き</a:t>
            </a:r>
          </a:p>
        </p:txBody>
      </p:sp>
      <p:sp>
        <p:nvSpPr>
          <p:cNvPr id="13" name="矢印: 右 12">
            <a:extLst>
              <a:ext uri="{FF2B5EF4-FFF2-40B4-BE49-F238E27FC236}">
                <a16:creationId xmlns:a16="http://schemas.microsoft.com/office/drawing/2014/main" id="{4543CCE8-3E42-4105-9F90-CBA37F961668}"/>
              </a:ext>
            </a:extLst>
          </p:cNvPr>
          <p:cNvSpPr/>
          <p:nvPr/>
        </p:nvSpPr>
        <p:spPr bwMode="auto">
          <a:xfrm rot="10800000">
            <a:off x="7255748" y="4982084"/>
            <a:ext cx="216024" cy="230832"/>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8" name="テキスト ボックス 7">
            <a:extLst>
              <a:ext uri="{FF2B5EF4-FFF2-40B4-BE49-F238E27FC236}">
                <a16:creationId xmlns:a16="http://schemas.microsoft.com/office/drawing/2014/main" id="{8742ABD9-0F2F-43C3-AACC-B2369342BBE3}"/>
              </a:ext>
            </a:extLst>
          </p:cNvPr>
          <p:cNvSpPr txBox="1"/>
          <p:nvPr/>
        </p:nvSpPr>
        <p:spPr>
          <a:xfrm>
            <a:off x="2005244" y="861549"/>
            <a:ext cx="648072" cy="230832"/>
          </a:xfrm>
          <a:prstGeom prst="rect">
            <a:avLst/>
          </a:prstGeom>
          <a:noFill/>
        </p:spPr>
        <p:txBody>
          <a:bodyPr wrap="square" rtlCol="0">
            <a:spAutoFit/>
          </a:bodyPr>
          <a:lstStyle/>
          <a:p>
            <a:pPr algn="ctr"/>
            <a:r>
              <a:rPr kumimoji="1" lang="ja-JP" altLang="en-US" sz="900" dirty="0"/>
              <a:t>（円）</a:t>
            </a:r>
          </a:p>
        </p:txBody>
      </p:sp>
      <p:sp>
        <p:nvSpPr>
          <p:cNvPr id="9" name="テキスト ボックス 8">
            <a:extLst>
              <a:ext uri="{FF2B5EF4-FFF2-40B4-BE49-F238E27FC236}">
                <a16:creationId xmlns:a16="http://schemas.microsoft.com/office/drawing/2014/main" id="{5F3B4803-17C2-4C0D-9740-6FC2C5700E83}"/>
              </a:ext>
            </a:extLst>
          </p:cNvPr>
          <p:cNvSpPr txBox="1"/>
          <p:nvPr/>
        </p:nvSpPr>
        <p:spPr>
          <a:xfrm>
            <a:off x="6611710" y="830771"/>
            <a:ext cx="648072" cy="261610"/>
          </a:xfrm>
          <a:prstGeom prst="rect">
            <a:avLst/>
          </a:prstGeom>
          <a:noFill/>
        </p:spPr>
        <p:txBody>
          <a:bodyPr wrap="square" rtlCol="0">
            <a:spAutoFit/>
          </a:bodyPr>
          <a:lstStyle/>
          <a:p>
            <a:pPr algn="ctr"/>
            <a:r>
              <a:rPr lang="ja-JP" altLang="en-US" sz="1100" dirty="0"/>
              <a:t>（</a:t>
            </a:r>
            <a:r>
              <a:rPr lang="en-US" altLang="ja-JP" sz="1100" dirty="0"/>
              <a:t>g</a:t>
            </a:r>
            <a:r>
              <a:rPr lang="ja-JP" altLang="en-US" sz="1100" dirty="0"/>
              <a:t>）</a:t>
            </a:r>
            <a:endParaRPr kumimoji="1" lang="ja-JP" altLang="en-US" sz="1100" dirty="0"/>
          </a:p>
        </p:txBody>
      </p:sp>
      <p:sp>
        <p:nvSpPr>
          <p:cNvPr id="12" name="テキスト ボックス 11">
            <a:extLst>
              <a:ext uri="{FF2B5EF4-FFF2-40B4-BE49-F238E27FC236}">
                <a16:creationId xmlns:a16="http://schemas.microsoft.com/office/drawing/2014/main" id="{85F39C35-C864-4A0E-91EF-222D4BBDC6E1}"/>
              </a:ext>
            </a:extLst>
          </p:cNvPr>
          <p:cNvSpPr txBox="1"/>
          <p:nvPr/>
        </p:nvSpPr>
        <p:spPr>
          <a:xfrm>
            <a:off x="2068203" y="3970101"/>
            <a:ext cx="648072" cy="230832"/>
          </a:xfrm>
          <a:prstGeom prst="rect">
            <a:avLst/>
          </a:prstGeom>
          <a:noFill/>
        </p:spPr>
        <p:txBody>
          <a:bodyPr wrap="square" rtlCol="0">
            <a:spAutoFit/>
          </a:bodyPr>
          <a:lstStyle/>
          <a:p>
            <a:pPr algn="ctr"/>
            <a:r>
              <a:rPr kumimoji="1" lang="ja-JP" altLang="en-US" sz="900" dirty="0"/>
              <a:t>（円）</a:t>
            </a:r>
          </a:p>
        </p:txBody>
      </p:sp>
      <p:sp>
        <p:nvSpPr>
          <p:cNvPr id="14" name="テキスト ボックス 13">
            <a:extLst>
              <a:ext uri="{FF2B5EF4-FFF2-40B4-BE49-F238E27FC236}">
                <a16:creationId xmlns:a16="http://schemas.microsoft.com/office/drawing/2014/main" id="{C10F1F27-FFF0-431B-BA7F-D992B5878485}"/>
              </a:ext>
            </a:extLst>
          </p:cNvPr>
          <p:cNvSpPr txBox="1"/>
          <p:nvPr/>
        </p:nvSpPr>
        <p:spPr>
          <a:xfrm>
            <a:off x="6673651" y="3970101"/>
            <a:ext cx="648072" cy="261610"/>
          </a:xfrm>
          <a:prstGeom prst="rect">
            <a:avLst/>
          </a:prstGeom>
          <a:noFill/>
        </p:spPr>
        <p:txBody>
          <a:bodyPr wrap="square" rtlCol="0">
            <a:spAutoFit/>
          </a:bodyPr>
          <a:lstStyle/>
          <a:p>
            <a:pPr algn="ctr"/>
            <a:r>
              <a:rPr lang="ja-JP" altLang="en-US" sz="1100" dirty="0"/>
              <a:t>（</a:t>
            </a:r>
            <a:r>
              <a:rPr lang="en-US" altLang="ja-JP" sz="1100" dirty="0"/>
              <a:t>g</a:t>
            </a:r>
            <a:r>
              <a:rPr lang="ja-JP" altLang="en-US" sz="1100" dirty="0"/>
              <a:t>）</a:t>
            </a:r>
            <a:endParaRPr kumimoji="1" lang="ja-JP" altLang="en-US" sz="1100" dirty="0"/>
          </a:p>
        </p:txBody>
      </p:sp>
    </p:spTree>
    <p:extLst>
      <p:ext uri="{BB962C8B-B14F-4D97-AF65-F5344CB8AC3E}">
        <p14:creationId xmlns:p14="http://schemas.microsoft.com/office/powerpoint/2010/main" val="632248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AF8295C-6C55-887C-DDFC-E061B20F4480}"/>
              </a:ext>
            </a:extLst>
          </p:cNvPr>
          <p:cNvPicPr>
            <a:picLocks noChangeAspect="1"/>
          </p:cNvPicPr>
          <p:nvPr/>
        </p:nvPicPr>
        <p:blipFill>
          <a:blip r:embed="rId2"/>
          <a:stretch>
            <a:fillRect/>
          </a:stretch>
        </p:blipFill>
        <p:spPr>
          <a:xfrm>
            <a:off x="1876821" y="3793948"/>
            <a:ext cx="5472877" cy="2840834"/>
          </a:xfrm>
          <a:prstGeom prst="rect">
            <a:avLst/>
          </a:prstGeom>
        </p:spPr>
      </p:pic>
      <p:pic>
        <p:nvPicPr>
          <p:cNvPr id="6" name="図 5">
            <a:extLst>
              <a:ext uri="{FF2B5EF4-FFF2-40B4-BE49-F238E27FC236}">
                <a16:creationId xmlns:a16="http://schemas.microsoft.com/office/drawing/2014/main" id="{21C29368-2D43-D71D-1EE2-9595159CE4A4}"/>
              </a:ext>
            </a:extLst>
          </p:cNvPr>
          <p:cNvPicPr>
            <a:picLocks noChangeAspect="1"/>
          </p:cNvPicPr>
          <p:nvPr/>
        </p:nvPicPr>
        <p:blipFill>
          <a:blip r:embed="rId3"/>
          <a:stretch>
            <a:fillRect/>
          </a:stretch>
        </p:blipFill>
        <p:spPr>
          <a:xfrm>
            <a:off x="1876821" y="674574"/>
            <a:ext cx="5472877" cy="3021754"/>
          </a:xfrm>
          <a:prstGeom prst="rect">
            <a:avLst/>
          </a:prstGeom>
        </p:spPr>
      </p:pic>
      <p:sp>
        <p:nvSpPr>
          <p:cNvPr id="2" name="スライド番号プレースホルダー 1">
            <a:extLst>
              <a:ext uri="{FF2B5EF4-FFF2-40B4-BE49-F238E27FC236}">
                <a16:creationId xmlns:a16="http://schemas.microsoft.com/office/drawing/2014/main" id="{8ED53A08-0CD9-4BA3-9FA7-57BC0683486B}"/>
              </a:ext>
            </a:extLst>
          </p:cNvPr>
          <p:cNvSpPr>
            <a:spLocks noGrp="1"/>
          </p:cNvSpPr>
          <p:nvPr>
            <p:ph type="sldNum" sz="quarter" idx="11"/>
          </p:nvPr>
        </p:nvSpPr>
        <p:spPr>
          <a:xfrm>
            <a:off x="8095714" y="6288947"/>
            <a:ext cx="874440" cy="457200"/>
          </a:xfrm>
        </p:spPr>
        <p:txBody>
          <a:bodyPr/>
          <a:lstStyle/>
          <a:p>
            <a:pPr>
              <a:defRPr/>
            </a:pPr>
            <a:fld id="{801E8451-78C2-4737-A865-86DD203F7BBD}" type="slidenum">
              <a:rPr lang="en-US" altLang="ja-JP" smtClean="0"/>
              <a:pPr>
                <a:defRPr/>
              </a:pPr>
              <a:t>24</a:t>
            </a:fld>
            <a:endParaRPr lang="en-US" altLang="ja-JP" dirty="0"/>
          </a:p>
        </p:txBody>
      </p:sp>
      <p:sp>
        <p:nvSpPr>
          <p:cNvPr id="3" name="Rectangle 2">
            <a:extLst>
              <a:ext uri="{FF2B5EF4-FFF2-40B4-BE49-F238E27FC236}">
                <a16:creationId xmlns:a16="http://schemas.microsoft.com/office/drawing/2014/main" id="{AC4BF1BF-9C4B-49A1-B9FD-1686334600EF}"/>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800" kern="0" dirty="0">
                <a:latin typeface="ＭＳ ゴシック" pitchFamily="49" charset="-128"/>
                <a:ea typeface="ＭＳ ゴシック" pitchFamily="49" charset="-128"/>
              </a:rPr>
              <a:t>消費支出（年間支出金額（平均値））</a:t>
            </a:r>
            <a:endParaRPr lang="en-US" altLang="ja-JP" sz="2800" kern="0" dirty="0">
              <a:latin typeface="ＭＳ ゴシック" pitchFamily="49" charset="-128"/>
              <a:ea typeface="ＭＳ ゴシック" pitchFamily="49" charset="-128"/>
            </a:endParaRPr>
          </a:p>
        </p:txBody>
      </p:sp>
      <p:sp>
        <p:nvSpPr>
          <p:cNvPr id="7" name="テキスト ボックス 6">
            <a:extLst>
              <a:ext uri="{FF2B5EF4-FFF2-40B4-BE49-F238E27FC236}">
                <a16:creationId xmlns:a16="http://schemas.microsoft.com/office/drawing/2014/main" id="{B00D30AD-08A8-44F6-AC5D-E3A334AA6D3B}"/>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
        <p:nvSpPr>
          <p:cNvPr id="9" name="テキスト ボックス 8">
            <a:extLst>
              <a:ext uri="{FF2B5EF4-FFF2-40B4-BE49-F238E27FC236}">
                <a16:creationId xmlns:a16="http://schemas.microsoft.com/office/drawing/2014/main" id="{EE59A6B3-1A6C-44B2-BFAD-9E0781907091}"/>
              </a:ext>
            </a:extLst>
          </p:cNvPr>
          <p:cNvSpPr txBox="1"/>
          <p:nvPr/>
        </p:nvSpPr>
        <p:spPr>
          <a:xfrm>
            <a:off x="2131812" y="985406"/>
            <a:ext cx="504056" cy="215444"/>
          </a:xfrm>
          <a:prstGeom prst="rect">
            <a:avLst/>
          </a:prstGeom>
          <a:noFill/>
        </p:spPr>
        <p:txBody>
          <a:bodyPr wrap="square" rtlCol="0">
            <a:spAutoFit/>
          </a:bodyPr>
          <a:lstStyle/>
          <a:p>
            <a:pPr algn="ctr"/>
            <a:r>
              <a:rPr kumimoji="1" lang="ja-JP" altLang="en-US" sz="800" dirty="0"/>
              <a:t>（円）</a:t>
            </a:r>
          </a:p>
        </p:txBody>
      </p:sp>
      <p:sp>
        <p:nvSpPr>
          <p:cNvPr id="10" name="テキスト ボックス 9">
            <a:extLst>
              <a:ext uri="{FF2B5EF4-FFF2-40B4-BE49-F238E27FC236}">
                <a16:creationId xmlns:a16="http://schemas.microsoft.com/office/drawing/2014/main" id="{754817C9-B28D-47CB-9059-FE3DCBC5C548}"/>
              </a:ext>
            </a:extLst>
          </p:cNvPr>
          <p:cNvSpPr txBox="1"/>
          <p:nvPr/>
        </p:nvSpPr>
        <p:spPr>
          <a:xfrm>
            <a:off x="2051720" y="4077072"/>
            <a:ext cx="504056" cy="215444"/>
          </a:xfrm>
          <a:prstGeom prst="rect">
            <a:avLst/>
          </a:prstGeom>
          <a:noFill/>
        </p:spPr>
        <p:txBody>
          <a:bodyPr wrap="square" rtlCol="0">
            <a:spAutoFit/>
          </a:bodyPr>
          <a:lstStyle/>
          <a:p>
            <a:pPr algn="ctr"/>
            <a:r>
              <a:rPr kumimoji="1" lang="ja-JP" altLang="en-US" sz="800" dirty="0"/>
              <a:t>（円）</a:t>
            </a:r>
          </a:p>
        </p:txBody>
      </p:sp>
    </p:spTree>
    <p:extLst>
      <p:ext uri="{BB962C8B-B14F-4D97-AF65-F5344CB8AC3E}">
        <p14:creationId xmlns:p14="http://schemas.microsoft.com/office/powerpoint/2010/main" val="2695796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4EE1E56-4714-086E-4FB4-7C612E3C09A1}"/>
              </a:ext>
            </a:extLst>
          </p:cNvPr>
          <p:cNvPicPr>
            <a:picLocks noChangeAspect="1"/>
          </p:cNvPicPr>
          <p:nvPr/>
        </p:nvPicPr>
        <p:blipFill>
          <a:blip r:embed="rId2"/>
          <a:stretch>
            <a:fillRect/>
          </a:stretch>
        </p:blipFill>
        <p:spPr>
          <a:xfrm>
            <a:off x="1890030" y="3889656"/>
            <a:ext cx="5464869" cy="2856491"/>
          </a:xfrm>
          <a:prstGeom prst="rect">
            <a:avLst/>
          </a:prstGeom>
        </p:spPr>
      </p:pic>
      <p:pic>
        <p:nvPicPr>
          <p:cNvPr id="7" name="図 6">
            <a:extLst>
              <a:ext uri="{FF2B5EF4-FFF2-40B4-BE49-F238E27FC236}">
                <a16:creationId xmlns:a16="http://schemas.microsoft.com/office/drawing/2014/main" id="{73C85DF5-403E-D2B6-707F-6CD573534246}"/>
              </a:ext>
            </a:extLst>
          </p:cNvPr>
          <p:cNvPicPr>
            <a:picLocks noChangeAspect="1"/>
          </p:cNvPicPr>
          <p:nvPr/>
        </p:nvPicPr>
        <p:blipFill>
          <a:blip r:embed="rId3"/>
          <a:stretch>
            <a:fillRect/>
          </a:stretch>
        </p:blipFill>
        <p:spPr>
          <a:xfrm>
            <a:off x="1871620" y="687782"/>
            <a:ext cx="5483279" cy="3113881"/>
          </a:xfrm>
          <a:prstGeom prst="rect">
            <a:avLst/>
          </a:prstGeom>
        </p:spPr>
      </p:pic>
      <p:sp>
        <p:nvSpPr>
          <p:cNvPr id="2" name="スライド番号プレースホルダー 1">
            <a:extLst>
              <a:ext uri="{FF2B5EF4-FFF2-40B4-BE49-F238E27FC236}">
                <a16:creationId xmlns:a16="http://schemas.microsoft.com/office/drawing/2014/main" id="{8ED53A08-0CD9-4BA3-9FA7-57BC0683486B}"/>
              </a:ext>
            </a:extLst>
          </p:cNvPr>
          <p:cNvSpPr>
            <a:spLocks noGrp="1"/>
          </p:cNvSpPr>
          <p:nvPr>
            <p:ph type="sldNum" sz="quarter" idx="11"/>
          </p:nvPr>
        </p:nvSpPr>
        <p:spPr/>
        <p:txBody>
          <a:bodyPr/>
          <a:lstStyle/>
          <a:p>
            <a:pPr>
              <a:defRPr/>
            </a:pPr>
            <a:fld id="{801E8451-78C2-4737-A865-86DD203F7BBD}" type="slidenum">
              <a:rPr lang="en-US" altLang="ja-JP" smtClean="0"/>
              <a:pPr>
                <a:defRPr/>
              </a:pPr>
              <a:t>25</a:t>
            </a:fld>
            <a:endParaRPr lang="en-US" altLang="ja-JP"/>
          </a:p>
        </p:txBody>
      </p:sp>
      <p:sp>
        <p:nvSpPr>
          <p:cNvPr id="3" name="Rectangle 2">
            <a:extLst>
              <a:ext uri="{FF2B5EF4-FFF2-40B4-BE49-F238E27FC236}">
                <a16:creationId xmlns:a16="http://schemas.microsoft.com/office/drawing/2014/main" id="{26497E8D-B883-401B-B212-25E7C1738A0B}"/>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800" kern="0" dirty="0">
                <a:latin typeface="ＭＳ ゴシック" pitchFamily="49" charset="-128"/>
                <a:ea typeface="ＭＳ ゴシック" pitchFamily="49" charset="-128"/>
              </a:rPr>
              <a:t>食料（年間支出金額（平均値））</a:t>
            </a:r>
            <a:endParaRPr lang="en-US" altLang="ja-JP" sz="2800" kern="0" dirty="0">
              <a:latin typeface="ＭＳ ゴシック" pitchFamily="49" charset="-128"/>
              <a:ea typeface="ＭＳ ゴシック" pitchFamily="49" charset="-128"/>
            </a:endParaRPr>
          </a:p>
        </p:txBody>
      </p:sp>
      <p:sp>
        <p:nvSpPr>
          <p:cNvPr id="6" name="テキスト ボックス 5">
            <a:extLst>
              <a:ext uri="{FF2B5EF4-FFF2-40B4-BE49-F238E27FC236}">
                <a16:creationId xmlns:a16="http://schemas.microsoft.com/office/drawing/2014/main" id="{5940C9C3-9251-4D06-8793-4053BA6AB4E2}"/>
              </a:ext>
            </a:extLst>
          </p:cNvPr>
          <p:cNvSpPr txBox="1"/>
          <p:nvPr/>
        </p:nvSpPr>
        <p:spPr>
          <a:xfrm>
            <a:off x="1979712" y="930517"/>
            <a:ext cx="648072" cy="230832"/>
          </a:xfrm>
          <a:prstGeom prst="rect">
            <a:avLst/>
          </a:prstGeom>
          <a:noFill/>
        </p:spPr>
        <p:txBody>
          <a:bodyPr wrap="square" rtlCol="0">
            <a:spAutoFit/>
          </a:bodyPr>
          <a:lstStyle/>
          <a:p>
            <a:pPr algn="ctr"/>
            <a:r>
              <a:rPr kumimoji="1" lang="ja-JP" altLang="en-US" sz="900" dirty="0"/>
              <a:t>（円）</a:t>
            </a:r>
          </a:p>
        </p:txBody>
      </p:sp>
      <p:sp>
        <p:nvSpPr>
          <p:cNvPr id="8" name="テキスト ボックス 7">
            <a:extLst>
              <a:ext uri="{FF2B5EF4-FFF2-40B4-BE49-F238E27FC236}">
                <a16:creationId xmlns:a16="http://schemas.microsoft.com/office/drawing/2014/main" id="{3D958546-BA86-4199-BA9D-A7A00A6A8AB8}"/>
              </a:ext>
            </a:extLst>
          </p:cNvPr>
          <p:cNvSpPr txBox="1"/>
          <p:nvPr/>
        </p:nvSpPr>
        <p:spPr>
          <a:xfrm>
            <a:off x="1979712" y="4113487"/>
            <a:ext cx="648072" cy="230832"/>
          </a:xfrm>
          <a:prstGeom prst="rect">
            <a:avLst/>
          </a:prstGeom>
          <a:noFill/>
        </p:spPr>
        <p:txBody>
          <a:bodyPr wrap="square" rtlCol="0">
            <a:spAutoFit/>
          </a:bodyPr>
          <a:lstStyle/>
          <a:p>
            <a:pPr algn="ctr"/>
            <a:r>
              <a:rPr kumimoji="1" lang="ja-JP" altLang="en-US" sz="900" dirty="0"/>
              <a:t>（円）</a:t>
            </a:r>
          </a:p>
        </p:txBody>
      </p:sp>
      <p:sp>
        <p:nvSpPr>
          <p:cNvPr id="9" name="テキスト ボックス 8">
            <a:extLst>
              <a:ext uri="{FF2B5EF4-FFF2-40B4-BE49-F238E27FC236}">
                <a16:creationId xmlns:a16="http://schemas.microsoft.com/office/drawing/2014/main" id="{09A89DB3-30D0-42C3-8F33-774913447317}"/>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Tree>
    <p:extLst>
      <p:ext uri="{BB962C8B-B14F-4D97-AF65-F5344CB8AC3E}">
        <p14:creationId xmlns:p14="http://schemas.microsoft.com/office/powerpoint/2010/main" val="4270525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0E57558F-48FC-084A-C668-83328D5DB5DF}"/>
              </a:ext>
            </a:extLst>
          </p:cNvPr>
          <p:cNvPicPr>
            <a:picLocks noChangeAspect="1"/>
          </p:cNvPicPr>
          <p:nvPr/>
        </p:nvPicPr>
        <p:blipFill>
          <a:blip r:embed="rId2"/>
          <a:stretch>
            <a:fillRect/>
          </a:stretch>
        </p:blipFill>
        <p:spPr>
          <a:xfrm>
            <a:off x="1946915" y="3809749"/>
            <a:ext cx="5273497" cy="2895851"/>
          </a:xfrm>
          <a:prstGeom prst="rect">
            <a:avLst/>
          </a:prstGeom>
        </p:spPr>
      </p:pic>
      <p:pic>
        <p:nvPicPr>
          <p:cNvPr id="9" name="図 8">
            <a:extLst>
              <a:ext uri="{FF2B5EF4-FFF2-40B4-BE49-F238E27FC236}">
                <a16:creationId xmlns:a16="http://schemas.microsoft.com/office/drawing/2014/main" id="{AE375EE0-B9F9-EC23-0491-F5E4D2CC3C3F}"/>
              </a:ext>
            </a:extLst>
          </p:cNvPr>
          <p:cNvPicPr>
            <a:picLocks noChangeAspect="1"/>
          </p:cNvPicPr>
          <p:nvPr/>
        </p:nvPicPr>
        <p:blipFill>
          <a:blip r:embed="rId3"/>
          <a:stretch>
            <a:fillRect/>
          </a:stretch>
        </p:blipFill>
        <p:spPr>
          <a:xfrm>
            <a:off x="1946915" y="714689"/>
            <a:ext cx="5250170" cy="2910620"/>
          </a:xfrm>
          <a:prstGeom prst="rect">
            <a:avLst/>
          </a:prstGeom>
        </p:spPr>
      </p:pic>
      <p:sp>
        <p:nvSpPr>
          <p:cNvPr id="2" name="スライド番号プレースホルダー 1">
            <a:extLst>
              <a:ext uri="{FF2B5EF4-FFF2-40B4-BE49-F238E27FC236}">
                <a16:creationId xmlns:a16="http://schemas.microsoft.com/office/drawing/2014/main" id="{8ED53A08-0CD9-4BA3-9FA7-57BC0683486B}"/>
              </a:ext>
            </a:extLst>
          </p:cNvPr>
          <p:cNvSpPr>
            <a:spLocks noGrp="1"/>
          </p:cNvSpPr>
          <p:nvPr>
            <p:ph type="sldNum" sz="quarter" idx="11"/>
          </p:nvPr>
        </p:nvSpPr>
        <p:spPr/>
        <p:txBody>
          <a:bodyPr/>
          <a:lstStyle/>
          <a:p>
            <a:pPr>
              <a:defRPr/>
            </a:pPr>
            <a:fld id="{801E8451-78C2-4737-A865-86DD203F7BBD}" type="slidenum">
              <a:rPr lang="en-US" altLang="ja-JP" smtClean="0"/>
              <a:pPr>
                <a:defRPr/>
              </a:pPr>
              <a:t>26</a:t>
            </a:fld>
            <a:endParaRPr lang="en-US" altLang="ja-JP"/>
          </a:p>
        </p:txBody>
      </p:sp>
      <p:sp>
        <p:nvSpPr>
          <p:cNvPr id="3" name="Rectangle 2">
            <a:extLst>
              <a:ext uri="{FF2B5EF4-FFF2-40B4-BE49-F238E27FC236}">
                <a16:creationId xmlns:a16="http://schemas.microsoft.com/office/drawing/2014/main" id="{E28EE504-C0DB-48F1-8EBB-3131A68EE645}"/>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800" kern="0" dirty="0">
                <a:latin typeface="ＭＳ ゴシック" pitchFamily="49" charset="-128"/>
                <a:ea typeface="ＭＳ ゴシック" pitchFamily="49" charset="-128"/>
              </a:rPr>
              <a:t>生鮮野菜（年間支出金額（平均値））</a:t>
            </a:r>
            <a:endParaRPr lang="en-US" altLang="ja-JP" sz="2800" kern="0" dirty="0">
              <a:latin typeface="ＭＳ ゴシック" pitchFamily="49" charset="-128"/>
              <a:ea typeface="ＭＳ ゴシック" pitchFamily="49" charset="-128"/>
            </a:endParaRPr>
          </a:p>
        </p:txBody>
      </p:sp>
      <p:sp>
        <p:nvSpPr>
          <p:cNvPr id="6" name="テキスト ボックス 5">
            <a:extLst>
              <a:ext uri="{FF2B5EF4-FFF2-40B4-BE49-F238E27FC236}">
                <a16:creationId xmlns:a16="http://schemas.microsoft.com/office/drawing/2014/main" id="{59AD1310-4889-4897-A882-4A5CE03DA479}"/>
              </a:ext>
            </a:extLst>
          </p:cNvPr>
          <p:cNvSpPr txBox="1"/>
          <p:nvPr/>
        </p:nvSpPr>
        <p:spPr>
          <a:xfrm>
            <a:off x="1988149" y="959131"/>
            <a:ext cx="504056" cy="215444"/>
          </a:xfrm>
          <a:prstGeom prst="rect">
            <a:avLst/>
          </a:prstGeom>
          <a:noFill/>
        </p:spPr>
        <p:txBody>
          <a:bodyPr wrap="square" rtlCol="0">
            <a:spAutoFit/>
          </a:bodyPr>
          <a:lstStyle/>
          <a:p>
            <a:pPr algn="ctr"/>
            <a:r>
              <a:rPr kumimoji="1" lang="ja-JP" altLang="en-US" sz="800" dirty="0"/>
              <a:t>（円）</a:t>
            </a:r>
          </a:p>
        </p:txBody>
      </p:sp>
      <p:sp>
        <p:nvSpPr>
          <p:cNvPr id="7" name="テキスト ボックス 6">
            <a:extLst>
              <a:ext uri="{FF2B5EF4-FFF2-40B4-BE49-F238E27FC236}">
                <a16:creationId xmlns:a16="http://schemas.microsoft.com/office/drawing/2014/main" id="{C8FA7E43-11E7-48AB-AA96-53C34691255C}"/>
              </a:ext>
            </a:extLst>
          </p:cNvPr>
          <p:cNvSpPr txBox="1"/>
          <p:nvPr/>
        </p:nvSpPr>
        <p:spPr>
          <a:xfrm>
            <a:off x="2006282" y="4018991"/>
            <a:ext cx="504056" cy="215444"/>
          </a:xfrm>
          <a:prstGeom prst="rect">
            <a:avLst/>
          </a:prstGeom>
          <a:noFill/>
        </p:spPr>
        <p:txBody>
          <a:bodyPr wrap="square" rtlCol="0">
            <a:spAutoFit/>
          </a:bodyPr>
          <a:lstStyle/>
          <a:p>
            <a:pPr algn="ctr"/>
            <a:r>
              <a:rPr kumimoji="1" lang="ja-JP" altLang="en-US" sz="800" dirty="0"/>
              <a:t>（円）</a:t>
            </a:r>
          </a:p>
        </p:txBody>
      </p:sp>
      <p:sp>
        <p:nvSpPr>
          <p:cNvPr id="8" name="テキスト ボックス 7">
            <a:extLst>
              <a:ext uri="{FF2B5EF4-FFF2-40B4-BE49-F238E27FC236}">
                <a16:creationId xmlns:a16="http://schemas.microsoft.com/office/drawing/2014/main" id="{507E98D5-FD8A-4C95-8499-2F2F769DD100}"/>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Tree>
    <p:extLst>
      <p:ext uri="{BB962C8B-B14F-4D97-AF65-F5344CB8AC3E}">
        <p14:creationId xmlns:p14="http://schemas.microsoft.com/office/powerpoint/2010/main" val="1441271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8FA7107F-14D2-3BB4-9994-562C651A4DCC}"/>
              </a:ext>
            </a:extLst>
          </p:cNvPr>
          <p:cNvPicPr>
            <a:picLocks noChangeAspect="1"/>
          </p:cNvPicPr>
          <p:nvPr/>
        </p:nvPicPr>
        <p:blipFill>
          <a:blip r:embed="rId2"/>
          <a:stretch>
            <a:fillRect/>
          </a:stretch>
        </p:blipFill>
        <p:spPr>
          <a:xfrm>
            <a:off x="1828214" y="3726036"/>
            <a:ext cx="5487569" cy="2942701"/>
          </a:xfrm>
          <a:prstGeom prst="rect">
            <a:avLst/>
          </a:prstGeom>
        </p:spPr>
      </p:pic>
      <p:pic>
        <p:nvPicPr>
          <p:cNvPr id="6" name="図 5">
            <a:extLst>
              <a:ext uri="{FF2B5EF4-FFF2-40B4-BE49-F238E27FC236}">
                <a16:creationId xmlns:a16="http://schemas.microsoft.com/office/drawing/2014/main" id="{83EFA426-7A0E-4EBF-6B7A-70DB8F9E0BE0}"/>
              </a:ext>
            </a:extLst>
          </p:cNvPr>
          <p:cNvPicPr>
            <a:picLocks noChangeAspect="1"/>
          </p:cNvPicPr>
          <p:nvPr/>
        </p:nvPicPr>
        <p:blipFill>
          <a:blip r:embed="rId3"/>
          <a:stretch>
            <a:fillRect/>
          </a:stretch>
        </p:blipFill>
        <p:spPr>
          <a:xfrm>
            <a:off x="1828215" y="672045"/>
            <a:ext cx="5487569" cy="2996712"/>
          </a:xfrm>
          <a:prstGeom prst="rect">
            <a:avLst/>
          </a:prstGeom>
        </p:spPr>
      </p:pic>
      <p:sp>
        <p:nvSpPr>
          <p:cNvPr id="2" name="スライド番号プレースホルダー 1">
            <a:extLst>
              <a:ext uri="{FF2B5EF4-FFF2-40B4-BE49-F238E27FC236}">
                <a16:creationId xmlns:a16="http://schemas.microsoft.com/office/drawing/2014/main" id="{8ED53A08-0CD9-4BA3-9FA7-57BC0683486B}"/>
              </a:ext>
            </a:extLst>
          </p:cNvPr>
          <p:cNvSpPr>
            <a:spLocks noGrp="1"/>
          </p:cNvSpPr>
          <p:nvPr>
            <p:ph type="sldNum" sz="quarter" idx="11"/>
          </p:nvPr>
        </p:nvSpPr>
        <p:spPr/>
        <p:txBody>
          <a:bodyPr/>
          <a:lstStyle/>
          <a:p>
            <a:pPr>
              <a:defRPr/>
            </a:pPr>
            <a:fld id="{801E8451-78C2-4737-A865-86DD203F7BBD}" type="slidenum">
              <a:rPr lang="en-US" altLang="ja-JP" smtClean="0"/>
              <a:pPr>
                <a:defRPr/>
              </a:pPr>
              <a:t>27</a:t>
            </a:fld>
            <a:endParaRPr lang="en-US" altLang="ja-JP"/>
          </a:p>
        </p:txBody>
      </p:sp>
      <p:sp>
        <p:nvSpPr>
          <p:cNvPr id="3" name="Rectangle 2">
            <a:extLst>
              <a:ext uri="{FF2B5EF4-FFF2-40B4-BE49-F238E27FC236}">
                <a16:creationId xmlns:a16="http://schemas.microsoft.com/office/drawing/2014/main" id="{0EA7396C-7ED3-4D52-B299-9286BFB02042}"/>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800" kern="0" dirty="0">
                <a:latin typeface="ＭＳ ゴシック" pitchFamily="49" charset="-128"/>
                <a:ea typeface="ＭＳ ゴシック" pitchFamily="49" charset="-128"/>
              </a:rPr>
              <a:t>サラダ（年間支出金額（平均値））</a:t>
            </a:r>
            <a:endParaRPr lang="en-US" altLang="ja-JP" sz="2800" kern="0" dirty="0">
              <a:latin typeface="ＭＳ ゴシック" pitchFamily="49" charset="-128"/>
              <a:ea typeface="ＭＳ ゴシック" pitchFamily="49" charset="-128"/>
            </a:endParaRPr>
          </a:p>
        </p:txBody>
      </p:sp>
      <p:sp>
        <p:nvSpPr>
          <p:cNvPr id="8" name="テキスト ボックス 7">
            <a:extLst>
              <a:ext uri="{FF2B5EF4-FFF2-40B4-BE49-F238E27FC236}">
                <a16:creationId xmlns:a16="http://schemas.microsoft.com/office/drawing/2014/main" id="{DFCC85EA-4F31-484F-B04F-21B742B53EF8}"/>
              </a:ext>
            </a:extLst>
          </p:cNvPr>
          <p:cNvSpPr txBox="1"/>
          <p:nvPr/>
        </p:nvSpPr>
        <p:spPr>
          <a:xfrm>
            <a:off x="1879784" y="943641"/>
            <a:ext cx="504056" cy="215444"/>
          </a:xfrm>
          <a:prstGeom prst="rect">
            <a:avLst/>
          </a:prstGeom>
          <a:noFill/>
        </p:spPr>
        <p:txBody>
          <a:bodyPr wrap="square" rtlCol="0">
            <a:spAutoFit/>
          </a:bodyPr>
          <a:lstStyle/>
          <a:p>
            <a:pPr algn="ctr"/>
            <a:r>
              <a:rPr kumimoji="1" lang="ja-JP" altLang="en-US" sz="800" dirty="0"/>
              <a:t>（円）</a:t>
            </a:r>
          </a:p>
        </p:txBody>
      </p:sp>
      <p:sp>
        <p:nvSpPr>
          <p:cNvPr id="9" name="テキスト ボックス 8">
            <a:extLst>
              <a:ext uri="{FF2B5EF4-FFF2-40B4-BE49-F238E27FC236}">
                <a16:creationId xmlns:a16="http://schemas.microsoft.com/office/drawing/2014/main" id="{2ABD31F9-8C11-426C-BBAF-F9B9A35D03BC}"/>
              </a:ext>
            </a:extLst>
          </p:cNvPr>
          <p:cNvSpPr txBox="1"/>
          <p:nvPr/>
        </p:nvSpPr>
        <p:spPr>
          <a:xfrm>
            <a:off x="1879784" y="3973981"/>
            <a:ext cx="504056" cy="215444"/>
          </a:xfrm>
          <a:prstGeom prst="rect">
            <a:avLst/>
          </a:prstGeom>
          <a:noFill/>
        </p:spPr>
        <p:txBody>
          <a:bodyPr wrap="square" rtlCol="0">
            <a:spAutoFit/>
          </a:bodyPr>
          <a:lstStyle/>
          <a:p>
            <a:pPr algn="ctr"/>
            <a:r>
              <a:rPr kumimoji="1" lang="ja-JP" altLang="en-US" sz="800" dirty="0"/>
              <a:t>（円）</a:t>
            </a:r>
          </a:p>
        </p:txBody>
      </p:sp>
      <p:sp>
        <p:nvSpPr>
          <p:cNvPr id="10" name="テキスト ボックス 9">
            <a:extLst>
              <a:ext uri="{FF2B5EF4-FFF2-40B4-BE49-F238E27FC236}">
                <a16:creationId xmlns:a16="http://schemas.microsoft.com/office/drawing/2014/main" id="{17E3A697-B12E-4FA6-B590-086141DB202C}"/>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Tree>
    <p:extLst>
      <p:ext uri="{BB962C8B-B14F-4D97-AF65-F5344CB8AC3E}">
        <p14:creationId xmlns:p14="http://schemas.microsoft.com/office/powerpoint/2010/main" val="3429305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E9DEC0B-1118-0114-D5F2-BB8285B002A4}"/>
              </a:ext>
            </a:extLst>
          </p:cNvPr>
          <p:cNvPicPr>
            <a:picLocks noChangeAspect="1"/>
          </p:cNvPicPr>
          <p:nvPr/>
        </p:nvPicPr>
        <p:blipFill>
          <a:blip r:embed="rId2"/>
          <a:stretch>
            <a:fillRect/>
          </a:stretch>
        </p:blipFill>
        <p:spPr>
          <a:xfrm>
            <a:off x="1895156" y="3779381"/>
            <a:ext cx="5436208" cy="2926219"/>
          </a:xfrm>
          <a:prstGeom prst="rect">
            <a:avLst/>
          </a:prstGeom>
        </p:spPr>
      </p:pic>
      <p:pic>
        <p:nvPicPr>
          <p:cNvPr id="9" name="図 8">
            <a:extLst>
              <a:ext uri="{FF2B5EF4-FFF2-40B4-BE49-F238E27FC236}">
                <a16:creationId xmlns:a16="http://schemas.microsoft.com/office/drawing/2014/main" id="{8EA5397B-0935-864A-19D4-4EEE6BF95F55}"/>
              </a:ext>
            </a:extLst>
          </p:cNvPr>
          <p:cNvPicPr>
            <a:picLocks noChangeAspect="1"/>
          </p:cNvPicPr>
          <p:nvPr/>
        </p:nvPicPr>
        <p:blipFill>
          <a:blip r:embed="rId3"/>
          <a:stretch>
            <a:fillRect/>
          </a:stretch>
        </p:blipFill>
        <p:spPr>
          <a:xfrm>
            <a:off x="1880755" y="748622"/>
            <a:ext cx="5382490" cy="2926220"/>
          </a:xfrm>
          <a:prstGeom prst="rect">
            <a:avLst/>
          </a:prstGeom>
        </p:spPr>
      </p:pic>
      <p:sp>
        <p:nvSpPr>
          <p:cNvPr id="2" name="スライド番号プレースホルダー 1">
            <a:extLst>
              <a:ext uri="{FF2B5EF4-FFF2-40B4-BE49-F238E27FC236}">
                <a16:creationId xmlns:a16="http://schemas.microsoft.com/office/drawing/2014/main" id="{8ED53A08-0CD9-4BA3-9FA7-57BC0683486B}"/>
              </a:ext>
            </a:extLst>
          </p:cNvPr>
          <p:cNvSpPr>
            <a:spLocks noGrp="1"/>
          </p:cNvSpPr>
          <p:nvPr>
            <p:ph type="sldNum" sz="quarter" idx="11"/>
          </p:nvPr>
        </p:nvSpPr>
        <p:spPr/>
        <p:txBody>
          <a:bodyPr/>
          <a:lstStyle/>
          <a:p>
            <a:pPr>
              <a:defRPr/>
            </a:pPr>
            <a:fld id="{801E8451-78C2-4737-A865-86DD203F7BBD}" type="slidenum">
              <a:rPr lang="en-US" altLang="ja-JP" smtClean="0"/>
              <a:pPr>
                <a:defRPr/>
              </a:pPr>
              <a:t>28</a:t>
            </a:fld>
            <a:endParaRPr lang="en-US" altLang="ja-JP"/>
          </a:p>
        </p:txBody>
      </p:sp>
      <p:sp>
        <p:nvSpPr>
          <p:cNvPr id="3" name="Rectangle 2">
            <a:extLst>
              <a:ext uri="{FF2B5EF4-FFF2-40B4-BE49-F238E27FC236}">
                <a16:creationId xmlns:a16="http://schemas.microsoft.com/office/drawing/2014/main" id="{7839BBF7-D27F-42B8-9FF4-BACA22C60CF7}"/>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800" kern="0" dirty="0">
                <a:latin typeface="ＭＳ ゴシック" pitchFamily="49" charset="-128"/>
                <a:ea typeface="ＭＳ ゴシック" pitchFamily="49" charset="-128"/>
              </a:rPr>
              <a:t>冷凍調理食品（年間支出金額（平均値））</a:t>
            </a:r>
            <a:endParaRPr lang="en-US" altLang="ja-JP" sz="2800" kern="0" dirty="0">
              <a:latin typeface="ＭＳ ゴシック" pitchFamily="49" charset="-128"/>
              <a:ea typeface="ＭＳ ゴシック" pitchFamily="49" charset="-128"/>
            </a:endParaRPr>
          </a:p>
        </p:txBody>
      </p:sp>
      <p:sp>
        <p:nvSpPr>
          <p:cNvPr id="6" name="テキスト ボックス 5">
            <a:extLst>
              <a:ext uri="{FF2B5EF4-FFF2-40B4-BE49-F238E27FC236}">
                <a16:creationId xmlns:a16="http://schemas.microsoft.com/office/drawing/2014/main" id="{1FD1649A-6F33-4D64-97BE-4D51095F240A}"/>
              </a:ext>
            </a:extLst>
          </p:cNvPr>
          <p:cNvSpPr txBox="1"/>
          <p:nvPr/>
        </p:nvSpPr>
        <p:spPr>
          <a:xfrm>
            <a:off x="1880755" y="951025"/>
            <a:ext cx="504056" cy="215444"/>
          </a:xfrm>
          <a:prstGeom prst="rect">
            <a:avLst/>
          </a:prstGeom>
          <a:noFill/>
        </p:spPr>
        <p:txBody>
          <a:bodyPr wrap="square" rtlCol="0">
            <a:spAutoFit/>
          </a:bodyPr>
          <a:lstStyle/>
          <a:p>
            <a:pPr algn="ctr"/>
            <a:r>
              <a:rPr kumimoji="1" lang="ja-JP" altLang="en-US" sz="800" dirty="0"/>
              <a:t>（円）</a:t>
            </a:r>
          </a:p>
        </p:txBody>
      </p:sp>
      <p:sp>
        <p:nvSpPr>
          <p:cNvPr id="7" name="テキスト ボックス 6">
            <a:extLst>
              <a:ext uri="{FF2B5EF4-FFF2-40B4-BE49-F238E27FC236}">
                <a16:creationId xmlns:a16="http://schemas.microsoft.com/office/drawing/2014/main" id="{21DC84DB-E86A-43EF-8B63-EB1E0B61E75A}"/>
              </a:ext>
            </a:extLst>
          </p:cNvPr>
          <p:cNvSpPr txBox="1"/>
          <p:nvPr/>
        </p:nvSpPr>
        <p:spPr>
          <a:xfrm>
            <a:off x="1938435" y="4010993"/>
            <a:ext cx="504056" cy="215444"/>
          </a:xfrm>
          <a:prstGeom prst="rect">
            <a:avLst/>
          </a:prstGeom>
          <a:noFill/>
        </p:spPr>
        <p:txBody>
          <a:bodyPr wrap="square" rtlCol="0">
            <a:spAutoFit/>
          </a:bodyPr>
          <a:lstStyle/>
          <a:p>
            <a:pPr algn="ctr"/>
            <a:r>
              <a:rPr kumimoji="1" lang="ja-JP" altLang="en-US" sz="800" dirty="0"/>
              <a:t>（円）</a:t>
            </a:r>
          </a:p>
        </p:txBody>
      </p:sp>
      <p:sp>
        <p:nvSpPr>
          <p:cNvPr id="8" name="テキスト ボックス 7">
            <a:extLst>
              <a:ext uri="{FF2B5EF4-FFF2-40B4-BE49-F238E27FC236}">
                <a16:creationId xmlns:a16="http://schemas.microsoft.com/office/drawing/2014/main" id="{4AE9E5F9-C5AE-44BC-B536-E329B604C831}"/>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Tree>
    <p:extLst>
      <p:ext uri="{BB962C8B-B14F-4D97-AF65-F5344CB8AC3E}">
        <p14:creationId xmlns:p14="http://schemas.microsoft.com/office/powerpoint/2010/main" val="3476737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7FA8A49-4190-4115-BE70-16BA7DD26495}"/>
              </a:ext>
            </a:extLst>
          </p:cNvPr>
          <p:cNvSpPr>
            <a:spLocks noGrp="1"/>
          </p:cNvSpPr>
          <p:nvPr>
            <p:ph type="sldNum" sz="quarter" idx="11"/>
          </p:nvPr>
        </p:nvSpPr>
        <p:spPr/>
        <p:txBody>
          <a:bodyPr/>
          <a:lstStyle/>
          <a:p>
            <a:pPr>
              <a:defRPr/>
            </a:pPr>
            <a:fld id="{801E8451-78C2-4737-A865-86DD203F7BBD}" type="slidenum">
              <a:rPr lang="en-US" altLang="ja-JP" smtClean="0"/>
              <a:pPr>
                <a:defRPr/>
              </a:pPr>
              <a:t>2</a:t>
            </a:fld>
            <a:endParaRPr lang="en-US" altLang="ja-JP"/>
          </a:p>
        </p:txBody>
      </p:sp>
      <p:sp>
        <p:nvSpPr>
          <p:cNvPr id="3" name="テキスト ボックス 2">
            <a:extLst>
              <a:ext uri="{FF2B5EF4-FFF2-40B4-BE49-F238E27FC236}">
                <a16:creationId xmlns:a16="http://schemas.microsoft.com/office/drawing/2014/main" id="{3E4265B5-FE18-48B0-9070-CB037C4867FB}"/>
              </a:ext>
            </a:extLst>
          </p:cNvPr>
          <p:cNvSpPr txBox="1"/>
          <p:nvPr/>
        </p:nvSpPr>
        <p:spPr>
          <a:xfrm>
            <a:off x="1187624" y="2348880"/>
            <a:ext cx="6635080" cy="1754326"/>
          </a:xfrm>
          <a:prstGeom prst="rect">
            <a:avLst/>
          </a:prstGeom>
          <a:noFill/>
        </p:spPr>
        <p:txBody>
          <a:bodyPr wrap="square" rtlCol="0">
            <a:spAutoFit/>
          </a:bodyPr>
          <a:lstStyle/>
          <a:p>
            <a:pPr algn="ctr"/>
            <a:r>
              <a:rPr kumimoji="1" lang="ja-JP" altLang="en-US" sz="3600" u="sng" dirty="0"/>
              <a:t>食料・農業・農村基本法の改正</a:t>
            </a:r>
            <a:endParaRPr kumimoji="1" lang="en-US" altLang="ja-JP" sz="3600" u="sng" dirty="0"/>
          </a:p>
          <a:p>
            <a:pPr algn="ctr"/>
            <a:r>
              <a:rPr lang="ja-JP" altLang="en-US" sz="3600" dirty="0"/>
              <a:t>と</a:t>
            </a:r>
            <a:endParaRPr lang="en-US" altLang="ja-JP" sz="3600" dirty="0"/>
          </a:p>
          <a:p>
            <a:pPr algn="ctr"/>
            <a:r>
              <a:rPr kumimoji="1" lang="ja-JP" altLang="en-US" sz="3600" u="sng" dirty="0"/>
              <a:t>食料・農業・農村基本計画</a:t>
            </a:r>
          </a:p>
        </p:txBody>
      </p:sp>
      <p:sp>
        <p:nvSpPr>
          <p:cNvPr id="5" name="Rectangle 2">
            <a:extLst>
              <a:ext uri="{FF2B5EF4-FFF2-40B4-BE49-F238E27FC236}">
                <a16:creationId xmlns:a16="http://schemas.microsoft.com/office/drawing/2014/main" id="{322E7769-F44F-4AD5-9E41-1B9E122F16FA}"/>
              </a:ext>
            </a:extLst>
          </p:cNvPr>
          <p:cNvSpPr txBox="1">
            <a:spLocks noChangeArrowheads="1"/>
          </p:cNvSpPr>
          <p:nvPr/>
        </p:nvSpPr>
        <p:spPr bwMode="auto">
          <a:xfrm>
            <a:off x="395536" y="152400"/>
            <a:ext cx="8546405" cy="457200"/>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500" kern="0" dirty="0">
                <a:latin typeface="ＭＳ ゴシック" pitchFamily="49" charset="-128"/>
                <a:ea typeface="ＭＳ ゴシック" pitchFamily="49" charset="-128"/>
              </a:rPr>
              <a:t>食料・農業・農村に係る政策面の動向（</a:t>
            </a:r>
            <a:r>
              <a:rPr lang="en-US" altLang="ja-JP" sz="2500" kern="0" dirty="0">
                <a:latin typeface="ＭＳ ゴシック" pitchFamily="49" charset="-128"/>
                <a:ea typeface="ＭＳ ゴシック" pitchFamily="49" charset="-128"/>
              </a:rPr>
              <a:t>1</a:t>
            </a:r>
            <a:r>
              <a:rPr lang="ja-JP" altLang="en-US" sz="2500" kern="0" dirty="0">
                <a:latin typeface="ＭＳ ゴシック" pitchFamily="49" charset="-128"/>
                <a:ea typeface="ＭＳ ゴシック" pitchFamily="49" charset="-128"/>
              </a:rPr>
              <a:t>）</a:t>
            </a:r>
          </a:p>
        </p:txBody>
      </p:sp>
    </p:spTree>
    <p:extLst>
      <p:ext uri="{BB962C8B-B14F-4D97-AF65-F5344CB8AC3E}">
        <p14:creationId xmlns:p14="http://schemas.microsoft.com/office/powerpoint/2010/main" val="12144185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CED97F8-513C-6B50-5914-B4CFD59BF3CB}"/>
              </a:ext>
            </a:extLst>
          </p:cNvPr>
          <p:cNvPicPr>
            <a:picLocks noChangeAspect="1"/>
          </p:cNvPicPr>
          <p:nvPr/>
        </p:nvPicPr>
        <p:blipFill>
          <a:blip r:embed="rId2"/>
          <a:stretch>
            <a:fillRect/>
          </a:stretch>
        </p:blipFill>
        <p:spPr>
          <a:xfrm>
            <a:off x="1844842" y="3776291"/>
            <a:ext cx="5454316" cy="2969856"/>
          </a:xfrm>
          <a:prstGeom prst="rect">
            <a:avLst/>
          </a:prstGeom>
        </p:spPr>
      </p:pic>
      <p:pic>
        <p:nvPicPr>
          <p:cNvPr id="9" name="図 8">
            <a:extLst>
              <a:ext uri="{FF2B5EF4-FFF2-40B4-BE49-F238E27FC236}">
                <a16:creationId xmlns:a16="http://schemas.microsoft.com/office/drawing/2014/main" id="{FDEAA4A5-F699-3A48-A648-8FBF02935770}"/>
              </a:ext>
            </a:extLst>
          </p:cNvPr>
          <p:cNvPicPr>
            <a:picLocks noChangeAspect="1"/>
          </p:cNvPicPr>
          <p:nvPr/>
        </p:nvPicPr>
        <p:blipFill>
          <a:blip r:embed="rId3"/>
          <a:stretch>
            <a:fillRect/>
          </a:stretch>
        </p:blipFill>
        <p:spPr>
          <a:xfrm>
            <a:off x="1839906" y="729031"/>
            <a:ext cx="5464188" cy="2980466"/>
          </a:xfrm>
          <a:prstGeom prst="rect">
            <a:avLst/>
          </a:prstGeom>
        </p:spPr>
      </p:pic>
      <p:sp>
        <p:nvSpPr>
          <p:cNvPr id="2" name="スライド番号プレースホルダー 1">
            <a:extLst>
              <a:ext uri="{FF2B5EF4-FFF2-40B4-BE49-F238E27FC236}">
                <a16:creationId xmlns:a16="http://schemas.microsoft.com/office/drawing/2014/main" id="{8ED53A08-0CD9-4BA3-9FA7-57BC0683486B}"/>
              </a:ext>
            </a:extLst>
          </p:cNvPr>
          <p:cNvSpPr>
            <a:spLocks noGrp="1"/>
          </p:cNvSpPr>
          <p:nvPr>
            <p:ph type="sldNum" sz="quarter" idx="11"/>
          </p:nvPr>
        </p:nvSpPr>
        <p:spPr/>
        <p:txBody>
          <a:bodyPr/>
          <a:lstStyle/>
          <a:p>
            <a:pPr>
              <a:defRPr/>
            </a:pPr>
            <a:fld id="{801E8451-78C2-4737-A865-86DD203F7BBD}" type="slidenum">
              <a:rPr lang="en-US" altLang="ja-JP" smtClean="0"/>
              <a:pPr>
                <a:defRPr/>
              </a:pPr>
              <a:t>29</a:t>
            </a:fld>
            <a:endParaRPr lang="en-US" altLang="ja-JP"/>
          </a:p>
        </p:txBody>
      </p:sp>
      <p:sp>
        <p:nvSpPr>
          <p:cNvPr id="3" name="Rectangle 2">
            <a:extLst>
              <a:ext uri="{FF2B5EF4-FFF2-40B4-BE49-F238E27FC236}">
                <a16:creationId xmlns:a16="http://schemas.microsoft.com/office/drawing/2014/main" id="{161F3A26-0D5F-4FD4-9C54-08753AA33CEA}"/>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800" kern="0" dirty="0">
                <a:latin typeface="ＭＳ ゴシック" pitchFamily="49" charset="-128"/>
                <a:ea typeface="ＭＳ ゴシック" pitchFamily="49" charset="-128"/>
              </a:rPr>
              <a:t>外食（食事代）（年間支出金額（平均値））</a:t>
            </a:r>
            <a:endParaRPr lang="en-US" altLang="ja-JP" sz="2800" kern="0" dirty="0">
              <a:latin typeface="ＭＳ ゴシック" pitchFamily="49" charset="-128"/>
              <a:ea typeface="ＭＳ ゴシック" pitchFamily="49" charset="-128"/>
            </a:endParaRPr>
          </a:p>
        </p:txBody>
      </p:sp>
      <p:sp>
        <p:nvSpPr>
          <p:cNvPr id="6" name="テキスト ボックス 5">
            <a:extLst>
              <a:ext uri="{FF2B5EF4-FFF2-40B4-BE49-F238E27FC236}">
                <a16:creationId xmlns:a16="http://schemas.microsoft.com/office/drawing/2014/main" id="{589BF138-5EBB-4D01-8F73-32673FFCA215}"/>
              </a:ext>
            </a:extLst>
          </p:cNvPr>
          <p:cNvSpPr txBox="1"/>
          <p:nvPr/>
        </p:nvSpPr>
        <p:spPr>
          <a:xfrm>
            <a:off x="1961917" y="975950"/>
            <a:ext cx="504056" cy="215444"/>
          </a:xfrm>
          <a:prstGeom prst="rect">
            <a:avLst/>
          </a:prstGeom>
          <a:noFill/>
        </p:spPr>
        <p:txBody>
          <a:bodyPr wrap="square" rtlCol="0">
            <a:spAutoFit/>
          </a:bodyPr>
          <a:lstStyle/>
          <a:p>
            <a:pPr algn="ctr"/>
            <a:r>
              <a:rPr kumimoji="1" lang="ja-JP" altLang="en-US" sz="800" dirty="0"/>
              <a:t>（円）</a:t>
            </a:r>
          </a:p>
        </p:txBody>
      </p:sp>
      <p:sp>
        <p:nvSpPr>
          <p:cNvPr id="7" name="テキスト ボックス 6">
            <a:extLst>
              <a:ext uri="{FF2B5EF4-FFF2-40B4-BE49-F238E27FC236}">
                <a16:creationId xmlns:a16="http://schemas.microsoft.com/office/drawing/2014/main" id="{E346318C-1CB7-4599-BCF2-769E3B47FA75}"/>
              </a:ext>
            </a:extLst>
          </p:cNvPr>
          <p:cNvSpPr txBox="1"/>
          <p:nvPr/>
        </p:nvSpPr>
        <p:spPr>
          <a:xfrm>
            <a:off x="1961917" y="4001263"/>
            <a:ext cx="504056" cy="215444"/>
          </a:xfrm>
          <a:prstGeom prst="rect">
            <a:avLst/>
          </a:prstGeom>
          <a:noFill/>
        </p:spPr>
        <p:txBody>
          <a:bodyPr wrap="square" rtlCol="0">
            <a:spAutoFit/>
          </a:bodyPr>
          <a:lstStyle/>
          <a:p>
            <a:pPr algn="ctr"/>
            <a:r>
              <a:rPr kumimoji="1" lang="ja-JP" altLang="en-US" sz="800" dirty="0"/>
              <a:t>（円）</a:t>
            </a:r>
          </a:p>
        </p:txBody>
      </p:sp>
      <p:sp>
        <p:nvSpPr>
          <p:cNvPr id="8" name="テキスト ボックス 7">
            <a:extLst>
              <a:ext uri="{FF2B5EF4-FFF2-40B4-BE49-F238E27FC236}">
                <a16:creationId xmlns:a16="http://schemas.microsoft.com/office/drawing/2014/main" id="{D31D525F-8C53-4C03-ADBE-E6348DAC03BB}"/>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Tree>
    <p:extLst>
      <p:ext uri="{BB962C8B-B14F-4D97-AF65-F5344CB8AC3E}">
        <p14:creationId xmlns:p14="http://schemas.microsoft.com/office/powerpoint/2010/main" val="1774909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0453577A-0EDA-10A4-D1DB-92A798EFC0B0}"/>
              </a:ext>
            </a:extLst>
          </p:cNvPr>
          <p:cNvPicPr>
            <a:picLocks noChangeAspect="1"/>
          </p:cNvPicPr>
          <p:nvPr/>
        </p:nvPicPr>
        <p:blipFill>
          <a:blip r:embed="rId2"/>
          <a:stretch>
            <a:fillRect/>
          </a:stretch>
        </p:blipFill>
        <p:spPr>
          <a:xfrm>
            <a:off x="1786653" y="3737687"/>
            <a:ext cx="5210026" cy="3039704"/>
          </a:xfrm>
          <a:prstGeom prst="rect">
            <a:avLst/>
          </a:prstGeom>
        </p:spPr>
      </p:pic>
      <p:pic>
        <p:nvPicPr>
          <p:cNvPr id="11" name="図 10">
            <a:extLst>
              <a:ext uri="{FF2B5EF4-FFF2-40B4-BE49-F238E27FC236}">
                <a16:creationId xmlns:a16="http://schemas.microsoft.com/office/drawing/2014/main" id="{4E85141C-C058-06B0-52D6-968B23E6BB25}"/>
              </a:ext>
            </a:extLst>
          </p:cNvPr>
          <p:cNvPicPr>
            <a:picLocks noChangeAspect="1"/>
          </p:cNvPicPr>
          <p:nvPr/>
        </p:nvPicPr>
        <p:blipFill>
          <a:blip r:embed="rId3"/>
          <a:stretch>
            <a:fillRect/>
          </a:stretch>
        </p:blipFill>
        <p:spPr>
          <a:xfrm>
            <a:off x="1803401" y="726909"/>
            <a:ext cx="5223716" cy="2894141"/>
          </a:xfrm>
          <a:prstGeom prst="rect">
            <a:avLst/>
          </a:prstGeom>
        </p:spPr>
      </p:pic>
      <p:sp>
        <p:nvSpPr>
          <p:cNvPr id="2" name="スライド番号プレースホルダー 1">
            <a:extLst>
              <a:ext uri="{FF2B5EF4-FFF2-40B4-BE49-F238E27FC236}">
                <a16:creationId xmlns:a16="http://schemas.microsoft.com/office/drawing/2014/main" id="{8ED53A08-0CD9-4BA3-9FA7-57BC0683486B}"/>
              </a:ext>
            </a:extLst>
          </p:cNvPr>
          <p:cNvSpPr>
            <a:spLocks noGrp="1"/>
          </p:cNvSpPr>
          <p:nvPr>
            <p:ph type="sldNum" sz="quarter" idx="11"/>
          </p:nvPr>
        </p:nvSpPr>
        <p:spPr/>
        <p:txBody>
          <a:bodyPr/>
          <a:lstStyle/>
          <a:p>
            <a:pPr>
              <a:defRPr/>
            </a:pPr>
            <a:fld id="{801E8451-78C2-4737-A865-86DD203F7BBD}" type="slidenum">
              <a:rPr lang="en-US" altLang="ja-JP" smtClean="0"/>
              <a:pPr>
                <a:defRPr/>
              </a:pPr>
              <a:t>30</a:t>
            </a:fld>
            <a:endParaRPr lang="en-US" altLang="ja-JP"/>
          </a:p>
        </p:txBody>
      </p:sp>
      <p:sp>
        <p:nvSpPr>
          <p:cNvPr id="3" name="Rectangle 2">
            <a:extLst>
              <a:ext uri="{FF2B5EF4-FFF2-40B4-BE49-F238E27FC236}">
                <a16:creationId xmlns:a16="http://schemas.microsoft.com/office/drawing/2014/main" id="{9E92B76B-033A-41DA-B6B3-5DDAF5C13F57}"/>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600" kern="0" dirty="0">
                <a:latin typeface="ＭＳ ゴシック" pitchFamily="49" charset="-128"/>
                <a:ea typeface="ＭＳ ゴシック" pitchFamily="49" charset="-128"/>
              </a:rPr>
              <a:t>消費支出（年間支出金額（年間収入五分位階級別））</a:t>
            </a:r>
            <a:endParaRPr lang="en-US" altLang="ja-JP" sz="2600" kern="0" dirty="0">
              <a:latin typeface="ＭＳ ゴシック" pitchFamily="49" charset="-128"/>
              <a:ea typeface="ＭＳ ゴシック" pitchFamily="49" charset="-128"/>
            </a:endParaRPr>
          </a:p>
        </p:txBody>
      </p:sp>
      <p:sp>
        <p:nvSpPr>
          <p:cNvPr id="6" name="テキスト ボックス 5">
            <a:extLst>
              <a:ext uri="{FF2B5EF4-FFF2-40B4-BE49-F238E27FC236}">
                <a16:creationId xmlns:a16="http://schemas.microsoft.com/office/drawing/2014/main" id="{9F9C9ECA-8C67-4305-81F2-3CB2FDE746D4}"/>
              </a:ext>
            </a:extLst>
          </p:cNvPr>
          <p:cNvSpPr txBox="1"/>
          <p:nvPr/>
        </p:nvSpPr>
        <p:spPr>
          <a:xfrm>
            <a:off x="1988596" y="956530"/>
            <a:ext cx="504056" cy="215444"/>
          </a:xfrm>
          <a:prstGeom prst="rect">
            <a:avLst/>
          </a:prstGeom>
          <a:noFill/>
        </p:spPr>
        <p:txBody>
          <a:bodyPr wrap="square" rtlCol="0">
            <a:spAutoFit/>
          </a:bodyPr>
          <a:lstStyle/>
          <a:p>
            <a:pPr algn="ctr"/>
            <a:r>
              <a:rPr kumimoji="1" lang="ja-JP" altLang="en-US" sz="800" dirty="0"/>
              <a:t>（円）</a:t>
            </a:r>
          </a:p>
        </p:txBody>
      </p:sp>
      <p:sp>
        <p:nvSpPr>
          <p:cNvPr id="7" name="テキスト ボックス 6">
            <a:extLst>
              <a:ext uri="{FF2B5EF4-FFF2-40B4-BE49-F238E27FC236}">
                <a16:creationId xmlns:a16="http://schemas.microsoft.com/office/drawing/2014/main" id="{A6B4D5F2-1297-40FE-B48D-7BA910EBC984}"/>
              </a:ext>
            </a:extLst>
          </p:cNvPr>
          <p:cNvSpPr txBox="1"/>
          <p:nvPr/>
        </p:nvSpPr>
        <p:spPr>
          <a:xfrm>
            <a:off x="1988596" y="4016390"/>
            <a:ext cx="504056" cy="215444"/>
          </a:xfrm>
          <a:prstGeom prst="rect">
            <a:avLst/>
          </a:prstGeom>
          <a:noFill/>
        </p:spPr>
        <p:txBody>
          <a:bodyPr wrap="square" rtlCol="0">
            <a:spAutoFit/>
          </a:bodyPr>
          <a:lstStyle/>
          <a:p>
            <a:pPr algn="ctr"/>
            <a:r>
              <a:rPr kumimoji="1" lang="ja-JP" altLang="en-US" sz="800" dirty="0"/>
              <a:t>（円）</a:t>
            </a:r>
          </a:p>
        </p:txBody>
      </p:sp>
      <p:sp>
        <p:nvSpPr>
          <p:cNvPr id="8" name="テキスト ボックス 7">
            <a:extLst>
              <a:ext uri="{FF2B5EF4-FFF2-40B4-BE49-F238E27FC236}">
                <a16:creationId xmlns:a16="http://schemas.microsoft.com/office/drawing/2014/main" id="{4A784ED9-5C3D-49A0-AA6C-5F28E977639A}"/>
              </a:ext>
            </a:extLst>
          </p:cNvPr>
          <p:cNvSpPr txBox="1"/>
          <p:nvPr/>
        </p:nvSpPr>
        <p:spPr>
          <a:xfrm>
            <a:off x="7128024" y="3350848"/>
            <a:ext cx="2015976" cy="938719"/>
          </a:xfrm>
          <a:prstGeom prst="rect">
            <a:avLst/>
          </a:prstGeom>
          <a:noFill/>
        </p:spPr>
        <p:txBody>
          <a:bodyPr wrap="square" rtlCol="0">
            <a:spAutoFit/>
          </a:bodyPr>
          <a:lstStyle/>
          <a:p>
            <a:r>
              <a:rPr kumimoji="1" lang="ja-JP" altLang="en-US" sz="1100" b="1" dirty="0"/>
              <a:t>世帯を年間収入の低い方から高い方へ順に並べ</a:t>
            </a:r>
            <a:r>
              <a:rPr kumimoji="1" lang="en-US" altLang="ja-JP" sz="1100" b="1" dirty="0"/>
              <a:t>5</a:t>
            </a:r>
            <a:r>
              <a:rPr kumimoji="1" lang="ja-JP" altLang="en-US" sz="1100" b="1" dirty="0"/>
              <a:t>等分した五つのグループ。</a:t>
            </a:r>
            <a:endParaRPr kumimoji="1" lang="en-US" altLang="ja-JP" sz="1100" b="1" dirty="0"/>
          </a:p>
          <a:p>
            <a:r>
              <a:rPr kumimoji="1" lang="ja-JP" altLang="en-US" sz="1100" b="1" dirty="0"/>
              <a:t>収入の低い方から順に第</a:t>
            </a:r>
            <a:r>
              <a:rPr kumimoji="1" lang="en-US" altLang="ja-JP" sz="1100" b="1" dirty="0"/>
              <a:t>Ⅰ</a:t>
            </a:r>
            <a:r>
              <a:rPr kumimoji="1" lang="ja-JP" altLang="en-US" sz="1100" b="1" dirty="0"/>
              <a:t>、第</a:t>
            </a:r>
            <a:r>
              <a:rPr kumimoji="1" lang="en-US" altLang="ja-JP" sz="1100" b="1" dirty="0"/>
              <a:t>Ⅱ</a:t>
            </a:r>
            <a:r>
              <a:rPr kumimoji="1" lang="ja-JP" altLang="en-US" sz="1100" b="1" dirty="0"/>
              <a:t>～第</a:t>
            </a:r>
            <a:r>
              <a:rPr kumimoji="1" lang="en-US" altLang="ja-JP" sz="1100" b="1" dirty="0"/>
              <a:t>Ⅴ</a:t>
            </a:r>
            <a:r>
              <a:rPr kumimoji="1" lang="ja-JP" altLang="en-US" sz="1100" b="1" dirty="0"/>
              <a:t>五分位階級という。</a:t>
            </a:r>
          </a:p>
        </p:txBody>
      </p:sp>
      <p:sp>
        <p:nvSpPr>
          <p:cNvPr id="9" name="テキスト ボックス 8">
            <a:extLst>
              <a:ext uri="{FF2B5EF4-FFF2-40B4-BE49-F238E27FC236}">
                <a16:creationId xmlns:a16="http://schemas.microsoft.com/office/drawing/2014/main" id="{08792235-D3D4-4C56-962D-3CEE5379962B}"/>
              </a:ext>
            </a:extLst>
          </p:cNvPr>
          <p:cNvSpPr txBox="1"/>
          <p:nvPr/>
        </p:nvSpPr>
        <p:spPr>
          <a:xfrm>
            <a:off x="7288970" y="3089238"/>
            <a:ext cx="1855030" cy="261610"/>
          </a:xfrm>
          <a:prstGeom prst="rect">
            <a:avLst/>
          </a:prstGeom>
          <a:noFill/>
        </p:spPr>
        <p:txBody>
          <a:bodyPr wrap="square" rtlCol="0">
            <a:spAutoFit/>
          </a:bodyPr>
          <a:lstStyle/>
          <a:p>
            <a:r>
              <a:rPr lang="en-US" altLang="ja-JP" sz="1100" b="1" dirty="0"/>
              <a:t>〈</a:t>
            </a:r>
            <a:r>
              <a:rPr lang="ja-JP" altLang="en-US" sz="1100" b="1" u="sng" dirty="0"/>
              <a:t>年間収入</a:t>
            </a:r>
            <a:r>
              <a:rPr kumimoji="1" lang="ja-JP" altLang="en-US" sz="1100" b="1" u="sng" dirty="0"/>
              <a:t>五分位階級</a:t>
            </a:r>
            <a:r>
              <a:rPr kumimoji="1" lang="en-US" altLang="ja-JP" sz="1100" b="1" dirty="0"/>
              <a:t>〉</a:t>
            </a:r>
            <a:endParaRPr kumimoji="1" lang="ja-JP" altLang="en-US" sz="1100" b="1" dirty="0"/>
          </a:p>
        </p:txBody>
      </p:sp>
      <p:sp>
        <p:nvSpPr>
          <p:cNvPr id="10" name="テキスト ボックス 9">
            <a:extLst>
              <a:ext uri="{FF2B5EF4-FFF2-40B4-BE49-F238E27FC236}">
                <a16:creationId xmlns:a16="http://schemas.microsoft.com/office/drawing/2014/main" id="{05A30091-F1FA-4D65-9E5B-0B02EB7A3FC5}"/>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Tree>
    <p:extLst>
      <p:ext uri="{BB962C8B-B14F-4D97-AF65-F5344CB8AC3E}">
        <p14:creationId xmlns:p14="http://schemas.microsoft.com/office/powerpoint/2010/main" val="778346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3F3DC3B-82C1-8424-0975-00E7E5369F42}"/>
              </a:ext>
            </a:extLst>
          </p:cNvPr>
          <p:cNvPicPr>
            <a:picLocks noChangeAspect="1"/>
          </p:cNvPicPr>
          <p:nvPr/>
        </p:nvPicPr>
        <p:blipFill>
          <a:blip r:embed="rId2"/>
          <a:stretch>
            <a:fillRect/>
          </a:stretch>
        </p:blipFill>
        <p:spPr>
          <a:xfrm>
            <a:off x="1996324" y="3859072"/>
            <a:ext cx="4935921" cy="2977869"/>
          </a:xfrm>
          <a:prstGeom prst="rect">
            <a:avLst/>
          </a:prstGeom>
        </p:spPr>
      </p:pic>
      <p:pic>
        <p:nvPicPr>
          <p:cNvPr id="9" name="図 8">
            <a:extLst>
              <a:ext uri="{FF2B5EF4-FFF2-40B4-BE49-F238E27FC236}">
                <a16:creationId xmlns:a16="http://schemas.microsoft.com/office/drawing/2014/main" id="{D40C2B99-E8E3-68CE-FFF4-FDC8A83BB60D}"/>
              </a:ext>
            </a:extLst>
          </p:cNvPr>
          <p:cNvPicPr>
            <a:picLocks noChangeAspect="1"/>
          </p:cNvPicPr>
          <p:nvPr/>
        </p:nvPicPr>
        <p:blipFill>
          <a:blip r:embed="rId3"/>
          <a:stretch>
            <a:fillRect/>
          </a:stretch>
        </p:blipFill>
        <p:spPr>
          <a:xfrm>
            <a:off x="1977928" y="682909"/>
            <a:ext cx="4941910" cy="3089420"/>
          </a:xfrm>
          <a:prstGeom prst="rect">
            <a:avLst/>
          </a:prstGeom>
        </p:spPr>
      </p:pic>
      <p:sp>
        <p:nvSpPr>
          <p:cNvPr id="2" name="スライド番号プレースホルダー 1">
            <a:extLst>
              <a:ext uri="{FF2B5EF4-FFF2-40B4-BE49-F238E27FC236}">
                <a16:creationId xmlns:a16="http://schemas.microsoft.com/office/drawing/2014/main" id="{8ED53A08-0CD9-4BA3-9FA7-57BC0683486B}"/>
              </a:ext>
            </a:extLst>
          </p:cNvPr>
          <p:cNvSpPr>
            <a:spLocks noGrp="1"/>
          </p:cNvSpPr>
          <p:nvPr>
            <p:ph type="sldNum" sz="quarter" idx="11"/>
          </p:nvPr>
        </p:nvSpPr>
        <p:spPr/>
        <p:txBody>
          <a:bodyPr/>
          <a:lstStyle/>
          <a:p>
            <a:pPr>
              <a:defRPr/>
            </a:pPr>
            <a:fld id="{801E8451-78C2-4737-A865-86DD203F7BBD}" type="slidenum">
              <a:rPr lang="en-US" altLang="ja-JP" smtClean="0"/>
              <a:pPr>
                <a:defRPr/>
              </a:pPr>
              <a:t>31</a:t>
            </a:fld>
            <a:endParaRPr lang="en-US" altLang="ja-JP"/>
          </a:p>
        </p:txBody>
      </p:sp>
      <p:sp>
        <p:nvSpPr>
          <p:cNvPr id="3" name="Rectangle 2">
            <a:extLst>
              <a:ext uri="{FF2B5EF4-FFF2-40B4-BE49-F238E27FC236}">
                <a16:creationId xmlns:a16="http://schemas.microsoft.com/office/drawing/2014/main" id="{63B53824-428B-4FEA-88C8-030741CD925D}"/>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600" kern="0" dirty="0">
                <a:latin typeface="ＭＳ ゴシック" pitchFamily="49" charset="-128"/>
                <a:ea typeface="ＭＳ ゴシック" pitchFamily="49" charset="-128"/>
              </a:rPr>
              <a:t>食料（年間支出金額（年間収入五分位階級別））</a:t>
            </a:r>
            <a:endParaRPr lang="en-US" altLang="ja-JP" sz="2600" kern="0" dirty="0">
              <a:latin typeface="ＭＳ ゴシック" pitchFamily="49" charset="-128"/>
              <a:ea typeface="ＭＳ ゴシック" pitchFamily="49" charset="-128"/>
            </a:endParaRPr>
          </a:p>
        </p:txBody>
      </p:sp>
      <p:sp>
        <p:nvSpPr>
          <p:cNvPr id="6" name="テキスト ボックス 5">
            <a:extLst>
              <a:ext uri="{FF2B5EF4-FFF2-40B4-BE49-F238E27FC236}">
                <a16:creationId xmlns:a16="http://schemas.microsoft.com/office/drawing/2014/main" id="{E596E42F-9665-4591-A808-27DD27B542CD}"/>
              </a:ext>
            </a:extLst>
          </p:cNvPr>
          <p:cNvSpPr txBox="1"/>
          <p:nvPr/>
        </p:nvSpPr>
        <p:spPr>
          <a:xfrm>
            <a:off x="2048481" y="861236"/>
            <a:ext cx="504056" cy="215444"/>
          </a:xfrm>
          <a:prstGeom prst="rect">
            <a:avLst/>
          </a:prstGeom>
          <a:noFill/>
        </p:spPr>
        <p:txBody>
          <a:bodyPr wrap="square" rtlCol="0">
            <a:spAutoFit/>
          </a:bodyPr>
          <a:lstStyle/>
          <a:p>
            <a:pPr algn="ctr"/>
            <a:r>
              <a:rPr kumimoji="1" lang="ja-JP" altLang="en-US" sz="800" dirty="0"/>
              <a:t>（円）</a:t>
            </a:r>
          </a:p>
        </p:txBody>
      </p:sp>
      <p:sp>
        <p:nvSpPr>
          <p:cNvPr id="7" name="テキスト ボックス 6">
            <a:extLst>
              <a:ext uri="{FF2B5EF4-FFF2-40B4-BE49-F238E27FC236}">
                <a16:creationId xmlns:a16="http://schemas.microsoft.com/office/drawing/2014/main" id="{6C82D81C-D275-4AC3-BD05-71CF8FAC6A61}"/>
              </a:ext>
            </a:extLst>
          </p:cNvPr>
          <p:cNvSpPr txBox="1"/>
          <p:nvPr/>
        </p:nvSpPr>
        <p:spPr>
          <a:xfrm>
            <a:off x="2048481" y="4080093"/>
            <a:ext cx="504056" cy="215444"/>
          </a:xfrm>
          <a:prstGeom prst="rect">
            <a:avLst/>
          </a:prstGeom>
          <a:noFill/>
        </p:spPr>
        <p:txBody>
          <a:bodyPr wrap="square" rtlCol="0">
            <a:spAutoFit/>
          </a:bodyPr>
          <a:lstStyle/>
          <a:p>
            <a:pPr algn="ctr"/>
            <a:r>
              <a:rPr kumimoji="1" lang="ja-JP" altLang="en-US" sz="800" dirty="0"/>
              <a:t>（円）</a:t>
            </a:r>
          </a:p>
        </p:txBody>
      </p:sp>
      <p:sp>
        <p:nvSpPr>
          <p:cNvPr id="8" name="テキスト ボックス 7">
            <a:extLst>
              <a:ext uri="{FF2B5EF4-FFF2-40B4-BE49-F238E27FC236}">
                <a16:creationId xmlns:a16="http://schemas.microsoft.com/office/drawing/2014/main" id="{E1BD27E0-C7E6-48D1-A06A-05AB2826B709}"/>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Tree>
    <p:extLst>
      <p:ext uri="{BB962C8B-B14F-4D97-AF65-F5344CB8AC3E}">
        <p14:creationId xmlns:p14="http://schemas.microsoft.com/office/powerpoint/2010/main" val="27793945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4820E78-9452-1CEF-1637-9CAB87A11247}"/>
              </a:ext>
            </a:extLst>
          </p:cNvPr>
          <p:cNvPicPr>
            <a:picLocks noChangeAspect="1"/>
          </p:cNvPicPr>
          <p:nvPr/>
        </p:nvPicPr>
        <p:blipFill>
          <a:blip r:embed="rId2"/>
          <a:stretch>
            <a:fillRect/>
          </a:stretch>
        </p:blipFill>
        <p:spPr>
          <a:xfrm>
            <a:off x="2122388" y="3808165"/>
            <a:ext cx="4935713" cy="2897435"/>
          </a:xfrm>
          <a:prstGeom prst="rect">
            <a:avLst/>
          </a:prstGeom>
        </p:spPr>
      </p:pic>
      <p:pic>
        <p:nvPicPr>
          <p:cNvPr id="9" name="図 8">
            <a:extLst>
              <a:ext uri="{FF2B5EF4-FFF2-40B4-BE49-F238E27FC236}">
                <a16:creationId xmlns:a16="http://schemas.microsoft.com/office/drawing/2014/main" id="{5713DBF0-DDDA-7639-A4E2-B9636EFDEEB5}"/>
              </a:ext>
            </a:extLst>
          </p:cNvPr>
          <p:cNvPicPr>
            <a:picLocks noChangeAspect="1"/>
          </p:cNvPicPr>
          <p:nvPr/>
        </p:nvPicPr>
        <p:blipFill>
          <a:blip r:embed="rId3"/>
          <a:stretch>
            <a:fillRect/>
          </a:stretch>
        </p:blipFill>
        <p:spPr>
          <a:xfrm>
            <a:off x="2113410" y="793978"/>
            <a:ext cx="4921565" cy="2893998"/>
          </a:xfrm>
          <a:prstGeom prst="rect">
            <a:avLst/>
          </a:prstGeom>
        </p:spPr>
      </p:pic>
      <p:sp>
        <p:nvSpPr>
          <p:cNvPr id="2" name="スライド番号プレースホルダー 1">
            <a:extLst>
              <a:ext uri="{FF2B5EF4-FFF2-40B4-BE49-F238E27FC236}">
                <a16:creationId xmlns:a16="http://schemas.microsoft.com/office/drawing/2014/main" id="{8ED53A08-0CD9-4BA3-9FA7-57BC0683486B}"/>
              </a:ext>
            </a:extLst>
          </p:cNvPr>
          <p:cNvSpPr>
            <a:spLocks noGrp="1"/>
          </p:cNvSpPr>
          <p:nvPr>
            <p:ph type="sldNum" sz="quarter" idx="11"/>
          </p:nvPr>
        </p:nvSpPr>
        <p:spPr/>
        <p:txBody>
          <a:bodyPr/>
          <a:lstStyle/>
          <a:p>
            <a:pPr>
              <a:defRPr/>
            </a:pPr>
            <a:fld id="{801E8451-78C2-4737-A865-86DD203F7BBD}" type="slidenum">
              <a:rPr lang="en-US" altLang="ja-JP" smtClean="0"/>
              <a:pPr>
                <a:defRPr/>
              </a:pPr>
              <a:t>32</a:t>
            </a:fld>
            <a:endParaRPr lang="en-US" altLang="ja-JP"/>
          </a:p>
        </p:txBody>
      </p:sp>
      <p:sp>
        <p:nvSpPr>
          <p:cNvPr id="3" name="Rectangle 2">
            <a:extLst>
              <a:ext uri="{FF2B5EF4-FFF2-40B4-BE49-F238E27FC236}">
                <a16:creationId xmlns:a16="http://schemas.microsoft.com/office/drawing/2014/main" id="{832EB0DB-2E48-46FB-AD39-D16C60771964}"/>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600" kern="0" dirty="0">
                <a:latin typeface="ＭＳ ゴシック" pitchFamily="49" charset="-128"/>
                <a:ea typeface="ＭＳ ゴシック" pitchFamily="49" charset="-128"/>
              </a:rPr>
              <a:t>生鮮野菜（年間支出金額（年間収入五分位階級別））</a:t>
            </a:r>
            <a:endParaRPr lang="en-US" altLang="ja-JP" sz="2600" kern="0" dirty="0">
              <a:latin typeface="ＭＳ ゴシック" pitchFamily="49" charset="-128"/>
              <a:ea typeface="ＭＳ ゴシック" pitchFamily="49" charset="-128"/>
            </a:endParaRPr>
          </a:p>
        </p:txBody>
      </p:sp>
      <p:sp>
        <p:nvSpPr>
          <p:cNvPr id="6" name="テキスト ボックス 5">
            <a:extLst>
              <a:ext uri="{FF2B5EF4-FFF2-40B4-BE49-F238E27FC236}">
                <a16:creationId xmlns:a16="http://schemas.microsoft.com/office/drawing/2014/main" id="{367731AC-A9B4-4625-B6F9-171F43A2BB6E}"/>
              </a:ext>
            </a:extLst>
          </p:cNvPr>
          <p:cNvSpPr txBox="1"/>
          <p:nvPr/>
        </p:nvSpPr>
        <p:spPr>
          <a:xfrm>
            <a:off x="2148379" y="980728"/>
            <a:ext cx="504056" cy="215444"/>
          </a:xfrm>
          <a:prstGeom prst="rect">
            <a:avLst/>
          </a:prstGeom>
          <a:noFill/>
        </p:spPr>
        <p:txBody>
          <a:bodyPr wrap="square" rtlCol="0">
            <a:spAutoFit/>
          </a:bodyPr>
          <a:lstStyle/>
          <a:p>
            <a:pPr algn="ctr"/>
            <a:r>
              <a:rPr kumimoji="1" lang="ja-JP" altLang="en-US" sz="800" dirty="0"/>
              <a:t>（円）</a:t>
            </a:r>
          </a:p>
        </p:txBody>
      </p:sp>
      <p:sp>
        <p:nvSpPr>
          <p:cNvPr id="7" name="テキスト ボックス 6">
            <a:extLst>
              <a:ext uri="{FF2B5EF4-FFF2-40B4-BE49-F238E27FC236}">
                <a16:creationId xmlns:a16="http://schemas.microsoft.com/office/drawing/2014/main" id="{A550B1B5-4E7C-463C-981E-5CEAAC286A0B}"/>
              </a:ext>
            </a:extLst>
          </p:cNvPr>
          <p:cNvSpPr txBox="1"/>
          <p:nvPr/>
        </p:nvSpPr>
        <p:spPr>
          <a:xfrm>
            <a:off x="2148379" y="4027562"/>
            <a:ext cx="504056" cy="215444"/>
          </a:xfrm>
          <a:prstGeom prst="rect">
            <a:avLst/>
          </a:prstGeom>
          <a:noFill/>
        </p:spPr>
        <p:txBody>
          <a:bodyPr wrap="square" rtlCol="0">
            <a:spAutoFit/>
          </a:bodyPr>
          <a:lstStyle/>
          <a:p>
            <a:pPr algn="ctr"/>
            <a:r>
              <a:rPr kumimoji="1" lang="ja-JP" altLang="en-US" sz="800" dirty="0"/>
              <a:t>（円）</a:t>
            </a:r>
          </a:p>
        </p:txBody>
      </p:sp>
      <p:sp>
        <p:nvSpPr>
          <p:cNvPr id="8" name="テキスト ボックス 7">
            <a:extLst>
              <a:ext uri="{FF2B5EF4-FFF2-40B4-BE49-F238E27FC236}">
                <a16:creationId xmlns:a16="http://schemas.microsoft.com/office/drawing/2014/main" id="{6A5A7C5C-D9FA-4F5E-A985-BC8BB799060D}"/>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Tree>
    <p:extLst>
      <p:ext uri="{BB962C8B-B14F-4D97-AF65-F5344CB8AC3E}">
        <p14:creationId xmlns:p14="http://schemas.microsoft.com/office/powerpoint/2010/main" val="4272601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E447FD1B-9611-2E66-BDCB-6F01A7F1124F}"/>
              </a:ext>
            </a:extLst>
          </p:cNvPr>
          <p:cNvPicPr>
            <a:picLocks noChangeAspect="1"/>
          </p:cNvPicPr>
          <p:nvPr/>
        </p:nvPicPr>
        <p:blipFill>
          <a:blip r:embed="rId2"/>
          <a:stretch>
            <a:fillRect/>
          </a:stretch>
        </p:blipFill>
        <p:spPr>
          <a:xfrm>
            <a:off x="2113992" y="3759106"/>
            <a:ext cx="4915950" cy="2919776"/>
          </a:xfrm>
          <a:prstGeom prst="rect">
            <a:avLst/>
          </a:prstGeom>
        </p:spPr>
      </p:pic>
      <p:pic>
        <p:nvPicPr>
          <p:cNvPr id="4" name="図 3">
            <a:extLst>
              <a:ext uri="{FF2B5EF4-FFF2-40B4-BE49-F238E27FC236}">
                <a16:creationId xmlns:a16="http://schemas.microsoft.com/office/drawing/2014/main" id="{7D41A0F1-3E51-BB4E-A9B7-D59527BA9BFA}"/>
              </a:ext>
            </a:extLst>
          </p:cNvPr>
          <p:cNvPicPr>
            <a:picLocks noChangeAspect="1"/>
          </p:cNvPicPr>
          <p:nvPr/>
        </p:nvPicPr>
        <p:blipFill>
          <a:blip r:embed="rId3"/>
          <a:stretch>
            <a:fillRect/>
          </a:stretch>
        </p:blipFill>
        <p:spPr>
          <a:xfrm>
            <a:off x="2114025" y="706609"/>
            <a:ext cx="4915950" cy="2938071"/>
          </a:xfrm>
          <a:prstGeom prst="rect">
            <a:avLst/>
          </a:prstGeom>
        </p:spPr>
      </p:pic>
      <p:sp>
        <p:nvSpPr>
          <p:cNvPr id="2" name="スライド番号プレースホルダー 1">
            <a:extLst>
              <a:ext uri="{FF2B5EF4-FFF2-40B4-BE49-F238E27FC236}">
                <a16:creationId xmlns:a16="http://schemas.microsoft.com/office/drawing/2014/main" id="{8ED53A08-0CD9-4BA3-9FA7-57BC0683486B}"/>
              </a:ext>
            </a:extLst>
          </p:cNvPr>
          <p:cNvSpPr>
            <a:spLocks noGrp="1"/>
          </p:cNvSpPr>
          <p:nvPr>
            <p:ph type="sldNum" sz="quarter" idx="11"/>
          </p:nvPr>
        </p:nvSpPr>
        <p:spPr/>
        <p:txBody>
          <a:bodyPr/>
          <a:lstStyle/>
          <a:p>
            <a:pPr>
              <a:defRPr/>
            </a:pPr>
            <a:fld id="{801E8451-78C2-4737-A865-86DD203F7BBD}" type="slidenum">
              <a:rPr lang="en-US" altLang="ja-JP" smtClean="0"/>
              <a:pPr>
                <a:defRPr/>
              </a:pPr>
              <a:t>33</a:t>
            </a:fld>
            <a:endParaRPr lang="en-US" altLang="ja-JP"/>
          </a:p>
        </p:txBody>
      </p:sp>
      <p:sp>
        <p:nvSpPr>
          <p:cNvPr id="3" name="Rectangle 2">
            <a:extLst>
              <a:ext uri="{FF2B5EF4-FFF2-40B4-BE49-F238E27FC236}">
                <a16:creationId xmlns:a16="http://schemas.microsoft.com/office/drawing/2014/main" id="{9F9CC81D-3512-476A-B1D8-F51F92B58190}"/>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600" kern="0" dirty="0">
                <a:latin typeface="ＭＳ ゴシック" pitchFamily="49" charset="-128"/>
                <a:ea typeface="ＭＳ ゴシック" pitchFamily="49" charset="-128"/>
              </a:rPr>
              <a:t>サラダ（年間支出金額（年間収入五分位階級別））</a:t>
            </a:r>
            <a:endParaRPr lang="en-US" altLang="ja-JP" sz="2600" kern="0" dirty="0">
              <a:latin typeface="ＭＳ ゴシック" pitchFamily="49" charset="-128"/>
              <a:ea typeface="ＭＳ ゴシック" pitchFamily="49" charset="-128"/>
            </a:endParaRPr>
          </a:p>
        </p:txBody>
      </p:sp>
      <p:sp>
        <p:nvSpPr>
          <p:cNvPr id="8" name="テキスト ボックス 7">
            <a:extLst>
              <a:ext uri="{FF2B5EF4-FFF2-40B4-BE49-F238E27FC236}">
                <a16:creationId xmlns:a16="http://schemas.microsoft.com/office/drawing/2014/main" id="{D4C6A042-51D3-4606-957B-6F196EE818A7}"/>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
        <p:nvSpPr>
          <p:cNvPr id="6" name="テキスト ボックス 5">
            <a:extLst>
              <a:ext uri="{FF2B5EF4-FFF2-40B4-BE49-F238E27FC236}">
                <a16:creationId xmlns:a16="http://schemas.microsoft.com/office/drawing/2014/main" id="{0A427935-98F5-4D42-B835-ACF045AF3A33}"/>
              </a:ext>
            </a:extLst>
          </p:cNvPr>
          <p:cNvSpPr txBox="1"/>
          <p:nvPr/>
        </p:nvSpPr>
        <p:spPr>
          <a:xfrm>
            <a:off x="2081698" y="920039"/>
            <a:ext cx="504056" cy="215444"/>
          </a:xfrm>
          <a:prstGeom prst="rect">
            <a:avLst/>
          </a:prstGeom>
          <a:noFill/>
        </p:spPr>
        <p:txBody>
          <a:bodyPr wrap="square" rtlCol="0">
            <a:spAutoFit/>
          </a:bodyPr>
          <a:lstStyle/>
          <a:p>
            <a:pPr algn="ctr"/>
            <a:r>
              <a:rPr kumimoji="1" lang="ja-JP" altLang="en-US" sz="800" dirty="0"/>
              <a:t>（円）</a:t>
            </a:r>
          </a:p>
        </p:txBody>
      </p:sp>
      <p:sp>
        <p:nvSpPr>
          <p:cNvPr id="7" name="テキスト ボックス 6">
            <a:extLst>
              <a:ext uri="{FF2B5EF4-FFF2-40B4-BE49-F238E27FC236}">
                <a16:creationId xmlns:a16="http://schemas.microsoft.com/office/drawing/2014/main" id="{39679ECB-D165-4E00-BECF-D622032437C4}"/>
              </a:ext>
            </a:extLst>
          </p:cNvPr>
          <p:cNvSpPr txBox="1"/>
          <p:nvPr/>
        </p:nvSpPr>
        <p:spPr>
          <a:xfrm>
            <a:off x="2131812" y="3966167"/>
            <a:ext cx="504056" cy="215444"/>
          </a:xfrm>
          <a:prstGeom prst="rect">
            <a:avLst/>
          </a:prstGeom>
          <a:noFill/>
        </p:spPr>
        <p:txBody>
          <a:bodyPr wrap="square" rtlCol="0">
            <a:spAutoFit/>
          </a:bodyPr>
          <a:lstStyle/>
          <a:p>
            <a:pPr algn="ctr"/>
            <a:r>
              <a:rPr kumimoji="1" lang="ja-JP" altLang="en-US" sz="800" dirty="0"/>
              <a:t>（円）</a:t>
            </a:r>
          </a:p>
        </p:txBody>
      </p:sp>
    </p:spTree>
    <p:extLst>
      <p:ext uri="{BB962C8B-B14F-4D97-AF65-F5344CB8AC3E}">
        <p14:creationId xmlns:p14="http://schemas.microsoft.com/office/powerpoint/2010/main" val="18213937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0974290-7AC0-AEC3-B86B-BB88AE404426}"/>
              </a:ext>
            </a:extLst>
          </p:cNvPr>
          <p:cNvPicPr>
            <a:picLocks noChangeAspect="1"/>
          </p:cNvPicPr>
          <p:nvPr/>
        </p:nvPicPr>
        <p:blipFill>
          <a:blip r:embed="rId2"/>
          <a:stretch>
            <a:fillRect/>
          </a:stretch>
        </p:blipFill>
        <p:spPr>
          <a:xfrm>
            <a:off x="2048037" y="3810799"/>
            <a:ext cx="5044981" cy="2944889"/>
          </a:xfrm>
          <a:prstGeom prst="rect">
            <a:avLst/>
          </a:prstGeom>
        </p:spPr>
      </p:pic>
      <p:pic>
        <p:nvPicPr>
          <p:cNvPr id="9" name="図 8">
            <a:extLst>
              <a:ext uri="{FF2B5EF4-FFF2-40B4-BE49-F238E27FC236}">
                <a16:creationId xmlns:a16="http://schemas.microsoft.com/office/drawing/2014/main" id="{55878822-7402-F172-FAE5-CE2CF477C486}"/>
              </a:ext>
            </a:extLst>
          </p:cNvPr>
          <p:cNvPicPr>
            <a:picLocks noChangeAspect="1"/>
          </p:cNvPicPr>
          <p:nvPr/>
        </p:nvPicPr>
        <p:blipFill>
          <a:blip r:embed="rId3"/>
          <a:stretch>
            <a:fillRect/>
          </a:stretch>
        </p:blipFill>
        <p:spPr>
          <a:xfrm>
            <a:off x="2048037" y="683078"/>
            <a:ext cx="5047926" cy="3017782"/>
          </a:xfrm>
          <a:prstGeom prst="rect">
            <a:avLst/>
          </a:prstGeom>
        </p:spPr>
      </p:pic>
      <p:sp>
        <p:nvSpPr>
          <p:cNvPr id="2" name="スライド番号プレースホルダー 1">
            <a:extLst>
              <a:ext uri="{FF2B5EF4-FFF2-40B4-BE49-F238E27FC236}">
                <a16:creationId xmlns:a16="http://schemas.microsoft.com/office/drawing/2014/main" id="{966E8A65-7AA7-4B3D-9877-456635D7A19B}"/>
              </a:ext>
            </a:extLst>
          </p:cNvPr>
          <p:cNvSpPr>
            <a:spLocks noGrp="1"/>
          </p:cNvSpPr>
          <p:nvPr>
            <p:ph type="sldNum" sz="quarter" idx="11"/>
          </p:nvPr>
        </p:nvSpPr>
        <p:spPr/>
        <p:txBody>
          <a:bodyPr/>
          <a:lstStyle/>
          <a:p>
            <a:pPr>
              <a:defRPr/>
            </a:pPr>
            <a:fld id="{801E8451-78C2-4737-A865-86DD203F7BBD}" type="slidenum">
              <a:rPr lang="en-US" altLang="ja-JP" smtClean="0"/>
              <a:pPr>
                <a:defRPr/>
              </a:pPr>
              <a:t>34</a:t>
            </a:fld>
            <a:endParaRPr lang="en-US" altLang="ja-JP"/>
          </a:p>
        </p:txBody>
      </p:sp>
      <p:sp>
        <p:nvSpPr>
          <p:cNvPr id="3" name="Rectangle 2">
            <a:extLst>
              <a:ext uri="{FF2B5EF4-FFF2-40B4-BE49-F238E27FC236}">
                <a16:creationId xmlns:a16="http://schemas.microsoft.com/office/drawing/2014/main" id="{B9823DC7-4786-4553-90B4-4AF6278636CD}"/>
              </a:ext>
            </a:extLst>
          </p:cNvPr>
          <p:cNvSpPr txBox="1">
            <a:spLocks noChangeArrowheads="1"/>
          </p:cNvSpPr>
          <p:nvPr/>
        </p:nvSpPr>
        <p:spPr>
          <a:xfrm>
            <a:off x="251520" y="120320"/>
            <a:ext cx="8790642"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600" kern="0" dirty="0">
                <a:latin typeface="ＭＳ ゴシック" pitchFamily="49" charset="-128"/>
                <a:ea typeface="ＭＳ ゴシック" pitchFamily="49" charset="-128"/>
              </a:rPr>
              <a:t>冷凍調理食品（年間支出金額（年間収入五分位階級別））</a:t>
            </a:r>
            <a:endParaRPr lang="en-US" altLang="ja-JP" sz="2600" kern="0" dirty="0">
              <a:latin typeface="ＭＳ ゴシック" pitchFamily="49" charset="-128"/>
              <a:ea typeface="ＭＳ ゴシック" pitchFamily="49" charset="-128"/>
            </a:endParaRPr>
          </a:p>
        </p:txBody>
      </p:sp>
      <p:sp>
        <p:nvSpPr>
          <p:cNvPr id="6" name="テキスト ボックス 5">
            <a:extLst>
              <a:ext uri="{FF2B5EF4-FFF2-40B4-BE49-F238E27FC236}">
                <a16:creationId xmlns:a16="http://schemas.microsoft.com/office/drawing/2014/main" id="{89715632-0174-4FB0-9385-7C3FC4066594}"/>
              </a:ext>
            </a:extLst>
          </p:cNvPr>
          <p:cNvSpPr txBox="1"/>
          <p:nvPr/>
        </p:nvSpPr>
        <p:spPr>
          <a:xfrm>
            <a:off x="2116171" y="919971"/>
            <a:ext cx="504056" cy="215444"/>
          </a:xfrm>
          <a:prstGeom prst="rect">
            <a:avLst/>
          </a:prstGeom>
          <a:noFill/>
        </p:spPr>
        <p:txBody>
          <a:bodyPr wrap="square" rtlCol="0">
            <a:spAutoFit/>
          </a:bodyPr>
          <a:lstStyle/>
          <a:p>
            <a:pPr algn="ctr"/>
            <a:r>
              <a:rPr kumimoji="1" lang="ja-JP" altLang="en-US" sz="800" dirty="0"/>
              <a:t>（円）</a:t>
            </a:r>
          </a:p>
        </p:txBody>
      </p:sp>
      <p:sp>
        <p:nvSpPr>
          <p:cNvPr id="7" name="テキスト ボックス 6">
            <a:extLst>
              <a:ext uri="{FF2B5EF4-FFF2-40B4-BE49-F238E27FC236}">
                <a16:creationId xmlns:a16="http://schemas.microsoft.com/office/drawing/2014/main" id="{76AC4CBD-B961-4D1A-88D2-7498EE67FC84}"/>
              </a:ext>
            </a:extLst>
          </p:cNvPr>
          <p:cNvSpPr txBox="1"/>
          <p:nvPr/>
        </p:nvSpPr>
        <p:spPr>
          <a:xfrm>
            <a:off x="2048037" y="4077072"/>
            <a:ext cx="504056" cy="215444"/>
          </a:xfrm>
          <a:prstGeom prst="rect">
            <a:avLst/>
          </a:prstGeom>
          <a:noFill/>
        </p:spPr>
        <p:txBody>
          <a:bodyPr wrap="square" rtlCol="0">
            <a:spAutoFit/>
          </a:bodyPr>
          <a:lstStyle/>
          <a:p>
            <a:pPr algn="ctr"/>
            <a:r>
              <a:rPr kumimoji="1" lang="ja-JP" altLang="en-US" sz="800" dirty="0"/>
              <a:t>（円）</a:t>
            </a:r>
          </a:p>
        </p:txBody>
      </p:sp>
      <p:sp>
        <p:nvSpPr>
          <p:cNvPr id="8" name="テキスト ボックス 7">
            <a:extLst>
              <a:ext uri="{FF2B5EF4-FFF2-40B4-BE49-F238E27FC236}">
                <a16:creationId xmlns:a16="http://schemas.microsoft.com/office/drawing/2014/main" id="{7413D1C5-9B57-40F3-A342-2736026A12C4}"/>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Tree>
    <p:extLst>
      <p:ext uri="{BB962C8B-B14F-4D97-AF65-F5344CB8AC3E}">
        <p14:creationId xmlns:p14="http://schemas.microsoft.com/office/powerpoint/2010/main" val="909556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C83A4E32-7E4B-0AA5-4A7B-80CEB2FC016B}"/>
              </a:ext>
            </a:extLst>
          </p:cNvPr>
          <p:cNvPicPr>
            <a:picLocks noChangeAspect="1"/>
          </p:cNvPicPr>
          <p:nvPr/>
        </p:nvPicPr>
        <p:blipFill>
          <a:blip r:embed="rId2"/>
          <a:stretch>
            <a:fillRect/>
          </a:stretch>
        </p:blipFill>
        <p:spPr>
          <a:xfrm>
            <a:off x="2079197" y="3656947"/>
            <a:ext cx="4974436" cy="2862419"/>
          </a:xfrm>
          <a:prstGeom prst="rect">
            <a:avLst/>
          </a:prstGeom>
        </p:spPr>
      </p:pic>
      <p:pic>
        <p:nvPicPr>
          <p:cNvPr id="6" name="図 5">
            <a:extLst>
              <a:ext uri="{FF2B5EF4-FFF2-40B4-BE49-F238E27FC236}">
                <a16:creationId xmlns:a16="http://schemas.microsoft.com/office/drawing/2014/main" id="{B48AC0FF-BE2A-B134-B1CF-868759755ABD}"/>
              </a:ext>
            </a:extLst>
          </p:cNvPr>
          <p:cNvPicPr>
            <a:picLocks noChangeAspect="1"/>
          </p:cNvPicPr>
          <p:nvPr/>
        </p:nvPicPr>
        <p:blipFill>
          <a:blip r:embed="rId3"/>
          <a:stretch>
            <a:fillRect/>
          </a:stretch>
        </p:blipFill>
        <p:spPr>
          <a:xfrm>
            <a:off x="2084782" y="664372"/>
            <a:ext cx="4974436" cy="2766846"/>
          </a:xfrm>
          <a:prstGeom prst="rect">
            <a:avLst/>
          </a:prstGeom>
        </p:spPr>
      </p:pic>
      <p:sp>
        <p:nvSpPr>
          <p:cNvPr id="2" name="スライド番号プレースホルダー 1">
            <a:extLst>
              <a:ext uri="{FF2B5EF4-FFF2-40B4-BE49-F238E27FC236}">
                <a16:creationId xmlns:a16="http://schemas.microsoft.com/office/drawing/2014/main" id="{57390E7D-E96A-4C09-960C-CF97E0628A55}"/>
              </a:ext>
            </a:extLst>
          </p:cNvPr>
          <p:cNvSpPr>
            <a:spLocks noGrp="1"/>
          </p:cNvSpPr>
          <p:nvPr>
            <p:ph type="sldNum" sz="quarter" idx="11"/>
          </p:nvPr>
        </p:nvSpPr>
        <p:spPr/>
        <p:txBody>
          <a:bodyPr/>
          <a:lstStyle/>
          <a:p>
            <a:pPr>
              <a:defRPr/>
            </a:pPr>
            <a:fld id="{801E8451-78C2-4737-A865-86DD203F7BBD}" type="slidenum">
              <a:rPr lang="en-US" altLang="ja-JP" smtClean="0"/>
              <a:pPr>
                <a:defRPr/>
              </a:pPr>
              <a:t>35</a:t>
            </a:fld>
            <a:endParaRPr lang="en-US" altLang="ja-JP"/>
          </a:p>
        </p:txBody>
      </p:sp>
      <p:sp>
        <p:nvSpPr>
          <p:cNvPr id="3" name="Rectangle 2">
            <a:extLst>
              <a:ext uri="{FF2B5EF4-FFF2-40B4-BE49-F238E27FC236}">
                <a16:creationId xmlns:a16="http://schemas.microsoft.com/office/drawing/2014/main" id="{9A08E16B-BBE7-4CE3-BBD9-DF2DFA7EC7F6}"/>
              </a:ext>
            </a:extLst>
          </p:cNvPr>
          <p:cNvSpPr txBox="1">
            <a:spLocks noChangeArrowheads="1"/>
          </p:cNvSpPr>
          <p:nvPr/>
        </p:nvSpPr>
        <p:spPr>
          <a:xfrm>
            <a:off x="176679" y="71306"/>
            <a:ext cx="8790642"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500" kern="0" dirty="0">
                <a:latin typeface="ＭＳ ゴシック" pitchFamily="49" charset="-128"/>
                <a:ea typeface="ＭＳ ゴシック" pitchFamily="49" charset="-128"/>
              </a:rPr>
              <a:t>外食（食事代）（年間支出金額（年間収入五分位階級別））</a:t>
            </a:r>
            <a:endParaRPr lang="en-US" altLang="ja-JP" sz="2500" kern="0" dirty="0">
              <a:latin typeface="ＭＳ ゴシック" pitchFamily="49" charset="-128"/>
              <a:ea typeface="ＭＳ ゴシック" pitchFamily="49" charset="-128"/>
            </a:endParaRPr>
          </a:p>
        </p:txBody>
      </p:sp>
      <p:sp>
        <p:nvSpPr>
          <p:cNvPr id="8" name="テキスト ボックス 7">
            <a:extLst>
              <a:ext uri="{FF2B5EF4-FFF2-40B4-BE49-F238E27FC236}">
                <a16:creationId xmlns:a16="http://schemas.microsoft.com/office/drawing/2014/main" id="{CDAEE810-3D36-46C9-96AF-DD2A6817511F}"/>
              </a:ext>
            </a:extLst>
          </p:cNvPr>
          <p:cNvSpPr txBox="1"/>
          <p:nvPr/>
        </p:nvSpPr>
        <p:spPr>
          <a:xfrm>
            <a:off x="2118312" y="872160"/>
            <a:ext cx="504056" cy="215444"/>
          </a:xfrm>
          <a:prstGeom prst="rect">
            <a:avLst/>
          </a:prstGeom>
          <a:noFill/>
        </p:spPr>
        <p:txBody>
          <a:bodyPr wrap="square" rtlCol="0">
            <a:spAutoFit/>
          </a:bodyPr>
          <a:lstStyle/>
          <a:p>
            <a:pPr algn="ctr"/>
            <a:r>
              <a:rPr kumimoji="1" lang="ja-JP" altLang="en-US" sz="800" dirty="0"/>
              <a:t>（円）</a:t>
            </a:r>
          </a:p>
        </p:txBody>
      </p:sp>
      <p:sp>
        <p:nvSpPr>
          <p:cNvPr id="9" name="テキスト ボックス 8">
            <a:extLst>
              <a:ext uri="{FF2B5EF4-FFF2-40B4-BE49-F238E27FC236}">
                <a16:creationId xmlns:a16="http://schemas.microsoft.com/office/drawing/2014/main" id="{CA5AC97F-3951-44FC-8FA6-989A171F5F5D}"/>
              </a:ext>
            </a:extLst>
          </p:cNvPr>
          <p:cNvSpPr txBox="1"/>
          <p:nvPr/>
        </p:nvSpPr>
        <p:spPr>
          <a:xfrm>
            <a:off x="2195736" y="3938096"/>
            <a:ext cx="504056" cy="215444"/>
          </a:xfrm>
          <a:prstGeom prst="rect">
            <a:avLst/>
          </a:prstGeom>
          <a:noFill/>
        </p:spPr>
        <p:txBody>
          <a:bodyPr wrap="square" rtlCol="0">
            <a:spAutoFit/>
          </a:bodyPr>
          <a:lstStyle/>
          <a:p>
            <a:pPr algn="ctr"/>
            <a:r>
              <a:rPr kumimoji="1" lang="ja-JP" altLang="en-US" sz="800" dirty="0"/>
              <a:t>（円）</a:t>
            </a:r>
          </a:p>
        </p:txBody>
      </p:sp>
      <p:sp>
        <p:nvSpPr>
          <p:cNvPr id="10" name="テキスト ボックス 9">
            <a:extLst>
              <a:ext uri="{FF2B5EF4-FFF2-40B4-BE49-F238E27FC236}">
                <a16:creationId xmlns:a16="http://schemas.microsoft.com/office/drawing/2014/main" id="{177E4760-D7A1-4902-97FF-332ACAA8B01F}"/>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Tree>
    <p:extLst>
      <p:ext uri="{BB962C8B-B14F-4D97-AF65-F5344CB8AC3E}">
        <p14:creationId xmlns:p14="http://schemas.microsoft.com/office/powerpoint/2010/main" val="19200885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6870319-03B5-7C33-7A00-32094C75BEB9}"/>
              </a:ext>
            </a:extLst>
          </p:cNvPr>
          <p:cNvPicPr>
            <a:picLocks noChangeAspect="1"/>
          </p:cNvPicPr>
          <p:nvPr/>
        </p:nvPicPr>
        <p:blipFill>
          <a:blip r:embed="rId2"/>
          <a:stretch>
            <a:fillRect/>
          </a:stretch>
        </p:blipFill>
        <p:spPr>
          <a:xfrm>
            <a:off x="2133595" y="3683253"/>
            <a:ext cx="4959330" cy="2951529"/>
          </a:xfrm>
          <a:prstGeom prst="rect">
            <a:avLst/>
          </a:prstGeom>
        </p:spPr>
      </p:pic>
      <p:pic>
        <p:nvPicPr>
          <p:cNvPr id="9" name="図 8">
            <a:extLst>
              <a:ext uri="{FF2B5EF4-FFF2-40B4-BE49-F238E27FC236}">
                <a16:creationId xmlns:a16="http://schemas.microsoft.com/office/drawing/2014/main" id="{5FF402B9-93B5-5791-6498-4C2DB916D6E3}"/>
              </a:ext>
            </a:extLst>
          </p:cNvPr>
          <p:cNvPicPr>
            <a:picLocks noChangeAspect="1"/>
          </p:cNvPicPr>
          <p:nvPr/>
        </p:nvPicPr>
        <p:blipFill>
          <a:blip r:embed="rId3"/>
          <a:stretch>
            <a:fillRect/>
          </a:stretch>
        </p:blipFill>
        <p:spPr>
          <a:xfrm>
            <a:off x="2133595" y="699091"/>
            <a:ext cx="4959330" cy="2878800"/>
          </a:xfrm>
          <a:prstGeom prst="rect">
            <a:avLst/>
          </a:prstGeom>
        </p:spPr>
      </p:pic>
      <p:sp>
        <p:nvSpPr>
          <p:cNvPr id="2" name="スライド番号プレースホルダー 1">
            <a:extLst>
              <a:ext uri="{FF2B5EF4-FFF2-40B4-BE49-F238E27FC236}">
                <a16:creationId xmlns:a16="http://schemas.microsoft.com/office/drawing/2014/main" id="{26F321B4-638B-48FB-BB03-0FA63E490604}"/>
              </a:ext>
            </a:extLst>
          </p:cNvPr>
          <p:cNvSpPr>
            <a:spLocks noGrp="1"/>
          </p:cNvSpPr>
          <p:nvPr>
            <p:ph type="sldNum" sz="quarter" idx="11"/>
          </p:nvPr>
        </p:nvSpPr>
        <p:spPr/>
        <p:txBody>
          <a:bodyPr/>
          <a:lstStyle/>
          <a:p>
            <a:pPr>
              <a:defRPr/>
            </a:pPr>
            <a:fld id="{801E8451-78C2-4737-A865-86DD203F7BBD}" type="slidenum">
              <a:rPr lang="en-US" altLang="ja-JP" smtClean="0"/>
              <a:pPr>
                <a:defRPr/>
              </a:pPr>
              <a:t>36</a:t>
            </a:fld>
            <a:endParaRPr lang="en-US" altLang="ja-JP"/>
          </a:p>
        </p:txBody>
      </p:sp>
      <p:sp>
        <p:nvSpPr>
          <p:cNvPr id="3" name="Rectangle 2">
            <a:extLst>
              <a:ext uri="{FF2B5EF4-FFF2-40B4-BE49-F238E27FC236}">
                <a16:creationId xmlns:a16="http://schemas.microsoft.com/office/drawing/2014/main" id="{3FF3F897-6931-4E89-90B1-7A168F2A18C8}"/>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600" kern="0" dirty="0">
                <a:latin typeface="ＭＳ ゴシック" pitchFamily="49" charset="-128"/>
                <a:ea typeface="ＭＳ ゴシック" pitchFamily="49" charset="-128"/>
              </a:rPr>
              <a:t>消費支出（年間支出金額（世帯主の年齢階層別））</a:t>
            </a:r>
            <a:endParaRPr lang="en-US" altLang="ja-JP" sz="2600" kern="0" dirty="0">
              <a:latin typeface="ＭＳ ゴシック" pitchFamily="49" charset="-128"/>
              <a:ea typeface="ＭＳ ゴシック" pitchFamily="49" charset="-128"/>
            </a:endParaRPr>
          </a:p>
        </p:txBody>
      </p:sp>
      <p:sp>
        <p:nvSpPr>
          <p:cNvPr id="6" name="テキスト ボックス 5">
            <a:extLst>
              <a:ext uri="{FF2B5EF4-FFF2-40B4-BE49-F238E27FC236}">
                <a16:creationId xmlns:a16="http://schemas.microsoft.com/office/drawing/2014/main" id="{5552ED49-6DFB-4689-8984-D7B2988A6207}"/>
              </a:ext>
            </a:extLst>
          </p:cNvPr>
          <p:cNvSpPr txBox="1"/>
          <p:nvPr/>
        </p:nvSpPr>
        <p:spPr>
          <a:xfrm>
            <a:off x="2383840" y="911540"/>
            <a:ext cx="504056" cy="215444"/>
          </a:xfrm>
          <a:prstGeom prst="rect">
            <a:avLst/>
          </a:prstGeom>
          <a:noFill/>
        </p:spPr>
        <p:txBody>
          <a:bodyPr wrap="square" rtlCol="0">
            <a:spAutoFit/>
          </a:bodyPr>
          <a:lstStyle/>
          <a:p>
            <a:pPr algn="ctr"/>
            <a:r>
              <a:rPr kumimoji="1" lang="ja-JP" altLang="en-US" sz="800" dirty="0"/>
              <a:t>（円）</a:t>
            </a:r>
          </a:p>
        </p:txBody>
      </p:sp>
      <p:sp>
        <p:nvSpPr>
          <p:cNvPr id="7" name="テキスト ボックス 6">
            <a:extLst>
              <a:ext uri="{FF2B5EF4-FFF2-40B4-BE49-F238E27FC236}">
                <a16:creationId xmlns:a16="http://schemas.microsoft.com/office/drawing/2014/main" id="{ECAF0273-A838-43CA-890E-22864B85612B}"/>
              </a:ext>
            </a:extLst>
          </p:cNvPr>
          <p:cNvSpPr txBox="1"/>
          <p:nvPr/>
        </p:nvSpPr>
        <p:spPr>
          <a:xfrm>
            <a:off x="2383840" y="3933753"/>
            <a:ext cx="504056" cy="215444"/>
          </a:xfrm>
          <a:prstGeom prst="rect">
            <a:avLst/>
          </a:prstGeom>
          <a:noFill/>
        </p:spPr>
        <p:txBody>
          <a:bodyPr wrap="square" rtlCol="0">
            <a:spAutoFit/>
          </a:bodyPr>
          <a:lstStyle/>
          <a:p>
            <a:pPr algn="ctr"/>
            <a:r>
              <a:rPr kumimoji="1" lang="ja-JP" altLang="en-US" sz="800" dirty="0"/>
              <a:t>（円）</a:t>
            </a:r>
          </a:p>
        </p:txBody>
      </p:sp>
      <p:sp>
        <p:nvSpPr>
          <p:cNvPr id="8" name="テキスト ボックス 7">
            <a:extLst>
              <a:ext uri="{FF2B5EF4-FFF2-40B4-BE49-F238E27FC236}">
                <a16:creationId xmlns:a16="http://schemas.microsoft.com/office/drawing/2014/main" id="{13C4EA4B-9568-4E18-98DE-B820ACF1DE79}"/>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Tree>
    <p:extLst>
      <p:ext uri="{BB962C8B-B14F-4D97-AF65-F5344CB8AC3E}">
        <p14:creationId xmlns:p14="http://schemas.microsoft.com/office/powerpoint/2010/main" val="820478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BB3D8CA4-CC44-A188-AAAD-B02172D688A3}"/>
              </a:ext>
            </a:extLst>
          </p:cNvPr>
          <p:cNvPicPr>
            <a:picLocks noChangeAspect="1"/>
          </p:cNvPicPr>
          <p:nvPr/>
        </p:nvPicPr>
        <p:blipFill>
          <a:blip r:embed="rId2"/>
          <a:stretch>
            <a:fillRect/>
          </a:stretch>
        </p:blipFill>
        <p:spPr>
          <a:xfrm>
            <a:off x="2087438" y="3689546"/>
            <a:ext cx="4969124" cy="3016054"/>
          </a:xfrm>
          <a:prstGeom prst="rect">
            <a:avLst/>
          </a:prstGeom>
        </p:spPr>
      </p:pic>
      <p:pic>
        <p:nvPicPr>
          <p:cNvPr id="9" name="図 8">
            <a:extLst>
              <a:ext uri="{FF2B5EF4-FFF2-40B4-BE49-F238E27FC236}">
                <a16:creationId xmlns:a16="http://schemas.microsoft.com/office/drawing/2014/main" id="{D2966C25-013C-2711-1165-467FC3CBB911}"/>
              </a:ext>
            </a:extLst>
          </p:cNvPr>
          <p:cNvPicPr>
            <a:picLocks noChangeAspect="1"/>
          </p:cNvPicPr>
          <p:nvPr/>
        </p:nvPicPr>
        <p:blipFill>
          <a:blip r:embed="rId3"/>
          <a:stretch>
            <a:fillRect/>
          </a:stretch>
        </p:blipFill>
        <p:spPr>
          <a:xfrm>
            <a:off x="2117650" y="717244"/>
            <a:ext cx="4983783" cy="2915163"/>
          </a:xfrm>
          <a:prstGeom prst="rect">
            <a:avLst/>
          </a:prstGeom>
        </p:spPr>
      </p:pic>
      <p:sp>
        <p:nvSpPr>
          <p:cNvPr id="2" name="スライド番号プレースホルダー 1">
            <a:extLst>
              <a:ext uri="{FF2B5EF4-FFF2-40B4-BE49-F238E27FC236}">
                <a16:creationId xmlns:a16="http://schemas.microsoft.com/office/drawing/2014/main" id="{57390E7D-E96A-4C09-960C-CF97E0628A55}"/>
              </a:ext>
            </a:extLst>
          </p:cNvPr>
          <p:cNvSpPr>
            <a:spLocks noGrp="1"/>
          </p:cNvSpPr>
          <p:nvPr>
            <p:ph type="sldNum" sz="quarter" idx="11"/>
          </p:nvPr>
        </p:nvSpPr>
        <p:spPr/>
        <p:txBody>
          <a:bodyPr/>
          <a:lstStyle/>
          <a:p>
            <a:pPr>
              <a:defRPr/>
            </a:pPr>
            <a:fld id="{801E8451-78C2-4737-A865-86DD203F7BBD}" type="slidenum">
              <a:rPr lang="en-US" altLang="ja-JP" smtClean="0"/>
              <a:pPr>
                <a:defRPr/>
              </a:pPr>
              <a:t>37</a:t>
            </a:fld>
            <a:endParaRPr lang="en-US" altLang="ja-JP"/>
          </a:p>
        </p:txBody>
      </p:sp>
      <p:sp>
        <p:nvSpPr>
          <p:cNvPr id="3" name="Rectangle 2">
            <a:extLst>
              <a:ext uri="{FF2B5EF4-FFF2-40B4-BE49-F238E27FC236}">
                <a16:creationId xmlns:a16="http://schemas.microsoft.com/office/drawing/2014/main" id="{3EC4E39B-7118-4855-80E0-C0CB08C103C3}"/>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600" kern="0" dirty="0">
                <a:latin typeface="ＭＳ ゴシック" pitchFamily="49" charset="-128"/>
                <a:ea typeface="ＭＳ ゴシック" pitchFamily="49" charset="-128"/>
              </a:rPr>
              <a:t>食料（年間支出金額（世帯主の年齢階層別））</a:t>
            </a:r>
            <a:endParaRPr lang="en-US" altLang="ja-JP" sz="2600" kern="0" dirty="0">
              <a:latin typeface="ＭＳ ゴシック" pitchFamily="49" charset="-128"/>
              <a:ea typeface="ＭＳ ゴシック" pitchFamily="49" charset="-128"/>
            </a:endParaRPr>
          </a:p>
        </p:txBody>
      </p:sp>
      <p:sp>
        <p:nvSpPr>
          <p:cNvPr id="6" name="テキスト ボックス 5">
            <a:extLst>
              <a:ext uri="{FF2B5EF4-FFF2-40B4-BE49-F238E27FC236}">
                <a16:creationId xmlns:a16="http://schemas.microsoft.com/office/drawing/2014/main" id="{9F1CBCB5-6871-468D-9489-1B036468A491}"/>
              </a:ext>
            </a:extLst>
          </p:cNvPr>
          <p:cNvSpPr txBox="1"/>
          <p:nvPr/>
        </p:nvSpPr>
        <p:spPr>
          <a:xfrm>
            <a:off x="2237074" y="935536"/>
            <a:ext cx="504056" cy="215444"/>
          </a:xfrm>
          <a:prstGeom prst="rect">
            <a:avLst/>
          </a:prstGeom>
          <a:noFill/>
        </p:spPr>
        <p:txBody>
          <a:bodyPr wrap="square" rtlCol="0">
            <a:spAutoFit/>
          </a:bodyPr>
          <a:lstStyle/>
          <a:p>
            <a:pPr algn="ctr"/>
            <a:r>
              <a:rPr kumimoji="1" lang="ja-JP" altLang="en-US" sz="800" dirty="0"/>
              <a:t>（円）</a:t>
            </a:r>
          </a:p>
        </p:txBody>
      </p:sp>
      <p:sp>
        <p:nvSpPr>
          <p:cNvPr id="7" name="テキスト ボックス 6">
            <a:extLst>
              <a:ext uri="{FF2B5EF4-FFF2-40B4-BE49-F238E27FC236}">
                <a16:creationId xmlns:a16="http://schemas.microsoft.com/office/drawing/2014/main" id="{E7871D43-4ACF-427E-80E1-2FC33A61E9C2}"/>
              </a:ext>
            </a:extLst>
          </p:cNvPr>
          <p:cNvSpPr txBox="1"/>
          <p:nvPr/>
        </p:nvSpPr>
        <p:spPr>
          <a:xfrm>
            <a:off x="2237074" y="3939853"/>
            <a:ext cx="504056" cy="215444"/>
          </a:xfrm>
          <a:prstGeom prst="rect">
            <a:avLst/>
          </a:prstGeom>
          <a:noFill/>
        </p:spPr>
        <p:txBody>
          <a:bodyPr wrap="square" rtlCol="0">
            <a:spAutoFit/>
          </a:bodyPr>
          <a:lstStyle/>
          <a:p>
            <a:pPr algn="ctr"/>
            <a:r>
              <a:rPr kumimoji="1" lang="ja-JP" altLang="en-US" sz="800" dirty="0"/>
              <a:t>（円）</a:t>
            </a:r>
          </a:p>
        </p:txBody>
      </p:sp>
      <p:sp>
        <p:nvSpPr>
          <p:cNvPr id="8" name="テキスト ボックス 7">
            <a:extLst>
              <a:ext uri="{FF2B5EF4-FFF2-40B4-BE49-F238E27FC236}">
                <a16:creationId xmlns:a16="http://schemas.microsoft.com/office/drawing/2014/main" id="{9FDCA0D4-0F67-449A-B693-2710E08AC311}"/>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Tree>
    <p:extLst>
      <p:ext uri="{BB962C8B-B14F-4D97-AF65-F5344CB8AC3E}">
        <p14:creationId xmlns:p14="http://schemas.microsoft.com/office/powerpoint/2010/main" val="33484589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5B7A7E9-92C3-9DF2-4245-303F33AE3FBD}"/>
              </a:ext>
            </a:extLst>
          </p:cNvPr>
          <p:cNvPicPr>
            <a:picLocks noChangeAspect="1"/>
          </p:cNvPicPr>
          <p:nvPr/>
        </p:nvPicPr>
        <p:blipFill>
          <a:blip r:embed="rId2"/>
          <a:stretch>
            <a:fillRect/>
          </a:stretch>
        </p:blipFill>
        <p:spPr>
          <a:xfrm>
            <a:off x="2211328" y="3753702"/>
            <a:ext cx="4757475" cy="2903595"/>
          </a:xfrm>
          <a:prstGeom prst="rect">
            <a:avLst/>
          </a:prstGeom>
        </p:spPr>
      </p:pic>
      <p:pic>
        <p:nvPicPr>
          <p:cNvPr id="9" name="図 8">
            <a:extLst>
              <a:ext uri="{FF2B5EF4-FFF2-40B4-BE49-F238E27FC236}">
                <a16:creationId xmlns:a16="http://schemas.microsoft.com/office/drawing/2014/main" id="{B60B0A40-FF7C-E3F4-31D1-C8207A45C7A5}"/>
              </a:ext>
            </a:extLst>
          </p:cNvPr>
          <p:cNvPicPr>
            <a:picLocks noChangeAspect="1"/>
          </p:cNvPicPr>
          <p:nvPr/>
        </p:nvPicPr>
        <p:blipFill>
          <a:blip r:embed="rId3"/>
          <a:stretch>
            <a:fillRect/>
          </a:stretch>
        </p:blipFill>
        <p:spPr>
          <a:xfrm>
            <a:off x="2189326" y="683569"/>
            <a:ext cx="4765347" cy="2903595"/>
          </a:xfrm>
          <a:prstGeom prst="rect">
            <a:avLst/>
          </a:prstGeom>
        </p:spPr>
      </p:pic>
      <p:sp>
        <p:nvSpPr>
          <p:cNvPr id="2" name="スライド番号プレースホルダー 1">
            <a:extLst>
              <a:ext uri="{FF2B5EF4-FFF2-40B4-BE49-F238E27FC236}">
                <a16:creationId xmlns:a16="http://schemas.microsoft.com/office/drawing/2014/main" id="{E7AD0FD6-0989-4C4B-8067-313790996E65}"/>
              </a:ext>
            </a:extLst>
          </p:cNvPr>
          <p:cNvSpPr>
            <a:spLocks noGrp="1"/>
          </p:cNvSpPr>
          <p:nvPr>
            <p:ph type="sldNum" sz="quarter" idx="11"/>
          </p:nvPr>
        </p:nvSpPr>
        <p:spPr/>
        <p:txBody>
          <a:bodyPr/>
          <a:lstStyle/>
          <a:p>
            <a:pPr>
              <a:defRPr/>
            </a:pPr>
            <a:fld id="{801E8451-78C2-4737-A865-86DD203F7BBD}" type="slidenum">
              <a:rPr lang="en-US" altLang="ja-JP" smtClean="0"/>
              <a:pPr>
                <a:defRPr/>
              </a:pPr>
              <a:t>38</a:t>
            </a:fld>
            <a:endParaRPr lang="en-US" altLang="ja-JP"/>
          </a:p>
        </p:txBody>
      </p:sp>
      <p:sp>
        <p:nvSpPr>
          <p:cNvPr id="3" name="Rectangle 2">
            <a:extLst>
              <a:ext uri="{FF2B5EF4-FFF2-40B4-BE49-F238E27FC236}">
                <a16:creationId xmlns:a16="http://schemas.microsoft.com/office/drawing/2014/main" id="{9A92BB0D-51F0-4536-AE14-364DA174A998}"/>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600" kern="0" dirty="0">
                <a:latin typeface="ＭＳ ゴシック" pitchFamily="49" charset="-128"/>
                <a:ea typeface="ＭＳ ゴシック" pitchFamily="49" charset="-128"/>
              </a:rPr>
              <a:t>生鮮野菜（年間支出金額（世帯主の年齢階層別））</a:t>
            </a:r>
            <a:endParaRPr lang="en-US" altLang="ja-JP" sz="2600" kern="0" dirty="0">
              <a:latin typeface="ＭＳ ゴシック" pitchFamily="49" charset="-128"/>
              <a:ea typeface="ＭＳ ゴシック" pitchFamily="49" charset="-128"/>
            </a:endParaRPr>
          </a:p>
        </p:txBody>
      </p:sp>
      <p:sp>
        <p:nvSpPr>
          <p:cNvPr id="6" name="テキスト ボックス 5">
            <a:extLst>
              <a:ext uri="{FF2B5EF4-FFF2-40B4-BE49-F238E27FC236}">
                <a16:creationId xmlns:a16="http://schemas.microsoft.com/office/drawing/2014/main" id="{E4A2A135-5C2C-44CC-9257-F5EA3B569E93}"/>
              </a:ext>
            </a:extLst>
          </p:cNvPr>
          <p:cNvSpPr txBox="1"/>
          <p:nvPr/>
        </p:nvSpPr>
        <p:spPr>
          <a:xfrm>
            <a:off x="2211328" y="941102"/>
            <a:ext cx="504056" cy="215444"/>
          </a:xfrm>
          <a:prstGeom prst="rect">
            <a:avLst/>
          </a:prstGeom>
          <a:noFill/>
        </p:spPr>
        <p:txBody>
          <a:bodyPr wrap="square" rtlCol="0">
            <a:spAutoFit/>
          </a:bodyPr>
          <a:lstStyle/>
          <a:p>
            <a:pPr algn="ctr"/>
            <a:r>
              <a:rPr kumimoji="1" lang="ja-JP" altLang="en-US" sz="800" dirty="0"/>
              <a:t>（円）</a:t>
            </a:r>
          </a:p>
        </p:txBody>
      </p:sp>
      <p:sp>
        <p:nvSpPr>
          <p:cNvPr id="7" name="テキスト ボックス 6">
            <a:extLst>
              <a:ext uri="{FF2B5EF4-FFF2-40B4-BE49-F238E27FC236}">
                <a16:creationId xmlns:a16="http://schemas.microsoft.com/office/drawing/2014/main" id="{32408EF8-8176-431F-BA0E-AF3B23A0F3B0}"/>
              </a:ext>
            </a:extLst>
          </p:cNvPr>
          <p:cNvSpPr txBox="1"/>
          <p:nvPr/>
        </p:nvSpPr>
        <p:spPr>
          <a:xfrm>
            <a:off x="2267744" y="3981026"/>
            <a:ext cx="504056" cy="215444"/>
          </a:xfrm>
          <a:prstGeom prst="rect">
            <a:avLst/>
          </a:prstGeom>
          <a:noFill/>
        </p:spPr>
        <p:txBody>
          <a:bodyPr wrap="square" rtlCol="0">
            <a:spAutoFit/>
          </a:bodyPr>
          <a:lstStyle/>
          <a:p>
            <a:pPr algn="ctr"/>
            <a:r>
              <a:rPr kumimoji="1" lang="ja-JP" altLang="en-US" sz="800" dirty="0"/>
              <a:t>（円）</a:t>
            </a:r>
          </a:p>
        </p:txBody>
      </p:sp>
      <p:sp>
        <p:nvSpPr>
          <p:cNvPr id="8" name="テキスト ボックス 7">
            <a:extLst>
              <a:ext uri="{FF2B5EF4-FFF2-40B4-BE49-F238E27FC236}">
                <a16:creationId xmlns:a16="http://schemas.microsoft.com/office/drawing/2014/main" id="{284EF093-1D1E-4EA7-866F-7EC6468C300B}"/>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Tree>
    <p:extLst>
      <p:ext uri="{BB962C8B-B14F-4D97-AF65-F5344CB8AC3E}">
        <p14:creationId xmlns:p14="http://schemas.microsoft.com/office/powerpoint/2010/main" val="4147876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577A4AE-74CE-3B50-7114-6EC303F36E31}"/>
              </a:ext>
            </a:extLst>
          </p:cNvPr>
          <p:cNvSpPr>
            <a:spLocks noGrp="1"/>
          </p:cNvSpPr>
          <p:nvPr>
            <p:ph type="sldNum" sz="quarter" idx="11"/>
          </p:nvPr>
        </p:nvSpPr>
        <p:spPr>
          <a:xfrm>
            <a:off x="8429597" y="6266074"/>
            <a:ext cx="658416" cy="457200"/>
          </a:xfrm>
        </p:spPr>
        <p:txBody>
          <a:bodyPr/>
          <a:lstStyle/>
          <a:p>
            <a:pPr>
              <a:defRPr/>
            </a:pPr>
            <a:fld id="{801E8451-78C2-4737-A865-86DD203F7BBD}" type="slidenum">
              <a:rPr lang="en-US" altLang="ja-JP" smtClean="0"/>
              <a:pPr>
                <a:defRPr/>
              </a:pPr>
              <a:t>3</a:t>
            </a:fld>
            <a:endParaRPr lang="en-US" altLang="ja-JP" dirty="0"/>
          </a:p>
        </p:txBody>
      </p:sp>
      <p:sp>
        <p:nvSpPr>
          <p:cNvPr id="3" name="Rectangle 2">
            <a:extLst>
              <a:ext uri="{FF2B5EF4-FFF2-40B4-BE49-F238E27FC236}">
                <a16:creationId xmlns:a16="http://schemas.microsoft.com/office/drawing/2014/main" id="{19286723-62E5-3CB5-1345-739A94EB7272}"/>
              </a:ext>
            </a:extLst>
          </p:cNvPr>
          <p:cNvSpPr txBox="1">
            <a:spLocks noChangeArrowheads="1"/>
          </p:cNvSpPr>
          <p:nvPr/>
        </p:nvSpPr>
        <p:spPr>
          <a:xfrm>
            <a:off x="235460" y="89203"/>
            <a:ext cx="8313738" cy="470876"/>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600" kern="0" dirty="0">
                <a:solidFill>
                  <a:schemeClr val="accent4"/>
                </a:solidFill>
              </a:rPr>
              <a:t>食料・農業・農村基本法の改正（</a:t>
            </a:r>
            <a:r>
              <a:rPr lang="en-US" altLang="ja-JP" sz="2600" kern="0" dirty="0">
                <a:solidFill>
                  <a:schemeClr val="accent4"/>
                </a:solidFill>
              </a:rPr>
              <a:t>1</a:t>
            </a:r>
            <a:r>
              <a:rPr lang="ja-JP" altLang="en-US" sz="2600" kern="0" dirty="0">
                <a:solidFill>
                  <a:schemeClr val="accent4"/>
                </a:solidFill>
              </a:rPr>
              <a:t>）</a:t>
            </a:r>
            <a:endParaRPr lang="en-US" altLang="ja-JP" sz="2600" kern="0" dirty="0">
              <a:solidFill>
                <a:schemeClr val="accent4"/>
              </a:solidFill>
            </a:endParaRPr>
          </a:p>
        </p:txBody>
      </p:sp>
      <p:sp>
        <p:nvSpPr>
          <p:cNvPr id="4" name="テキスト ボックス 3">
            <a:extLst>
              <a:ext uri="{FF2B5EF4-FFF2-40B4-BE49-F238E27FC236}">
                <a16:creationId xmlns:a16="http://schemas.microsoft.com/office/drawing/2014/main" id="{1CB28180-28CF-52EA-CD67-81E92AED77CB}"/>
              </a:ext>
            </a:extLst>
          </p:cNvPr>
          <p:cNvSpPr txBox="1"/>
          <p:nvPr/>
        </p:nvSpPr>
        <p:spPr>
          <a:xfrm>
            <a:off x="15457" y="1050029"/>
            <a:ext cx="9113085" cy="369332"/>
          </a:xfrm>
          <a:prstGeom prst="rect">
            <a:avLst/>
          </a:prstGeom>
          <a:noFill/>
        </p:spPr>
        <p:txBody>
          <a:bodyPr wrap="square" rtlCol="0">
            <a:spAutoFit/>
          </a:bodyPr>
          <a:lstStyle/>
          <a:p>
            <a:r>
              <a:rPr kumimoji="1" lang="ja-JP" altLang="en-US" sz="1800" dirty="0"/>
              <a:t>○ </a:t>
            </a:r>
            <a:r>
              <a:rPr lang="ja-JP" altLang="en-US" sz="1800" dirty="0"/>
              <a:t>食料・農業・農村</a:t>
            </a:r>
            <a:r>
              <a:rPr kumimoji="1" lang="ja-JP" altLang="en-US" sz="1800" dirty="0"/>
              <a:t>基本法（</a:t>
            </a:r>
            <a:r>
              <a:rPr kumimoji="1" lang="en-US" altLang="ja-JP" sz="1800" dirty="0"/>
              <a:t>1999</a:t>
            </a:r>
            <a:r>
              <a:rPr kumimoji="1" lang="ja-JP" altLang="en-US" sz="1800" dirty="0"/>
              <a:t>年制定）を</a:t>
            </a:r>
            <a:r>
              <a:rPr kumimoji="1" lang="ja-JP" altLang="en-US" sz="1800" u="sng" dirty="0"/>
              <a:t>四半世紀ぶりに改正し、</a:t>
            </a:r>
            <a:r>
              <a:rPr kumimoji="1" lang="en-US" altLang="ja-JP" sz="1800" u="sng" dirty="0"/>
              <a:t>2024</a:t>
            </a:r>
            <a:r>
              <a:rPr kumimoji="1" lang="ja-JP" altLang="en-US" sz="1800" u="sng" dirty="0"/>
              <a:t>年</a:t>
            </a:r>
            <a:r>
              <a:rPr kumimoji="1" lang="en-US" altLang="ja-JP" sz="1800" u="sng" dirty="0"/>
              <a:t>6</a:t>
            </a:r>
            <a:r>
              <a:rPr kumimoji="1" lang="ja-JP" altLang="en-US" sz="1800" u="sng" dirty="0"/>
              <a:t>月に公布・施行</a:t>
            </a:r>
            <a:endParaRPr kumimoji="1" lang="en-US" altLang="ja-JP" sz="1800" dirty="0"/>
          </a:p>
        </p:txBody>
      </p:sp>
      <p:sp>
        <p:nvSpPr>
          <p:cNvPr id="5" name="テキスト ボックス 4">
            <a:extLst>
              <a:ext uri="{FF2B5EF4-FFF2-40B4-BE49-F238E27FC236}">
                <a16:creationId xmlns:a16="http://schemas.microsoft.com/office/drawing/2014/main" id="{DE8377C5-0C9A-BABC-274A-42CD02CEB1F5}"/>
              </a:ext>
            </a:extLst>
          </p:cNvPr>
          <p:cNvSpPr txBox="1"/>
          <p:nvPr/>
        </p:nvSpPr>
        <p:spPr>
          <a:xfrm>
            <a:off x="19906" y="648881"/>
            <a:ext cx="8435975" cy="369332"/>
          </a:xfrm>
          <a:prstGeom prst="rect">
            <a:avLst/>
          </a:prstGeom>
          <a:noFill/>
        </p:spPr>
        <p:txBody>
          <a:bodyPr wrap="square" rtlCol="0">
            <a:spAutoFit/>
          </a:bodyPr>
          <a:lstStyle/>
          <a:p>
            <a:r>
              <a:rPr kumimoji="1" lang="ja-JP" altLang="en-US" sz="1800" dirty="0"/>
              <a:t>○ </a:t>
            </a:r>
            <a:r>
              <a:rPr kumimoji="1" lang="ja-JP" altLang="en-US" sz="1800" u="sng" dirty="0">
                <a:solidFill>
                  <a:srgbClr val="FF0000"/>
                </a:solidFill>
              </a:rPr>
              <a:t>食料・農業・農村の各分野に係る農政の基本理念や政策の方向性</a:t>
            </a:r>
            <a:r>
              <a:rPr kumimoji="1" lang="ja-JP" altLang="en-US" sz="1800" dirty="0"/>
              <a:t>を示すもの</a:t>
            </a:r>
            <a:endParaRPr kumimoji="1" lang="en-US" altLang="ja-JP" sz="1800" dirty="0"/>
          </a:p>
        </p:txBody>
      </p:sp>
      <p:grpSp>
        <p:nvGrpSpPr>
          <p:cNvPr id="18" name="グループ化 17">
            <a:extLst>
              <a:ext uri="{FF2B5EF4-FFF2-40B4-BE49-F238E27FC236}">
                <a16:creationId xmlns:a16="http://schemas.microsoft.com/office/drawing/2014/main" id="{20191351-A054-91F8-58BC-F7FC40032DF4}"/>
              </a:ext>
            </a:extLst>
          </p:cNvPr>
          <p:cNvGrpSpPr/>
          <p:nvPr/>
        </p:nvGrpSpPr>
        <p:grpSpPr>
          <a:xfrm>
            <a:off x="2627784" y="1622146"/>
            <a:ext cx="3312368" cy="467472"/>
            <a:chOff x="323528" y="1610507"/>
            <a:chExt cx="3312368" cy="467472"/>
          </a:xfrm>
        </p:grpSpPr>
        <p:sp>
          <p:nvSpPr>
            <p:cNvPr id="6" name="テキスト ボックス 5">
              <a:extLst>
                <a:ext uri="{FF2B5EF4-FFF2-40B4-BE49-F238E27FC236}">
                  <a16:creationId xmlns:a16="http://schemas.microsoft.com/office/drawing/2014/main" id="{18C2ACEC-54B3-A8ED-1989-6F14A89A6B1B}"/>
                </a:ext>
              </a:extLst>
            </p:cNvPr>
            <p:cNvSpPr txBox="1"/>
            <p:nvPr/>
          </p:nvSpPr>
          <p:spPr>
            <a:xfrm>
              <a:off x="323528" y="1628800"/>
              <a:ext cx="3312368" cy="430887"/>
            </a:xfrm>
            <a:prstGeom prst="rect">
              <a:avLst/>
            </a:prstGeom>
            <a:noFill/>
          </p:spPr>
          <p:txBody>
            <a:bodyPr wrap="square" rtlCol="0">
              <a:spAutoFit/>
            </a:bodyPr>
            <a:lstStyle/>
            <a:p>
              <a:r>
                <a:rPr kumimoji="1" lang="ja-JP" altLang="en-US" sz="2200" dirty="0"/>
                <a:t>基本理念の見直しの方向</a:t>
              </a:r>
            </a:p>
          </p:txBody>
        </p:sp>
        <p:sp>
          <p:nvSpPr>
            <p:cNvPr id="8" name="四角形: 角を丸くする 7">
              <a:extLst>
                <a:ext uri="{FF2B5EF4-FFF2-40B4-BE49-F238E27FC236}">
                  <a16:creationId xmlns:a16="http://schemas.microsoft.com/office/drawing/2014/main" id="{A79E7084-0FE8-C6F7-A306-D27E95272AEB}"/>
                </a:ext>
              </a:extLst>
            </p:cNvPr>
            <p:cNvSpPr/>
            <p:nvPr/>
          </p:nvSpPr>
          <p:spPr bwMode="auto">
            <a:xfrm>
              <a:off x="323528" y="1610507"/>
              <a:ext cx="3168352" cy="467472"/>
            </a:xfrm>
            <a:prstGeom prst="roundRect">
              <a:avLst/>
            </a:prstGeom>
            <a:solidFill>
              <a:schemeClr val="accent1">
                <a:alpha val="28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grpSp>
      <p:grpSp>
        <p:nvGrpSpPr>
          <p:cNvPr id="19" name="グループ化 18">
            <a:extLst>
              <a:ext uri="{FF2B5EF4-FFF2-40B4-BE49-F238E27FC236}">
                <a16:creationId xmlns:a16="http://schemas.microsoft.com/office/drawing/2014/main" id="{D8598788-AFA1-848A-F910-2780CEC1739A}"/>
              </a:ext>
            </a:extLst>
          </p:cNvPr>
          <p:cNvGrpSpPr/>
          <p:nvPr/>
        </p:nvGrpSpPr>
        <p:grpSpPr>
          <a:xfrm>
            <a:off x="3177635" y="4422353"/>
            <a:ext cx="2142643" cy="467472"/>
            <a:chOff x="739640" y="1750224"/>
            <a:chExt cx="2142643" cy="467472"/>
          </a:xfrm>
        </p:grpSpPr>
        <p:sp>
          <p:nvSpPr>
            <p:cNvPr id="20" name="テキスト ボックス 19">
              <a:extLst>
                <a:ext uri="{FF2B5EF4-FFF2-40B4-BE49-F238E27FC236}">
                  <a16:creationId xmlns:a16="http://schemas.microsoft.com/office/drawing/2014/main" id="{917F14E3-E1D1-A314-5E32-1A1E0A5A5BD7}"/>
                </a:ext>
              </a:extLst>
            </p:cNvPr>
            <p:cNvSpPr txBox="1"/>
            <p:nvPr/>
          </p:nvSpPr>
          <p:spPr>
            <a:xfrm>
              <a:off x="739640" y="1772988"/>
              <a:ext cx="2142643" cy="430887"/>
            </a:xfrm>
            <a:prstGeom prst="rect">
              <a:avLst/>
            </a:prstGeom>
            <a:noFill/>
          </p:spPr>
          <p:txBody>
            <a:bodyPr wrap="square" rtlCol="0">
              <a:spAutoFit/>
            </a:bodyPr>
            <a:lstStyle/>
            <a:p>
              <a:pPr algn="ctr"/>
              <a:r>
                <a:rPr kumimoji="1" lang="ja-JP" altLang="en-US" sz="2200" dirty="0"/>
                <a:t>改正のポイント</a:t>
              </a:r>
            </a:p>
          </p:txBody>
        </p:sp>
        <p:sp>
          <p:nvSpPr>
            <p:cNvPr id="21" name="四角形: 角を丸くする 20">
              <a:extLst>
                <a:ext uri="{FF2B5EF4-FFF2-40B4-BE49-F238E27FC236}">
                  <a16:creationId xmlns:a16="http://schemas.microsoft.com/office/drawing/2014/main" id="{A3A42E61-E105-18BC-6D39-7585C71FDF0B}"/>
                </a:ext>
              </a:extLst>
            </p:cNvPr>
            <p:cNvSpPr/>
            <p:nvPr/>
          </p:nvSpPr>
          <p:spPr bwMode="auto">
            <a:xfrm>
              <a:off x="827101" y="1750224"/>
              <a:ext cx="1977270" cy="467472"/>
            </a:xfrm>
            <a:prstGeom prst="roundRect">
              <a:avLst/>
            </a:prstGeom>
            <a:solidFill>
              <a:schemeClr val="accent1">
                <a:alpha val="28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grpSp>
      <p:grpSp>
        <p:nvGrpSpPr>
          <p:cNvPr id="7" name="グループ化 6">
            <a:extLst>
              <a:ext uri="{FF2B5EF4-FFF2-40B4-BE49-F238E27FC236}">
                <a16:creationId xmlns:a16="http://schemas.microsoft.com/office/drawing/2014/main" id="{455CF764-97EF-EDFA-0B14-F84F4E4E61CF}"/>
              </a:ext>
            </a:extLst>
          </p:cNvPr>
          <p:cNvGrpSpPr/>
          <p:nvPr/>
        </p:nvGrpSpPr>
        <p:grpSpPr>
          <a:xfrm>
            <a:off x="250823" y="2125189"/>
            <a:ext cx="8507982" cy="2027857"/>
            <a:chOff x="467544" y="2161941"/>
            <a:chExt cx="8507982" cy="2027857"/>
          </a:xfrm>
        </p:grpSpPr>
        <p:sp>
          <p:nvSpPr>
            <p:cNvPr id="9" name="テキスト ボックス 8">
              <a:extLst>
                <a:ext uri="{FF2B5EF4-FFF2-40B4-BE49-F238E27FC236}">
                  <a16:creationId xmlns:a16="http://schemas.microsoft.com/office/drawing/2014/main" id="{536E714B-D467-3820-4F3A-EF26E8876B7D}"/>
                </a:ext>
              </a:extLst>
            </p:cNvPr>
            <p:cNvSpPr txBox="1"/>
            <p:nvPr/>
          </p:nvSpPr>
          <p:spPr>
            <a:xfrm>
              <a:off x="539552" y="2161941"/>
              <a:ext cx="5141554" cy="400110"/>
            </a:xfrm>
            <a:prstGeom prst="rect">
              <a:avLst/>
            </a:prstGeom>
            <a:noFill/>
          </p:spPr>
          <p:txBody>
            <a:bodyPr wrap="square" rtlCol="0">
              <a:spAutoFit/>
            </a:bodyPr>
            <a:lstStyle/>
            <a:p>
              <a:r>
                <a:rPr kumimoji="1" lang="en-US" altLang="ja-JP" sz="2000" dirty="0"/>
                <a:t>1</a:t>
              </a:r>
              <a:r>
                <a:rPr kumimoji="1" lang="ja-JP" altLang="en-US" sz="2000" dirty="0"/>
                <a:t>．国民一人一人の食料安全保障の確立</a:t>
              </a:r>
            </a:p>
          </p:txBody>
        </p:sp>
        <p:sp>
          <p:nvSpPr>
            <p:cNvPr id="10" name="テキスト ボックス 9">
              <a:extLst>
                <a:ext uri="{FF2B5EF4-FFF2-40B4-BE49-F238E27FC236}">
                  <a16:creationId xmlns:a16="http://schemas.microsoft.com/office/drawing/2014/main" id="{000651B4-FAEA-6E9A-3356-6EF54A432B80}"/>
                </a:ext>
              </a:extLst>
            </p:cNvPr>
            <p:cNvSpPr txBox="1"/>
            <p:nvPr/>
          </p:nvSpPr>
          <p:spPr>
            <a:xfrm>
              <a:off x="539552" y="2562051"/>
              <a:ext cx="6840760" cy="400110"/>
            </a:xfrm>
            <a:prstGeom prst="rect">
              <a:avLst/>
            </a:prstGeom>
            <a:noFill/>
          </p:spPr>
          <p:txBody>
            <a:bodyPr wrap="square" rtlCol="0">
              <a:spAutoFit/>
            </a:bodyPr>
            <a:lstStyle/>
            <a:p>
              <a:r>
                <a:rPr kumimoji="1" lang="en-US" altLang="ja-JP" sz="2000" dirty="0"/>
                <a:t>2</a:t>
              </a:r>
              <a:r>
                <a:rPr kumimoji="1" lang="ja-JP" altLang="en-US" sz="2000" dirty="0"/>
                <a:t>．環境等に配慮した持続可能な農業・食品産業への転換</a:t>
              </a:r>
            </a:p>
          </p:txBody>
        </p:sp>
        <p:sp>
          <p:nvSpPr>
            <p:cNvPr id="11" name="テキスト ボックス 10">
              <a:extLst>
                <a:ext uri="{FF2B5EF4-FFF2-40B4-BE49-F238E27FC236}">
                  <a16:creationId xmlns:a16="http://schemas.microsoft.com/office/drawing/2014/main" id="{13BC3074-D53B-4B46-5309-96276CD2A266}"/>
                </a:ext>
              </a:extLst>
            </p:cNvPr>
            <p:cNvSpPr txBox="1"/>
            <p:nvPr/>
          </p:nvSpPr>
          <p:spPr>
            <a:xfrm>
              <a:off x="539552" y="2998198"/>
              <a:ext cx="7632152" cy="400110"/>
            </a:xfrm>
            <a:prstGeom prst="rect">
              <a:avLst/>
            </a:prstGeom>
            <a:noFill/>
          </p:spPr>
          <p:txBody>
            <a:bodyPr wrap="square" rtlCol="0">
              <a:spAutoFit/>
            </a:bodyPr>
            <a:lstStyle/>
            <a:p>
              <a:r>
                <a:rPr kumimoji="1" lang="en-US" altLang="ja-JP" sz="2000" dirty="0"/>
                <a:t>3</a:t>
              </a:r>
              <a:r>
                <a:rPr kumimoji="1" lang="ja-JP" altLang="en-US" sz="2000" dirty="0"/>
                <a:t>．食料の安定供給を担う生産性の高い農業経営の育成・確保</a:t>
              </a:r>
            </a:p>
          </p:txBody>
        </p:sp>
        <p:sp>
          <p:nvSpPr>
            <p:cNvPr id="12" name="テキスト ボックス 11">
              <a:extLst>
                <a:ext uri="{FF2B5EF4-FFF2-40B4-BE49-F238E27FC236}">
                  <a16:creationId xmlns:a16="http://schemas.microsoft.com/office/drawing/2014/main" id="{16E4FE99-51D9-1C13-7834-1FFDF0C57386}"/>
                </a:ext>
              </a:extLst>
            </p:cNvPr>
            <p:cNvSpPr txBox="1"/>
            <p:nvPr/>
          </p:nvSpPr>
          <p:spPr>
            <a:xfrm>
              <a:off x="539552" y="3470805"/>
              <a:ext cx="8435974" cy="707886"/>
            </a:xfrm>
            <a:prstGeom prst="rect">
              <a:avLst/>
            </a:prstGeom>
            <a:noFill/>
          </p:spPr>
          <p:txBody>
            <a:bodyPr wrap="square" rtlCol="0">
              <a:spAutoFit/>
            </a:bodyPr>
            <a:lstStyle/>
            <a:p>
              <a:r>
                <a:rPr kumimoji="1" lang="en-US" altLang="ja-JP" sz="2000" dirty="0"/>
                <a:t>4</a:t>
              </a:r>
              <a:r>
                <a:rPr kumimoji="1" lang="ja-JP" altLang="en-US" sz="2000" dirty="0"/>
                <a:t>．農村への移住・関係人口の増加、地域コミュニティの維持、農業インフラの</a:t>
              </a:r>
              <a:endParaRPr kumimoji="1" lang="en-US" altLang="ja-JP" sz="2000" dirty="0"/>
            </a:p>
            <a:p>
              <a:r>
                <a:rPr lang="en-US" altLang="ja-JP" sz="2000" dirty="0"/>
                <a:t>    </a:t>
              </a:r>
              <a:r>
                <a:rPr kumimoji="1" lang="ja-JP" altLang="en-US" sz="2000" dirty="0"/>
                <a:t>機能確保</a:t>
              </a:r>
            </a:p>
          </p:txBody>
        </p:sp>
        <p:sp>
          <p:nvSpPr>
            <p:cNvPr id="22" name="四角形: 角を丸くする 21">
              <a:extLst>
                <a:ext uri="{FF2B5EF4-FFF2-40B4-BE49-F238E27FC236}">
                  <a16:creationId xmlns:a16="http://schemas.microsoft.com/office/drawing/2014/main" id="{72188CB4-C244-C2D3-426D-B69705C6B951}"/>
                </a:ext>
              </a:extLst>
            </p:cNvPr>
            <p:cNvSpPr/>
            <p:nvPr/>
          </p:nvSpPr>
          <p:spPr bwMode="auto">
            <a:xfrm>
              <a:off x="467544" y="2161941"/>
              <a:ext cx="8507982" cy="2027857"/>
            </a:xfrm>
            <a:prstGeom prst="round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grpSp>
      <p:sp>
        <p:nvSpPr>
          <p:cNvPr id="14" name="矢印: 下 13">
            <a:extLst>
              <a:ext uri="{FF2B5EF4-FFF2-40B4-BE49-F238E27FC236}">
                <a16:creationId xmlns:a16="http://schemas.microsoft.com/office/drawing/2014/main" id="{86DC3394-86EB-BD60-6548-1BBC317E7962}"/>
              </a:ext>
            </a:extLst>
          </p:cNvPr>
          <p:cNvSpPr/>
          <p:nvPr/>
        </p:nvSpPr>
        <p:spPr bwMode="auto">
          <a:xfrm>
            <a:off x="4069284" y="4166717"/>
            <a:ext cx="359343" cy="215717"/>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grpSp>
        <p:nvGrpSpPr>
          <p:cNvPr id="16" name="グループ化 15">
            <a:extLst>
              <a:ext uri="{FF2B5EF4-FFF2-40B4-BE49-F238E27FC236}">
                <a16:creationId xmlns:a16="http://schemas.microsoft.com/office/drawing/2014/main" id="{ABC6FB01-09BF-471F-8108-292B22FCFFEE}"/>
              </a:ext>
            </a:extLst>
          </p:cNvPr>
          <p:cNvGrpSpPr/>
          <p:nvPr/>
        </p:nvGrpSpPr>
        <p:grpSpPr>
          <a:xfrm>
            <a:off x="1012426" y="4955841"/>
            <a:ext cx="7056784" cy="1770717"/>
            <a:chOff x="1012426" y="4958559"/>
            <a:chExt cx="7056784" cy="1770717"/>
          </a:xfrm>
        </p:grpSpPr>
        <p:sp>
          <p:nvSpPr>
            <p:cNvPr id="23" name="テキスト ボックス 22">
              <a:extLst>
                <a:ext uri="{FF2B5EF4-FFF2-40B4-BE49-F238E27FC236}">
                  <a16:creationId xmlns:a16="http://schemas.microsoft.com/office/drawing/2014/main" id="{883F5429-C185-553F-8CC2-EDDE0FB21432}"/>
                </a:ext>
              </a:extLst>
            </p:cNvPr>
            <p:cNvSpPr txBox="1"/>
            <p:nvPr/>
          </p:nvSpPr>
          <p:spPr>
            <a:xfrm>
              <a:off x="1154152" y="4984095"/>
              <a:ext cx="4430591" cy="468264"/>
            </a:xfrm>
            <a:prstGeom prst="rect">
              <a:avLst/>
            </a:prstGeom>
            <a:noFill/>
          </p:spPr>
          <p:txBody>
            <a:bodyPr wrap="square" rtlCol="0">
              <a:spAutoFit/>
            </a:bodyPr>
            <a:lstStyle/>
            <a:p>
              <a:r>
                <a:rPr kumimoji="1" lang="en-US" altLang="ja-JP" sz="2200" dirty="0"/>
                <a:t>1</a:t>
              </a:r>
              <a:r>
                <a:rPr kumimoji="1" lang="ja-JP" altLang="en-US" sz="2200" dirty="0"/>
                <a:t>．</a:t>
              </a:r>
              <a:r>
                <a:rPr kumimoji="1" lang="ja-JP" altLang="en-US" sz="2200" u="sng" dirty="0">
                  <a:solidFill>
                    <a:srgbClr val="FF0000"/>
                  </a:solidFill>
                </a:rPr>
                <a:t>食料安全保障の抜本的な強化</a:t>
              </a:r>
            </a:p>
          </p:txBody>
        </p:sp>
        <p:sp>
          <p:nvSpPr>
            <p:cNvPr id="24" name="テキスト ボックス 23">
              <a:extLst>
                <a:ext uri="{FF2B5EF4-FFF2-40B4-BE49-F238E27FC236}">
                  <a16:creationId xmlns:a16="http://schemas.microsoft.com/office/drawing/2014/main" id="{B2149BBE-AA40-92E3-E167-88EEA8C633EA}"/>
                </a:ext>
              </a:extLst>
            </p:cNvPr>
            <p:cNvSpPr txBox="1"/>
            <p:nvPr/>
          </p:nvSpPr>
          <p:spPr>
            <a:xfrm>
              <a:off x="1172456" y="5388119"/>
              <a:ext cx="5847816" cy="430887"/>
            </a:xfrm>
            <a:prstGeom prst="rect">
              <a:avLst/>
            </a:prstGeom>
            <a:noFill/>
          </p:spPr>
          <p:txBody>
            <a:bodyPr wrap="square" rtlCol="0">
              <a:spAutoFit/>
            </a:bodyPr>
            <a:lstStyle/>
            <a:p>
              <a:r>
                <a:rPr kumimoji="1" lang="en-US" altLang="ja-JP" sz="2200" dirty="0"/>
                <a:t>2</a:t>
              </a:r>
              <a:r>
                <a:rPr kumimoji="1" lang="ja-JP" altLang="en-US" sz="2200" dirty="0"/>
                <a:t>．</a:t>
              </a:r>
              <a:r>
                <a:rPr kumimoji="1" lang="ja-JP" altLang="en-US" sz="2200" u="sng" dirty="0"/>
                <a:t>環境と調和のとれた食料システムの構築</a:t>
              </a:r>
            </a:p>
          </p:txBody>
        </p:sp>
        <p:sp>
          <p:nvSpPr>
            <p:cNvPr id="25" name="テキスト ボックス 24">
              <a:extLst>
                <a:ext uri="{FF2B5EF4-FFF2-40B4-BE49-F238E27FC236}">
                  <a16:creationId xmlns:a16="http://schemas.microsoft.com/office/drawing/2014/main" id="{7F820ED8-0446-905C-0EEC-23BD7A57BD9F}"/>
                </a:ext>
              </a:extLst>
            </p:cNvPr>
            <p:cNvSpPr txBox="1"/>
            <p:nvPr/>
          </p:nvSpPr>
          <p:spPr>
            <a:xfrm>
              <a:off x="1172455" y="5854519"/>
              <a:ext cx="6677212" cy="430887"/>
            </a:xfrm>
            <a:prstGeom prst="rect">
              <a:avLst/>
            </a:prstGeom>
            <a:noFill/>
          </p:spPr>
          <p:txBody>
            <a:bodyPr wrap="square" rtlCol="0">
              <a:spAutoFit/>
            </a:bodyPr>
            <a:lstStyle/>
            <a:p>
              <a:r>
                <a:rPr kumimoji="1" lang="en-US" altLang="ja-JP" sz="2200" dirty="0"/>
                <a:t>3</a:t>
              </a:r>
              <a:r>
                <a:rPr kumimoji="1" lang="ja-JP" altLang="en-US" sz="2200" dirty="0"/>
                <a:t>．</a:t>
              </a:r>
              <a:r>
                <a:rPr kumimoji="1" lang="ja-JP" altLang="en-US" sz="2200" u="sng" dirty="0"/>
                <a:t>人口減少下における農業生産水準の維持・発展</a:t>
              </a:r>
            </a:p>
          </p:txBody>
        </p:sp>
        <p:sp>
          <p:nvSpPr>
            <p:cNvPr id="26" name="四角形: 角を丸くする 25">
              <a:extLst>
                <a:ext uri="{FF2B5EF4-FFF2-40B4-BE49-F238E27FC236}">
                  <a16:creationId xmlns:a16="http://schemas.microsoft.com/office/drawing/2014/main" id="{D5FB1E1C-0D30-0490-A73B-E901767992EB}"/>
                </a:ext>
              </a:extLst>
            </p:cNvPr>
            <p:cNvSpPr/>
            <p:nvPr/>
          </p:nvSpPr>
          <p:spPr bwMode="auto">
            <a:xfrm>
              <a:off x="1012426" y="4958559"/>
              <a:ext cx="7056784" cy="1770717"/>
            </a:xfrm>
            <a:prstGeom prst="round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Arial" charset="0"/>
                <a:ea typeface="ＭＳ Ｐゴシック" pitchFamily="50" charset="-128"/>
              </a:endParaRPr>
            </a:p>
          </p:txBody>
        </p:sp>
        <p:sp>
          <p:nvSpPr>
            <p:cNvPr id="27" name="テキスト ボックス 26">
              <a:extLst>
                <a:ext uri="{FF2B5EF4-FFF2-40B4-BE49-F238E27FC236}">
                  <a16:creationId xmlns:a16="http://schemas.microsoft.com/office/drawing/2014/main" id="{0ACB200E-C631-42BD-A595-C4AA7F590818}"/>
                </a:ext>
              </a:extLst>
            </p:cNvPr>
            <p:cNvSpPr txBox="1"/>
            <p:nvPr/>
          </p:nvSpPr>
          <p:spPr>
            <a:xfrm>
              <a:off x="1172455" y="6279230"/>
              <a:ext cx="6603584" cy="430887"/>
            </a:xfrm>
            <a:prstGeom prst="rect">
              <a:avLst/>
            </a:prstGeom>
            <a:noFill/>
          </p:spPr>
          <p:txBody>
            <a:bodyPr wrap="square" rtlCol="0">
              <a:spAutoFit/>
            </a:bodyPr>
            <a:lstStyle/>
            <a:p>
              <a:r>
                <a:rPr lang="en-US" altLang="ja-JP" sz="2200" dirty="0"/>
                <a:t>4</a:t>
              </a:r>
              <a:r>
                <a:rPr kumimoji="1" lang="ja-JP" altLang="en-US" sz="2200" dirty="0"/>
                <a:t>．</a:t>
              </a:r>
              <a:r>
                <a:rPr kumimoji="1" lang="ja-JP" altLang="en-US" sz="2200" u="sng" dirty="0"/>
                <a:t>人口減少下における農村の地域コミュニティの維持</a:t>
              </a:r>
            </a:p>
          </p:txBody>
        </p:sp>
      </p:grpSp>
    </p:spTree>
    <p:extLst>
      <p:ext uri="{BB962C8B-B14F-4D97-AF65-F5344CB8AC3E}">
        <p14:creationId xmlns:p14="http://schemas.microsoft.com/office/powerpoint/2010/main" val="1368151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ED642C30-3301-5204-B435-EAEDE69F5BE9}"/>
              </a:ext>
            </a:extLst>
          </p:cNvPr>
          <p:cNvPicPr>
            <a:picLocks noChangeAspect="1"/>
          </p:cNvPicPr>
          <p:nvPr/>
        </p:nvPicPr>
        <p:blipFill>
          <a:blip r:embed="rId2"/>
          <a:stretch>
            <a:fillRect/>
          </a:stretch>
        </p:blipFill>
        <p:spPr>
          <a:xfrm>
            <a:off x="2117565" y="3737731"/>
            <a:ext cx="4925995" cy="2865368"/>
          </a:xfrm>
          <a:prstGeom prst="rect">
            <a:avLst/>
          </a:prstGeom>
        </p:spPr>
      </p:pic>
      <p:pic>
        <p:nvPicPr>
          <p:cNvPr id="9" name="図 8">
            <a:extLst>
              <a:ext uri="{FF2B5EF4-FFF2-40B4-BE49-F238E27FC236}">
                <a16:creationId xmlns:a16="http://schemas.microsoft.com/office/drawing/2014/main" id="{76939F21-A51C-F331-E550-52D9DF9C3FCD}"/>
              </a:ext>
            </a:extLst>
          </p:cNvPr>
          <p:cNvPicPr>
            <a:picLocks noChangeAspect="1"/>
          </p:cNvPicPr>
          <p:nvPr/>
        </p:nvPicPr>
        <p:blipFill>
          <a:blip r:embed="rId3"/>
          <a:stretch>
            <a:fillRect/>
          </a:stretch>
        </p:blipFill>
        <p:spPr>
          <a:xfrm>
            <a:off x="2102324" y="683570"/>
            <a:ext cx="4956478" cy="2883658"/>
          </a:xfrm>
          <a:prstGeom prst="rect">
            <a:avLst/>
          </a:prstGeom>
        </p:spPr>
      </p:pic>
      <p:sp>
        <p:nvSpPr>
          <p:cNvPr id="2" name="スライド番号プレースホルダー 1">
            <a:extLst>
              <a:ext uri="{FF2B5EF4-FFF2-40B4-BE49-F238E27FC236}">
                <a16:creationId xmlns:a16="http://schemas.microsoft.com/office/drawing/2014/main" id="{26F321B4-638B-48FB-BB03-0FA63E490604}"/>
              </a:ext>
            </a:extLst>
          </p:cNvPr>
          <p:cNvSpPr>
            <a:spLocks noGrp="1"/>
          </p:cNvSpPr>
          <p:nvPr>
            <p:ph type="sldNum" sz="quarter" idx="11"/>
          </p:nvPr>
        </p:nvSpPr>
        <p:spPr/>
        <p:txBody>
          <a:bodyPr/>
          <a:lstStyle/>
          <a:p>
            <a:pPr>
              <a:defRPr/>
            </a:pPr>
            <a:fld id="{801E8451-78C2-4737-A865-86DD203F7BBD}" type="slidenum">
              <a:rPr lang="en-US" altLang="ja-JP" smtClean="0"/>
              <a:pPr>
                <a:defRPr/>
              </a:pPr>
              <a:t>39</a:t>
            </a:fld>
            <a:endParaRPr lang="en-US" altLang="ja-JP"/>
          </a:p>
        </p:txBody>
      </p:sp>
      <p:sp>
        <p:nvSpPr>
          <p:cNvPr id="3" name="Rectangle 2">
            <a:extLst>
              <a:ext uri="{FF2B5EF4-FFF2-40B4-BE49-F238E27FC236}">
                <a16:creationId xmlns:a16="http://schemas.microsoft.com/office/drawing/2014/main" id="{010F8369-5D34-4389-BADD-15FDA5E5BC54}"/>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600" kern="0" dirty="0">
                <a:latin typeface="ＭＳ ゴシック" pitchFamily="49" charset="-128"/>
                <a:ea typeface="ＭＳ ゴシック" pitchFamily="49" charset="-128"/>
              </a:rPr>
              <a:t>サラダ（年間支出金額（世帯主の年齢階層別））</a:t>
            </a:r>
            <a:endParaRPr lang="en-US" altLang="ja-JP" sz="2600" kern="0" dirty="0">
              <a:latin typeface="ＭＳ ゴシック" pitchFamily="49" charset="-128"/>
              <a:ea typeface="ＭＳ ゴシック" pitchFamily="49" charset="-128"/>
            </a:endParaRPr>
          </a:p>
        </p:txBody>
      </p:sp>
      <p:sp>
        <p:nvSpPr>
          <p:cNvPr id="6" name="テキスト ボックス 5">
            <a:extLst>
              <a:ext uri="{FF2B5EF4-FFF2-40B4-BE49-F238E27FC236}">
                <a16:creationId xmlns:a16="http://schemas.microsoft.com/office/drawing/2014/main" id="{D4C6C616-D7B7-4A64-AEAB-ED871200042E}"/>
              </a:ext>
            </a:extLst>
          </p:cNvPr>
          <p:cNvSpPr txBox="1"/>
          <p:nvPr/>
        </p:nvSpPr>
        <p:spPr>
          <a:xfrm>
            <a:off x="2131812" y="945267"/>
            <a:ext cx="504056" cy="215444"/>
          </a:xfrm>
          <a:prstGeom prst="rect">
            <a:avLst/>
          </a:prstGeom>
          <a:noFill/>
        </p:spPr>
        <p:txBody>
          <a:bodyPr wrap="square" rtlCol="0">
            <a:spAutoFit/>
          </a:bodyPr>
          <a:lstStyle/>
          <a:p>
            <a:pPr algn="ctr"/>
            <a:r>
              <a:rPr kumimoji="1" lang="ja-JP" altLang="en-US" sz="800" dirty="0"/>
              <a:t>（円）</a:t>
            </a:r>
          </a:p>
        </p:txBody>
      </p:sp>
      <p:sp>
        <p:nvSpPr>
          <p:cNvPr id="7" name="テキスト ボックス 6">
            <a:extLst>
              <a:ext uri="{FF2B5EF4-FFF2-40B4-BE49-F238E27FC236}">
                <a16:creationId xmlns:a16="http://schemas.microsoft.com/office/drawing/2014/main" id="{38013E2F-B727-4C0E-B8F1-A4D98B7C8CA3}"/>
              </a:ext>
            </a:extLst>
          </p:cNvPr>
          <p:cNvSpPr txBox="1"/>
          <p:nvPr/>
        </p:nvSpPr>
        <p:spPr>
          <a:xfrm>
            <a:off x="2151679" y="4013146"/>
            <a:ext cx="504056" cy="215444"/>
          </a:xfrm>
          <a:prstGeom prst="rect">
            <a:avLst/>
          </a:prstGeom>
          <a:noFill/>
        </p:spPr>
        <p:txBody>
          <a:bodyPr wrap="square" rtlCol="0">
            <a:spAutoFit/>
          </a:bodyPr>
          <a:lstStyle/>
          <a:p>
            <a:pPr algn="ctr"/>
            <a:r>
              <a:rPr kumimoji="1" lang="ja-JP" altLang="en-US" sz="800" dirty="0"/>
              <a:t>（円）</a:t>
            </a:r>
          </a:p>
        </p:txBody>
      </p:sp>
      <p:sp>
        <p:nvSpPr>
          <p:cNvPr id="8" name="テキスト ボックス 7">
            <a:extLst>
              <a:ext uri="{FF2B5EF4-FFF2-40B4-BE49-F238E27FC236}">
                <a16:creationId xmlns:a16="http://schemas.microsoft.com/office/drawing/2014/main" id="{43C4D30F-C3D0-40C6-B8A8-A6705AEC60D6}"/>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Tree>
    <p:extLst>
      <p:ext uri="{BB962C8B-B14F-4D97-AF65-F5344CB8AC3E}">
        <p14:creationId xmlns:p14="http://schemas.microsoft.com/office/powerpoint/2010/main" val="3103359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3911543-FA76-011A-ED41-CDF4E60D8A0A}"/>
              </a:ext>
            </a:extLst>
          </p:cNvPr>
          <p:cNvPicPr>
            <a:picLocks noChangeAspect="1"/>
          </p:cNvPicPr>
          <p:nvPr/>
        </p:nvPicPr>
        <p:blipFill>
          <a:blip r:embed="rId2"/>
          <a:stretch>
            <a:fillRect/>
          </a:stretch>
        </p:blipFill>
        <p:spPr>
          <a:xfrm>
            <a:off x="2148630" y="3716849"/>
            <a:ext cx="4846740" cy="2953482"/>
          </a:xfrm>
          <a:prstGeom prst="rect">
            <a:avLst/>
          </a:prstGeom>
        </p:spPr>
      </p:pic>
      <p:pic>
        <p:nvPicPr>
          <p:cNvPr id="9" name="図 8">
            <a:extLst>
              <a:ext uri="{FF2B5EF4-FFF2-40B4-BE49-F238E27FC236}">
                <a16:creationId xmlns:a16="http://schemas.microsoft.com/office/drawing/2014/main" id="{950F0591-3E2D-2D1A-525B-243C4849020C}"/>
              </a:ext>
            </a:extLst>
          </p:cNvPr>
          <p:cNvPicPr>
            <a:picLocks noChangeAspect="1"/>
          </p:cNvPicPr>
          <p:nvPr/>
        </p:nvPicPr>
        <p:blipFill>
          <a:blip r:embed="rId3"/>
          <a:stretch>
            <a:fillRect/>
          </a:stretch>
        </p:blipFill>
        <p:spPr>
          <a:xfrm>
            <a:off x="2148630" y="744534"/>
            <a:ext cx="4846740" cy="2822693"/>
          </a:xfrm>
          <a:prstGeom prst="rect">
            <a:avLst/>
          </a:prstGeom>
        </p:spPr>
      </p:pic>
      <p:sp>
        <p:nvSpPr>
          <p:cNvPr id="2" name="スライド番号プレースホルダー 1">
            <a:extLst>
              <a:ext uri="{FF2B5EF4-FFF2-40B4-BE49-F238E27FC236}">
                <a16:creationId xmlns:a16="http://schemas.microsoft.com/office/drawing/2014/main" id="{57390E7D-E96A-4C09-960C-CF97E0628A55}"/>
              </a:ext>
            </a:extLst>
          </p:cNvPr>
          <p:cNvSpPr>
            <a:spLocks noGrp="1"/>
          </p:cNvSpPr>
          <p:nvPr>
            <p:ph type="sldNum" sz="quarter" idx="11"/>
          </p:nvPr>
        </p:nvSpPr>
        <p:spPr/>
        <p:txBody>
          <a:bodyPr/>
          <a:lstStyle/>
          <a:p>
            <a:pPr>
              <a:defRPr/>
            </a:pPr>
            <a:fld id="{801E8451-78C2-4737-A865-86DD203F7BBD}" type="slidenum">
              <a:rPr lang="en-US" altLang="ja-JP" smtClean="0"/>
              <a:pPr>
                <a:defRPr/>
              </a:pPr>
              <a:t>40</a:t>
            </a:fld>
            <a:endParaRPr lang="en-US" altLang="ja-JP"/>
          </a:p>
        </p:txBody>
      </p:sp>
      <p:sp>
        <p:nvSpPr>
          <p:cNvPr id="3" name="Rectangle 2">
            <a:extLst>
              <a:ext uri="{FF2B5EF4-FFF2-40B4-BE49-F238E27FC236}">
                <a16:creationId xmlns:a16="http://schemas.microsoft.com/office/drawing/2014/main" id="{87F6BB50-E14D-41E4-97CB-769EEA6F017A}"/>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600" kern="0" dirty="0">
                <a:latin typeface="ＭＳ ゴシック" pitchFamily="49" charset="-128"/>
                <a:ea typeface="ＭＳ ゴシック" pitchFamily="49" charset="-128"/>
              </a:rPr>
              <a:t>冷凍調理食品（年間支出金額（世帯主の年齢階層別））</a:t>
            </a:r>
            <a:endParaRPr lang="en-US" altLang="ja-JP" sz="2600" kern="0" dirty="0">
              <a:latin typeface="ＭＳ ゴシック" pitchFamily="49" charset="-128"/>
              <a:ea typeface="ＭＳ ゴシック" pitchFamily="49" charset="-128"/>
            </a:endParaRPr>
          </a:p>
        </p:txBody>
      </p:sp>
      <p:sp>
        <p:nvSpPr>
          <p:cNvPr id="6" name="テキスト ボックス 5">
            <a:extLst>
              <a:ext uri="{FF2B5EF4-FFF2-40B4-BE49-F238E27FC236}">
                <a16:creationId xmlns:a16="http://schemas.microsoft.com/office/drawing/2014/main" id="{AD2C3032-AB31-4265-A87E-AF341FA81FCD}"/>
              </a:ext>
            </a:extLst>
          </p:cNvPr>
          <p:cNvSpPr txBox="1"/>
          <p:nvPr/>
        </p:nvSpPr>
        <p:spPr>
          <a:xfrm>
            <a:off x="2131812" y="994462"/>
            <a:ext cx="504056" cy="215444"/>
          </a:xfrm>
          <a:prstGeom prst="rect">
            <a:avLst/>
          </a:prstGeom>
          <a:noFill/>
        </p:spPr>
        <p:txBody>
          <a:bodyPr wrap="square" rtlCol="0">
            <a:spAutoFit/>
          </a:bodyPr>
          <a:lstStyle/>
          <a:p>
            <a:pPr algn="ctr"/>
            <a:r>
              <a:rPr kumimoji="1" lang="ja-JP" altLang="en-US" sz="800" dirty="0"/>
              <a:t>（円）</a:t>
            </a:r>
          </a:p>
        </p:txBody>
      </p:sp>
      <p:sp>
        <p:nvSpPr>
          <p:cNvPr id="7" name="テキスト ボックス 6">
            <a:extLst>
              <a:ext uri="{FF2B5EF4-FFF2-40B4-BE49-F238E27FC236}">
                <a16:creationId xmlns:a16="http://schemas.microsoft.com/office/drawing/2014/main" id="{37D336AA-0781-48EE-BC16-A2930A58099C}"/>
              </a:ext>
            </a:extLst>
          </p:cNvPr>
          <p:cNvSpPr txBox="1"/>
          <p:nvPr/>
        </p:nvSpPr>
        <p:spPr>
          <a:xfrm>
            <a:off x="2131812" y="3946599"/>
            <a:ext cx="504056" cy="215444"/>
          </a:xfrm>
          <a:prstGeom prst="rect">
            <a:avLst/>
          </a:prstGeom>
          <a:noFill/>
        </p:spPr>
        <p:txBody>
          <a:bodyPr wrap="square" rtlCol="0">
            <a:spAutoFit/>
          </a:bodyPr>
          <a:lstStyle/>
          <a:p>
            <a:pPr algn="ctr"/>
            <a:r>
              <a:rPr kumimoji="1" lang="ja-JP" altLang="en-US" sz="800" dirty="0"/>
              <a:t>（円）</a:t>
            </a:r>
          </a:p>
        </p:txBody>
      </p:sp>
      <p:sp>
        <p:nvSpPr>
          <p:cNvPr id="8" name="テキスト ボックス 7">
            <a:extLst>
              <a:ext uri="{FF2B5EF4-FFF2-40B4-BE49-F238E27FC236}">
                <a16:creationId xmlns:a16="http://schemas.microsoft.com/office/drawing/2014/main" id="{BFF89044-92E4-41B4-B56E-7475E7761A43}"/>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Tree>
    <p:extLst>
      <p:ext uri="{BB962C8B-B14F-4D97-AF65-F5344CB8AC3E}">
        <p14:creationId xmlns:p14="http://schemas.microsoft.com/office/powerpoint/2010/main" val="2797745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873C8B7A-3FF9-BE25-6BB8-269C633A6248}"/>
              </a:ext>
            </a:extLst>
          </p:cNvPr>
          <p:cNvPicPr>
            <a:picLocks noChangeAspect="1"/>
          </p:cNvPicPr>
          <p:nvPr/>
        </p:nvPicPr>
        <p:blipFill>
          <a:blip r:embed="rId2"/>
          <a:stretch>
            <a:fillRect/>
          </a:stretch>
        </p:blipFill>
        <p:spPr>
          <a:xfrm>
            <a:off x="2162739" y="3741561"/>
            <a:ext cx="4865166" cy="3004586"/>
          </a:xfrm>
          <a:prstGeom prst="rect">
            <a:avLst/>
          </a:prstGeom>
        </p:spPr>
      </p:pic>
      <p:pic>
        <p:nvPicPr>
          <p:cNvPr id="9" name="図 8">
            <a:extLst>
              <a:ext uri="{FF2B5EF4-FFF2-40B4-BE49-F238E27FC236}">
                <a16:creationId xmlns:a16="http://schemas.microsoft.com/office/drawing/2014/main" id="{8DAD1BCA-0C68-56E2-E093-A656FB0E2EFE}"/>
              </a:ext>
            </a:extLst>
          </p:cNvPr>
          <p:cNvPicPr>
            <a:picLocks noChangeAspect="1"/>
          </p:cNvPicPr>
          <p:nvPr/>
        </p:nvPicPr>
        <p:blipFill>
          <a:blip r:embed="rId3"/>
          <a:stretch>
            <a:fillRect/>
          </a:stretch>
        </p:blipFill>
        <p:spPr>
          <a:xfrm>
            <a:off x="2123728" y="711628"/>
            <a:ext cx="4884796" cy="2933395"/>
          </a:xfrm>
          <a:prstGeom prst="rect">
            <a:avLst/>
          </a:prstGeom>
        </p:spPr>
      </p:pic>
      <p:sp>
        <p:nvSpPr>
          <p:cNvPr id="2" name="スライド番号プレースホルダー 1">
            <a:extLst>
              <a:ext uri="{FF2B5EF4-FFF2-40B4-BE49-F238E27FC236}">
                <a16:creationId xmlns:a16="http://schemas.microsoft.com/office/drawing/2014/main" id="{E7AD0FD6-0989-4C4B-8067-313790996E65}"/>
              </a:ext>
            </a:extLst>
          </p:cNvPr>
          <p:cNvSpPr>
            <a:spLocks noGrp="1"/>
          </p:cNvSpPr>
          <p:nvPr>
            <p:ph type="sldNum" sz="quarter" idx="11"/>
          </p:nvPr>
        </p:nvSpPr>
        <p:spPr/>
        <p:txBody>
          <a:bodyPr/>
          <a:lstStyle/>
          <a:p>
            <a:pPr>
              <a:defRPr/>
            </a:pPr>
            <a:fld id="{801E8451-78C2-4737-A865-86DD203F7BBD}" type="slidenum">
              <a:rPr lang="en-US" altLang="ja-JP" smtClean="0"/>
              <a:pPr>
                <a:defRPr/>
              </a:pPr>
              <a:t>41</a:t>
            </a:fld>
            <a:endParaRPr lang="en-US" altLang="ja-JP"/>
          </a:p>
        </p:txBody>
      </p:sp>
      <p:sp>
        <p:nvSpPr>
          <p:cNvPr id="3" name="Rectangle 2">
            <a:extLst>
              <a:ext uri="{FF2B5EF4-FFF2-40B4-BE49-F238E27FC236}">
                <a16:creationId xmlns:a16="http://schemas.microsoft.com/office/drawing/2014/main" id="{C2338DE8-066E-4717-A97B-80101C7B7AA8}"/>
              </a:ext>
            </a:extLst>
          </p:cNvPr>
          <p:cNvSpPr txBox="1">
            <a:spLocks noChangeArrowheads="1"/>
          </p:cNvSpPr>
          <p:nvPr/>
        </p:nvSpPr>
        <p:spPr>
          <a:xfrm>
            <a:off x="256366" y="111853"/>
            <a:ext cx="8713788" cy="50323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500" kern="0" dirty="0">
                <a:latin typeface="ＭＳ ゴシック" pitchFamily="49" charset="-128"/>
                <a:ea typeface="ＭＳ ゴシック" pitchFamily="49" charset="-128"/>
              </a:rPr>
              <a:t>外食（食事代）（年間支出金額（世帯主の年齢階層別））</a:t>
            </a:r>
            <a:endParaRPr lang="en-US" altLang="ja-JP" sz="2500" kern="0" dirty="0">
              <a:latin typeface="ＭＳ ゴシック" pitchFamily="49" charset="-128"/>
              <a:ea typeface="ＭＳ ゴシック" pitchFamily="49" charset="-128"/>
            </a:endParaRPr>
          </a:p>
        </p:txBody>
      </p:sp>
      <p:sp>
        <p:nvSpPr>
          <p:cNvPr id="6" name="テキスト ボックス 5">
            <a:extLst>
              <a:ext uri="{FF2B5EF4-FFF2-40B4-BE49-F238E27FC236}">
                <a16:creationId xmlns:a16="http://schemas.microsoft.com/office/drawing/2014/main" id="{F92C663C-4034-4155-BD20-2A81B0588C4E}"/>
              </a:ext>
            </a:extLst>
          </p:cNvPr>
          <p:cNvSpPr txBox="1"/>
          <p:nvPr/>
        </p:nvSpPr>
        <p:spPr>
          <a:xfrm>
            <a:off x="2177952" y="983336"/>
            <a:ext cx="504056" cy="215444"/>
          </a:xfrm>
          <a:prstGeom prst="rect">
            <a:avLst/>
          </a:prstGeom>
          <a:noFill/>
        </p:spPr>
        <p:txBody>
          <a:bodyPr wrap="square" rtlCol="0">
            <a:spAutoFit/>
          </a:bodyPr>
          <a:lstStyle/>
          <a:p>
            <a:pPr algn="ctr"/>
            <a:r>
              <a:rPr kumimoji="1" lang="ja-JP" altLang="en-US" sz="800" dirty="0"/>
              <a:t>（円）</a:t>
            </a:r>
          </a:p>
        </p:txBody>
      </p:sp>
      <p:sp>
        <p:nvSpPr>
          <p:cNvPr id="7" name="テキスト ボックス 6">
            <a:extLst>
              <a:ext uri="{FF2B5EF4-FFF2-40B4-BE49-F238E27FC236}">
                <a16:creationId xmlns:a16="http://schemas.microsoft.com/office/drawing/2014/main" id="{07BB670F-03B4-4E7B-962B-25EDF02D5B5D}"/>
              </a:ext>
            </a:extLst>
          </p:cNvPr>
          <p:cNvSpPr txBox="1"/>
          <p:nvPr/>
        </p:nvSpPr>
        <p:spPr>
          <a:xfrm>
            <a:off x="2267744" y="3976585"/>
            <a:ext cx="504056" cy="215444"/>
          </a:xfrm>
          <a:prstGeom prst="rect">
            <a:avLst/>
          </a:prstGeom>
          <a:noFill/>
        </p:spPr>
        <p:txBody>
          <a:bodyPr wrap="square" rtlCol="0">
            <a:spAutoFit/>
          </a:bodyPr>
          <a:lstStyle/>
          <a:p>
            <a:pPr algn="ctr"/>
            <a:r>
              <a:rPr kumimoji="1" lang="ja-JP" altLang="en-US" sz="800" dirty="0"/>
              <a:t>（円）</a:t>
            </a:r>
          </a:p>
        </p:txBody>
      </p:sp>
      <p:sp>
        <p:nvSpPr>
          <p:cNvPr id="8" name="テキスト ボックス 7">
            <a:extLst>
              <a:ext uri="{FF2B5EF4-FFF2-40B4-BE49-F238E27FC236}">
                <a16:creationId xmlns:a16="http://schemas.microsoft.com/office/drawing/2014/main" id="{73565976-D678-45E0-BF10-2D686CF98C78}"/>
              </a:ext>
            </a:extLst>
          </p:cNvPr>
          <p:cNvSpPr txBox="1"/>
          <p:nvPr/>
        </p:nvSpPr>
        <p:spPr>
          <a:xfrm>
            <a:off x="173846" y="6519366"/>
            <a:ext cx="2209994" cy="230832"/>
          </a:xfrm>
          <a:prstGeom prst="rect">
            <a:avLst/>
          </a:prstGeom>
          <a:noFill/>
        </p:spPr>
        <p:txBody>
          <a:bodyPr wrap="square" rtlCol="0">
            <a:spAutoFit/>
          </a:bodyPr>
          <a:lstStyle/>
          <a:p>
            <a:r>
              <a:rPr kumimoji="1" lang="ja-JP" altLang="en-US" sz="900" dirty="0"/>
              <a:t>資料：総務省「家計調査」より作成</a:t>
            </a:r>
          </a:p>
        </p:txBody>
      </p:sp>
    </p:spTree>
    <p:extLst>
      <p:ext uri="{BB962C8B-B14F-4D97-AF65-F5344CB8AC3E}">
        <p14:creationId xmlns:p14="http://schemas.microsoft.com/office/powerpoint/2010/main" val="1085335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C82DAE9-5992-4D77-A9F5-7E26CA251A8F}"/>
              </a:ext>
            </a:extLst>
          </p:cNvPr>
          <p:cNvSpPr>
            <a:spLocks noGrp="1"/>
          </p:cNvSpPr>
          <p:nvPr>
            <p:ph type="sldNum" sz="quarter" idx="11"/>
          </p:nvPr>
        </p:nvSpPr>
        <p:spPr>
          <a:xfrm>
            <a:off x="8244408" y="6237312"/>
            <a:ext cx="802432" cy="457200"/>
          </a:xfrm>
        </p:spPr>
        <p:txBody>
          <a:bodyPr/>
          <a:lstStyle/>
          <a:p>
            <a:pPr>
              <a:defRPr/>
            </a:pPr>
            <a:fld id="{801E8451-78C2-4737-A865-86DD203F7BBD}" type="slidenum">
              <a:rPr lang="en-US" altLang="ja-JP" smtClean="0"/>
              <a:pPr>
                <a:defRPr/>
              </a:pPr>
              <a:t>42</a:t>
            </a:fld>
            <a:endParaRPr lang="en-US" altLang="ja-JP" dirty="0"/>
          </a:p>
        </p:txBody>
      </p:sp>
      <p:pic>
        <p:nvPicPr>
          <p:cNvPr id="5" name="図 4">
            <a:extLst>
              <a:ext uri="{FF2B5EF4-FFF2-40B4-BE49-F238E27FC236}">
                <a16:creationId xmlns:a16="http://schemas.microsoft.com/office/drawing/2014/main" id="{9B3E6C3B-019C-454F-A341-076B64A64CF2}"/>
              </a:ext>
            </a:extLst>
          </p:cNvPr>
          <p:cNvPicPr>
            <a:picLocks noChangeAspect="1"/>
          </p:cNvPicPr>
          <p:nvPr/>
        </p:nvPicPr>
        <p:blipFill>
          <a:blip r:embed="rId2"/>
          <a:stretch>
            <a:fillRect/>
          </a:stretch>
        </p:blipFill>
        <p:spPr>
          <a:xfrm>
            <a:off x="190816" y="620688"/>
            <a:ext cx="8762368" cy="5040560"/>
          </a:xfrm>
          <a:prstGeom prst="rect">
            <a:avLst/>
          </a:prstGeom>
        </p:spPr>
      </p:pic>
      <p:sp>
        <p:nvSpPr>
          <p:cNvPr id="7" name="テキスト ボックス 6">
            <a:extLst>
              <a:ext uri="{FF2B5EF4-FFF2-40B4-BE49-F238E27FC236}">
                <a16:creationId xmlns:a16="http://schemas.microsoft.com/office/drawing/2014/main" id="{303AE3DF-B193-4ED1-8D12-54FB6416268C}"/>
              </a:ext>
            </a:extLst>
          </p:cNvPr>
          <p:cNvSpPr txBox="1"/>
          <p:nvPr/>
        </p:nvSpPr>
        <p:spPr>
          <a:xfrm>
            <a:off x="1771473" y="5511707"/>
            <a:ext cx="353943" cy="1357146"/>
          </a:xfrm>
          <a:prstGeom prst="rect">
            <a:avLst/>
          </a:prstGeom>
          <a:noFill/>
        </p:spPr>
        <p:txBody>
          <a:bodyPr vert="eaVert" wrap="square" rtlCol="0">
            <a:spAutoFit/>
          </a:bodyPr>
          <a:lstStyle/>
          <a:p>
            <a:r>
              <a:rPr kumimoji="1" lang="ja-JP" altLang="en-US" sz="1100" b="1" dirty="0">
                <a:solidFill>
                  <a:srgbClr val="0000FF"/>
                </a:solidFill>
              </a:rPr>
              <a:t>キャベツ（（芯抜き等）</a:t>
            </a:r>
          </a:p>
        </p:txBody>
      </p:sp>
      <p:sp>
        <p:nvSpPr>
          <p:cNvPr id="8" name="テキスト ボックス 7">
            <a:extLst>
              <a:ext uri="{FF2B5EF4-FFF2-40B4-BE49-F238E27FC236}">
                <a16:creationId xmlns:a16="http://schemas.microsoft.com/office/drawing/2014/main" id="{AF077403-144B-462F-82CD-DC0D013C2B48}"/>
              </a:ext>
            </a:extLst>
          </p:cNvPr>
          <p:cNvSpPr txBox="1"/>
          <p:nvPr/>
        </p:nvSpPr>
        <p:spPr>
          <a:xfrm>
            <a:off x="2636668" y="5506144"/>
            <a:ext cx="353943" cy="1188368"/>
          </a:xfrm>
          <a:prstGeom prst="rect">
            <a:avLst/>
          </a:prstGeom>
          <a:noFill/>
        </p:spPr>
        <p:txBody>
          <a:bodyPr vert="eaVert" wrap="square" rtlCol="0">
            <a:spAutoFit/>
          </a:bodyPr>
          <a:lstStyle/>
          <a:p>
            <a:r>
              <a:rPr kumimoji="1" lang="ja-JP" altLang="en-US" sz="1100" b="1" dirty="0">
                <a:solidFill>
                  <a:srgbClr val="FF0000"/>
                </a:solidFill>
              </a:rPr>
              <a:t>たまねぎ（ホール）</a:t>
            </a:r>
          </a:p>
        </p:txBody>
      </p:sp>
      <p:sp>
        <p:nvSpPr>
          <p:cNvPr id="9" name="テキスト ボックス 8">
            <a:extLst>
              <a:ext uri="{FF2B5EF4-FFF2-40B4-BE49-F238E27FC236}">
                <a16:creationId xmlns:a16="http://schemas.microsoft.com/office/drawing/2014/main" id="{879BC9AF-FAFF-4F2B-A488-E58C323CC129}"/>
              </a:ext>
            </a:extLst>
          </p:cNvPr>
          <p:cNvSpPr txBox="1"/>
          <p:nvPr/>
        </p:nvSpPr>
        <p:spPr>
          <a:xfrm>
            <a:off x="3372963" y="5496032"/>
            <a:ext cx="353943" cy="1357146"/>
          </a:xfrm>
          <a:prstGeom prst="rect">
            <a:avLst/>
          </a:prstGeom>
          <a:noFill/>
        </p:spPr>
        <p:txBody>
          <a:bodyPr vert="eaVert" wrap="square" rtlCol="0">
            <a:spAutoFit/>
          </a:bodyPr>
          <a:lstStyle/>
          <a:p>
            <a:r>
              <a:rPr kumimoji="1" lang="ja-JP" altLang="en-US" sz="1100" b="1" dirty="0">
                <a:solidFill>
                  <a:srgbClr val="FF0000"/>
                </a:solidFill>
              </a:rPr>
              <a:t>たまねぎ（（剥き玉等</a:t>
            </a:r>
          </a:p>
        </p:txBody>
      </p:sp>
      <p:sp>
        <p:nvSpPr>
          <p:cNvPr id="10" name="テキスト ボックス 9">
            <a:extLst>
              <a:ext uri="{FF2B5EF4-FFF2-40B4-BE49-F238E27FC236}">
                <a16:creationId xmlns:a16="http://schemas.microsoft.com/office/drawing/2014/main" id="{655E804E-42FA-4733-ADC1-9E8EEFAFF41D}"/>
              </a:ext>
            </a:extLst>
          </p:cNvPr>
          <p:cNvSpPr txBox="1"/>
          <p:nvPr/>
        </p:nvSpPr>
        <p:spPr>
          <a:xfrm>
            <a:off x="4243435" y="5506144"/>
            <a:ext cx="353943" cy="882216"/>
          </a:xfrm>
          <a:prstGeom prst="rect">
            <a:avLst/>
          </a:prstGeom>
          <a:noFill/>
        </p:spPr>
        <p:txBody>
          <a:bodyPr vert="eaVert" wrap="square" rtlCol="0">
            <a:spAutoFit/>
          </a:bodyPr>
          <a:lstStyle/>
          <a:p>
            <a:r>
              <a:rPr kumimoji="1" lang="ja-JP" altLang="en-US" sz="1100" b="1" dirty="0"/>
              <a:t>だいこん</a:t>
            </a:r>
          </a:p>
        </p:txBody>
      </p:sp>
      <p:sp>
        <p:nvSpPr>
          <p:cNvPr id="12" name="テキスト ボックス 11">
            <a:extLst>
              <a:ext uri="{FF2B5EF4-FFF2-40B4-BE49-F238E27FC236}">
                <a16:creationId xmlns:a16="http://schemas.microsoft.com/office/drawing/2014/main" id="{F2AC3B7F-3922-4DCB-9E16-BE30AC7FC190}"/>
              </a:ext>
            </a:extLst>
          </p:cNvPr>
          <p:cNvSpPr txBox="1"/>
          <p:nvPr/>
        </p:nvSpPr>
        <p:spPr>
          <a:xfrm>
            <a:off x="1007320" y="5496627"/>
            <a:ext cx="353943" cy="1357146"/>
          </a:xfrm>
          <a:prstGeom prst="rect">
            <a:avLst/>
          </a:prstGeom>
          <a:noFill/>
        </p:spPr>
        <p:txBody>
          <a:bodyPr vert="eaVert" wrap="square" rtlCol="0">
            <a:spAutoFit/>
          </a:bodyPr>
          <a:lstStyle/>
          <a:p>
            <a:r>
              <a:rPr kumimoji="1" lang="ja-JP" altLang="en-US" sz="1100" b="1" dirty="0">
                <a:solidFill>
                  <a:srgbClr val="0000FF"/>
                </a:solidFill>
              </a:rPr>
              <a:t>キャベツ（（ホール）</a:t>
            </a:r>
          </a:p>
        </p:txBody>
      </p:sp>
      <p:sp>
        <p:nvSpPr>
          <p:cNvPr id="13" name="テキスト ボックス 12">
            <a:extLst>
              <a:ext uri="{FF2B5EF4-FFF2-40B4-BE49-F238E27FC236}">
                <a16:creationId xmlns:a16="http://schemas.microsoft.com/office/drawing/2014/main" id="{81E458B5-2ABD-4243-AA5C-6EE4DC2E3EC4}"/>
              </a:ext>
            </a:extLst>
          </p:cNvPr>
          <p:cNvSpPr txBox="1"/>
          <p:nvPr/>
        </p:nvSpPr>
        <p:spPr>
          <a:xfrm>
            <a:off x="4991542" y="5506144"/>
            <a:ext cx="353943" cy="1357146"/>
          </a:xfrm>
          <a:prstGeom prst="rect">
            <a:avLst/>
          </a:prstGeom>
          <a:noFill/>
        </p:spPr>
        <p:txBody>
          <a:bodyPr vert="eaVert" wrap="square" rtlCol="0">
            <a:spAutoFit/>
          </a:bodyPr>
          <a:lstStyle/>
          <a:p>
            <a:r>
              <a:rPr lang="ja-JP" altLang="en-US" sz="1100" b="1" dirty="0">
                <a:solidFill>
                  <a:srgbClr val="0070C0"/>
                </a:solidFill>
              </a:rPr>
              <a:t>にんじん</a:t>
            </a:r>
            <a:r>
              <a:rPr kumimoji="1" lang="ja-JP" altLang="en-US" sz="1100" b="1" dirty="0">
                <a:solidFill>
                  <a:srgbClr val="0070C0"/>
                </a:solidFill>
              </a:rPr>
              <a:t>（（ホール）</a:t>
            </a:r>
          </a:p>
        </p:txBody>
      </p:sp>
      <p:sp>
        <p:nvSpPr>
          <p:cNvPr id="17" name="テキスト ボックス 16">
            <a:extLst>
              <a:ext uri="{FF2B5EF4-FFF2-40B4-BE49-F238E27FC236}">
                <a16:creationId xmlns:a16="http://schemas.microsoft.com/office/drawing/2014/main" id="{71C2D52F-1B4B-49AB-AD62-8ECFD0E637FD}"/>
              </a:ext>
            </a:extLst>
          </p:cNvPr>
          <p:cNvSpPr txBox="1"/>
          <p:nvPr/>
        </p:nvSpPr>
        <p:spPr>
          <a:xfrm>
            <a:off x="5856077" y="5502259"/>
            <a:ext cx="353943" cy="1357146"/>
          </a:xfrm>
          <a:prstGeom prst="rect">
            <a:avLst/>
          </a:prstGeom>
          <a:noFill/>
        </p:spPr>
        <p:txBody>
          <a:bodyPr vert="eaVert" wrap="square" rtlCol="0">
            <a:spAutoFit/>
          </a:bodyPr>
          <a:lstStyle/>
          <a:p>
            <a:r>
              <a:rPr lang="ja-JP" altLang="en-US" sz="1100" b="1" dirty="0">
                <a:solidFill>
                  <a:srgbClr val="0070C0"/>
                </a:solidFill>
              </a:rPr>
              <a:t>にんじん</a:t>
            </a:r>
            <a:r>
              <a:rPr kumimoji="1" lang="ja-JP" altLang="en-US" sz="1100" b="1" dirty="0">
                <a:solidFill>
                  <a:srgbClr val="0070C0"/>
                </a:solidFill>
              </a:rPr>
              <a:t>（（</a:t>
            </a:r>
            <a:r>
              <a:rPr lang="ja-JP" altLang="en-US" sz="1100" b="1" dirty="0">
                <a:solidFill>
                  <a:srgbClr val="0070C0"/>
                </a:solidFill>
              </a:rPr>
              <a:t>皮むき</a:t>
            </a:r>
            <a:r>
              <a:rPr kumimoji="1" lang="ja-JP" altLang="en-US" sz="1100" b="1" dirty="0">
                <a:solidFill>
                  <a:srgbClr val="0070C0"/>
                </a:solidFill>
              </a:rPr>
              <a:t>等）</a:t>
            </a:r>
          </a:p>
        </p:txBody>
      </p:sp>
      <p:sp>
        <p:nvSpPr>
          <p:cNvPr id="18" name="テキスト ボックス 17">
            <a:extLst>
              <a:ext uri="{FF2B5EF4-FFF2-40B4-BE49-F238E27FC236}">
                <a16:creationId xmlns:a16="http://schemas.microsoft.com/office/drawing/2014/main" id="{C0A5A4BC-FBB6-43FB-BE7A-E723170BBEE5}"/>
              </a:ext>
            </a:extLst>
          </p:cNvPr>
          <p:cNvSpPr txBox="1"/>
          <p:nvPr/>
        </p:nvSpPr>
        <p:spPr>
          <a:xfrm>
            <a:off x="6682731" y="5511707"/>
            <a:ext cx="353943" cy="888664"/>
          </a:xfrm>
          <a:prstGeom prst="rect">
            <a:avLst/>
          </a:prstGeom>
          <a:noFill/>
        </p:spPr>
        <p:txBody>
          <a:bodyPr vert="eaVert" wrap="square" rtlCol="0">
            <a:spAutoFit/>
          </a:bodyPr>
          <a:lstStyle/>
          <a:p>
            <a:r>
              <a:rPr kumimoji="1" lang="ja-JP" altLang="en-US" sz="1100" b="1" dirty="0"/>
              <a:t>レタス類</a:t>
            </a:r>
          </a:p>
        </p:txBody>
      </p:sp>
      <p:sp>
        <p:nvSpPr>
          <p:cNvPr id="19" name="テキスト ボックス 18">
            <a:extLst>
              <a:ext uri="{FF2B5EF4-FFF2-40B4-BE49-F238E27FC236}">
                <a16:creationId xmlns:a16="http://schemas.microsoft.com/office/drawing/2014/main" id="{7B037995-B768-4738-9FEE-B14A7783F91F}"/>
              </a:ext>
            </a:extLst>
          </p:cNvPr>
          <p:cNvSpPr txBox="1"/>
          <p:nvPr/>
        </p:nvSpPr>
        <p:spPr>
          <a:xfrm>
            <a:off x="7421646" y="5561526"/>
            <a:ext cx="353943" cy="752837"/>
          </a:xfrm>
          <a:prstGeom prst="rect">
            <a:avLst/>
          </a:prstGeom>
          <a:noFill/>
        </p:spPr>
        <p:txBody>
          <a:bodyPr vert="eaVert" wrap="square" rtlCol="0">
            <a:spAutoFit/>
          </a:bodyPr>
          <a:lstStyle/>
          <a:p>
            <a:r>
              <a:rPr kumimoji="1" lang="ja-JP" altLang="en-US" sz="1100" b="1" dirty="0"/>
              <a:t>ねぎ類</a:t>
            </a:r>
          </a:p>
        </p:txBody>
      </p:sp>
      <p:sp>
        <p:nvSpPr>
          <p:cNvPr id="20" name="テキスト ボックス 19">
            <a:extLst>
              <a:ext uri="{FF2B5EF4-FFF2-40B4-BE49-F238E27FC236}">
                <a16:creationId xmlns:a16="http://schemas.microsoft.com/office/drawing/2014/main" id="{1AC4D21D-539D-4D79-87F5-17BD481319EC}"/>
              </a:ext>
            </a:extLst>
          </p:cNvPr>
          <p:cNvSpPr txBox="1"/>
          <p:nvPr/>
        </p:nvSpPr>
        <p:spPr>
          <a:xfrm>
            <a:off x="8211611" y="5512213"/>
            <a:ext cx="353943" cy="752837"/>
          </a:xfrm>
          <a:prstGeom prst="rect">
            <a:avLst/>
          </a:prstGeom>
          <a:noFill/>
        </p:spPr>
        <p:txBody>
          <a:bodyPr vert="eaVert" wrap="square" rtlCol="0">
            <a:spAutoFit/>
          </a:bodyPr>
          <a:lstStyle/>
          <a:p>
            <a:r>
              <a:rPr kumimoji="1" lang="ja-JP" altLang="en-US" sz="1100" b="1" dirty="0"/>
              <a:t>その他</a:t>
            </a:r>
          </a:p>
        </p:txBody>
      </p:sp>
      <p:sp>
        <p:nvSpPr>
          <p:cNvPr id="21" name="テキスト ボックス 20">
            <a:extLst>
              <a:ext uri="{FF2B5EF4-FFF2-40B4-BE49-F238E27FC236}">
                <a16:creationId xmlns:a16="http://schemas.microsoft.com/office/drawing/2014/main" id="{2A7DD258-891F-4334-B06A-97896D9C9115}"/>
              </a:ext>
            </a:extLst>
          </p:cNvPr>
          <p:cNvSpPr txBox="1"/>
          <p:nvPr/>
        </p:nvSpPr>
        <p:spPr>
          <a:xfrm>
            <a:off x="6379230" y="6106122"/>
            <a:ext cx="2438773" cy="553998"/>
          </a:xfrm>
          <a:prstGeom prst="rect">
            <a:avLst/>
          </a:prstGeom>
          <a:noFill/>
        </p:spPr>
        <p:txBody>
          <a:bodyPr wrap="square">
            <a:spAutoFit/>
          </a:bodyPr>
          <a:lstStyle/>
          <a:p>
            <a:pPr>
              <a:defRPr/>
            </a:pPr>
            <a:r>
              <a:rPr lang="ja-JP" altLang="en-US" sz="1000" dirty="0"/>
              <a:t>資料：「カット野菜製造の実態」</a:t>
            </a:r>
            <a:r>
              <a:rPr lang="ja-JP" altLang="en-US" sz="1000" dirty="0">
                <a:latin typeface="+mj-ea"/>
                <a:ea typeface="+mj-ea"/>
              </a:rPr>
              <a:t>（</a:t>
            </a:r>
            <a:r>
              <a:rPr lang="ja-JP" altLang="en-US" sz="1000" dirty="0">
                <a:solidFill>
                  <a:srgbClr val="FF0000"/>
                </a:solidFill>
                <a:latin typeface="+mj-ea"/>
                <a:ea typeface="+mj-ea"/>
              </a:rPr>
              <a:t>●</a:t>
            </a:r>
            <a:r>
              <a:rPr lang="en-US" altLang="ja-JP" sz="1000" dirty="0">
                <a:latin typeface="+mj-ea"/>
                <a:ea typeface="+mj-ea"/>
              </a:rPr>
              <a:t>R3.3</a:t>
            </a:r>
            <a:r>
              <a:rPr lang="ja-JP" altLang="en-US" sz="1000" dirty="0">
                <a:latin typeface="+mj-ea"/>
                <a:ea typeface="+mj-ea"/>
              </a:rPr>
              <a:t>月、</a:t>
            </a:r>
            <a:r>
              <a:rPr lang="en-US" altLang="ja-JP" sz="1000" dirty="0">
                <a:latin typeface="+mj-ea"/>
                <a:ea typeface="+mj-ea"/>
              </a:rPr>
              <a:t>H30.3</a:t>
            </a:r>
            <a:r>
              <a:rPr lang="ja-JP" altLang="en-US" sz="1000" dirty="0">
                <a:latin typeface="+mj-ea"/>
                <a:ea typeface="+mj-ea"/>
              </a:rPr>
              <a:t>月、</a:t>
            </a:r>
            <a:r>
              <a:rPr lang="en-US" altLang="ja-JP" sz="1000" dirty="0">
                <a:latin typeface="+mj-ea"/>
                <a:ea typeface="+mj-ea"/>
              </a:rPr>
              <a:t>H25.12</a:t>
            </a:r>
            <a:r>
              <a:rPr lang="ja-JP" altLang="en-US" sz="1000" dirty="0">
                <a:latin typeface="+mj-ea"/>
                <a:ea typeface="+mj-ea"/>
              </a:rPr>
              <a:t>月）、野菜流通カット協議会、青果物カット事業協議会より作成</a:t>
            </a:r>
          </a:p>
        </p:txBody>
      </p:sp>
      <p:grpSp>
        <p:nvGrpSpPr>
          <p:cNvPr id="22" name="グループ化 21">
            <a:extLst>
              <a:ext uri="{FF2B5EF4-FFF2-40B4-BE49-F238E27FC236}">
                <a16:creationId xmlns:a16="http://schemas.microsoft.com/office/drawing/2014/main" id="{B7EBA4F0-650E-4448-B976-1BDA9AE8FB8F}"/>
              </a:ext>
            </a:extLst>
          </p:cNvPr>
          <p:cNvGrpSpPr/>
          <p:nvPr/>
        </p:nvGrpSpPr>
        <p:grpSpPr>
          <a:xfrm>
            <a:off x="1643260" y="1163439"/>
            <a:ext cx="7405520" cy="1541217"/>
            <a:chOff x="1757424" y="544485"/>
            <a:chExt cx="6978771" cy="1238195"/>
          </a:xfrm>
        </p:grpSpPr>
        <p:sp>
          <p:nvSpPr>
            <p:cNvPr id="23" name="角丸四角形 4">
              <a:extLst>
                <a:ext uri="{FF2B5EF4-FFF2-40B4-BE49-F238E27FC236}">
                  <a16:creationId xmlns:a16="http://schemas.microsoft.com/office/drawing/2014/main" id="{95E19502-298E-4853-A1BE-E84C9898FAE7}"/>
                </a:ext>
              </a:extLst>
            </p:cNvPr>
            <p:cNvSpPr>
              <a:spLocks noChangeArrowheads="1"/>
            </p:cNvSpPr>
            <p:nvPr/>
          </p:nvSpPr>
          <p:spPr bwMode="auto">
            <a:xfrm>
              <a:off x="1757424" y="544485"/>
              <a:ext cx="6978771" cy="1238195"/>
            </a:xfrm>
            <a:prstGeom prst="roundRect">
              <a:avLst>
                <a:gd name="adj" fmla="val 16667"/>
              </a:avLst>
            </a:prstGeom>
            <a:solidFill>
              <a:srgbClr val="FFFFCC"/>
            </a:solidFill>
            <a:ln w="127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dirty="0"/>
            </a:p>
          </p:txBody>
        </p:sp>
        <p:sp>
          <p:nvSpPr>
            <p:cNvPr id="24" name="テキスト ボックス 6">
              <a:extLst>
                <a:ext uri="{FF2B5EF4-FFF2-40B4-BE49-F238E27FC236}">
                  <a16:creationId xmlns:a16="http://schemas.microsoft.com/office/drawing/2014/main" id="{DFC962A1-C6CB-4B64-9BF6-BD606AC39114}"/>
                </a:ext>
              </a:extLst>
            </p:cNvPr>
            <p:cNvSpPr txBox="1">
              <a:spLocks noChangeArrowheads="1"/>
            </p:cNvSpPr>
            <p:nvPr/>
          </p:nvSpPr>
          <p:spPr bwMode="auto">
            <a:xfrm>
              <a:off x="1757424" y="614855"/>
              <a:ext cx="41767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600" dirty="0"/>
                <a:t>〇</a:t>
              </a:r>
              <a:r>
                <a:rPr lang="ja-JP" altLang="en-US" sz="1600" u="sng" dirty="0"/>
                <a:t>カット野菜の市場規模</a:t>
              </a:r>
            </a:p>
          </p:txBody>
        </p:sp>
      </p:grpSp>
      <p:sp>
        <p:nvSpPr>
          <p:cNvPr id="26" name="Rectangle 2">
            <a:extLst>
              <a:ext uri="{FF2B5EF4-FFF2-40B4-BE49-F238E27FC236}">
                <a16:creationId xmlns:a16="http://schemas.microsoft.com/office/drawing/2014/main" id="{E6039AE4-27BF-4E41-86C7-34E3E3A2A87D}"/>
              </a:ext>
            </a:extLst>
          </p:cNvPr>
          <p:cNvSpPr txBox="1">
            <a:spLocks noChangeArrowheads="1"/>
          </p:cNvSpPr>
          <p:nvPr/>
        </p:nvSpPr>
        <p:spPr bwMode="auto">
          <a:xfrm>
            <a:off x="627015" y="97176"/>
            <a:ext cx="7668915" cy="466725"/>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600" kern="0" dirty="0"/>
              <a:t>カット野菜原料の主な品目と市場規模</a:t>
            </a:r>
          </a:p>
        </p:txBody>
      </p:sp>
      <p:sp>
        <p:nvSpPr>
          <p:cNvPr id="27" name="テキスト ボックス 7">
            <a:extLst>
              <a:ext uri="{FF2B5EF4-FFF2-40B4-BE49-F238E27FC236}">
                <a16:creationId xmlns:a16="http://schemas.microsoft.com/office/drawing/2014/main" id="{50A72594-C592-427F-BEAE-E0EE2B3864A6}"/>
              </a:ext>
            </a:extLst>
          </p:cNvPr>
          <p:cNvSpPr txBox="1">
            <a:spLocks noChangeArrowheads="1"/>
          </p:cNvSpPr>
          <p:nvPr/>
        </p:nvSpPr>
        <p:spPr bwMode="auto">
          <a:xfrm>
            <a:off x="1641320" y="1607140"/>
            <a:ext cx="72651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400" dirty="0"/>
              <a:t>・</a:t>
            </a:r>
            <a:r>
              <a:rPr lang="ja-JP" altLang="en-US" sz="1400" u="sng" dirty="0"/>
              <a:t>カット野菜の原料</a:t>
            </a:r>
            <a:r>
              <a:rPr lang="ja-JP" altLang="en-US" sz="1400" dirty="0"/>
              <a:t>：約６００億円（</a:t>
            </a:r>
            <a:r>
              <a:rPr lang="en-US" altLang="ja-JP" sz="1400" dirty="0"/>
              <a:t>2011</a:t>
            </a:r>
            <a:r>
              <a:rPr lang="ja-JP" altLang="en-US" sz="1400" dirty="0"/>
              <a:t>年度）→</a:t>
            </a:r>
            <a:r>
              <a:rPr lang="ja-JP" altLang="en-US" sz="1400" u="sng" dirty="0">
                <a:solidFill>
                  <a:srgbClr val="FF0000"/>
                </a:solidFill>
              </a:rPr>
              <a:t>約１，</a:t>
            </a:r>
            <a:r>
              <a:rPr lang="ja-JP" altLang="en-US" sz="1400" u="sng" dirty="0">
                <a:solidFill>
                  <a:srgbClr val="FF0000"/>
                </a:solidFill>
                <a:latin typeface="+mn-ea"/>
                <a:ea typeface="+mn-ea"/>
              </a:rPr>
              <a:t>０７０</a:t>
            </a:r>
            <a:r>
              <a:rPr lang="ja-JP" altLang="en-US" sz="1400" u="sng" dirty="0">
                <a:solidFill>
                  <a:srgbClr val="FF0000"/>
                </a:solidFill>
              </a:rPr>
              <a:t>億円</a:t>
            </a:r>
            <a:r>
              <a:rPr lang="ja-JP" altLang="en-US" sz="1400" u="sng" dirty="0"/>
              <a:t>（</a:t>
            </a:r>
            <a:r>
              <a:rPr lang="en-US" altLang="ja-JP" sz="1400" u="sng" dirty="0"/>
              <a:t>2022</a:t>
            </a:r>
            <a:r>
              <a:rPr lang="ja-JP" altLang="en-US" sz="1400" u="sng" dirty="0"/>
              <a:t>年度</a:t>
            </a:r>
            <a:r>
              <a:rPr lang="ja-JP" altLang="en-US" sz="1400" dirty="0"/>
              <a:t>）</a:t>
            </a:r>
            <a:endParaRPr lang="en-US" altLang="ja-JP" sz="1400" dirty="0"/>
          </a:p>
          <a:p>
            <a:pPr>
              <a:spcBef>
                <a:spcPct val="0"/>
              </a:spcBef>
              <a:buClrTx/>
              <a:buSzTx/>
              <a:buFontTx/>
              <a:buNone/>
            </a:pPr>
            <a:r>
              <a:rPr lang="ja-JP" altLang="en-US" sz="1400" dirty="0"/>
              <a:t>　　　　　　　　　　　</a:t>
            </a:r>
            <a:r>
              <a:rPr lang="ja-JP" altLang="en-US" sz="1300" dirty="0"/>
              <a:t>　</a:t>
            </a:r>
            <a:r>
              <a:rPr lang="en-US" altLang="ja-JP" sz="1300" dirty="0"/>
              <a:t>〈</a:t>
            </a:r>
            <a:r>
              <a:rPr lang="ja-JP" altLang="en-US" sz="1300" dirty="0"/>
              <a:t>実質：約</a:t>
            </a:r>
            <a:r>
              <a:rPr lang="en-US" altLang="ja-JP" sz="1300" dirty="0"/>
              <a:t>671</a:t>
            </a:r>
            <a:r>
              <a:rPr lang="ja-JP" altLang="en-US" sz="1300" dirty="0"/>
              <a:t>億円</a:t>
            </a:r>
            <a:r>
              <a:rPr lang="en-US" altLang="ja-JP" sz="1300" dirty="0"/>
              <a:t>〉 </a:t>
            </a:r>
            <a:r>
              <a:rPr lang="ja-JP" altLang="en-US" sz="1300" dirty="0"/>
              <a:t>　  　　　</a:t>
            </a:r>
            <a:r>
              <a:rPr lang="en-US" altLang="ja-JP" sz="1300" dirty="0"/>
              <a:t>〈</a:t>
            </a:r>
            <a:r>
              <a:rPr lang="ja-JP" altLang="en-US" sz="1300" dirty="0"/>
              <a:t>実質：約</a:t>
            </a:r>
            <a:r>
              <a:rPr lang="en-US" altLang="ja-JP" sz="1300" dirty="0"/>
              <a:t>1</a:t>
            </a:r>
            <a:r>
              <a:rPr lang="ja-JP" altLang="en-US" sz="1300" dirty="0"/>
              <a:t>，</a:t>
            </a:r>
            <a:r>
              <a:rPr lang="en-US" altLang="ja-JP" sz="1300" dirty="0"/>
              <a:t>044</a:t>
            </a:r>
            <a:r>
              <a:rPr lang="ja-JP" altLang="en-US" sz="1300" dirty="0"/>
              <a:t>億円</a:t>
            </a:r>
            <a:r>
              <a:rPr lang="en-US" altLang="ja-JP" sz="1300" dirty="0"/>
              <a:t>〉</a:t>
            </a:r>
            <a:r>
              <a:rPr lang="ja-JP" altLang="en-US" sz="1300" dirty="0"/>
              <a:t>　</a:t>
            </a:r>
            <a:r>
              <a:rPr lang="ja-JP" altLang="en-US" sz="1100" dirty="0"/>
              <a:t>～</a:t>
            </a:r>
            <a:r>
              <a:rPr lang="en-US" altLang="ja-JP" sz="1100" dirty="0"/>
              <a:t>CPI:</a:t>
            </a:r>
            <a:r>
              <a:rPr lang="ja-JP" altLang="en-US" sz="1100" dirty="0"/>
              <a:t>野菜（</a:t>
            </a:r>
            <a:r>
              <a:rPr lang="en-US" altLang="ja-JP" sz="1100" dirty="0"/>
              <a:t>2020</a:t>
            </a:r>
            <a:r>
              <a:rPr lang="ja-JP" altLang="en-US" sz="1100" dirty="0"/>
              <a:t>年基準）</a:t>
            </a:r>
          </a:p>
        </p:txBody>
      </p:sp>
      <p:sp>
        <p:nvSpPr>
          <p:cNvPr id="28" name="テキスト ボックス 7">
            <a:extLst>
              <a:ext uri="{FF2B5EF4-FFF2-40B4-BE49-F238E27FC236}">
                <a16:creationId xmlns:a16="http://schemas.microsoft.com/office/drawing/2014/main" id="{DBCD9734-268D-44DB-9373-9B6B0191BBCC}"/>
              </a:ext>
            </a:extLst>
          </p:cNvPr>
          <p:cNvSpPr txBox="1">
            <a:spLocks noChangeArrowheads="1"/>
          </p:cNvSpPr>
          <p:nvPr/>
        </p:nvSpPr>
        <p:spPr bwMode="auto">
          <a:xfrm>
            <a:off x="1641320" y="2146975"/>
            <a:ext cx="7661532"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400" dirty="0"/>
              <a:t>・</a:t>
            </a:r>
            <a:r>
              <a:rPr lang="ja-JP" altLang="en-US" sz="1400" u="sng" dirty="0"/>
              <a:t>カット野菜製品の販売</a:t>
            </a:r>
            <a:r>
              <a:rPr lang="ja-JP" altLang="en-US" sz="1400" dirty="0"/>
              <a:t>：約１，９００億円（</a:t>
            </a:r>
            <a:r>
              <a:rPr lang="en-US" altLang="ja-JP" sz="1400" dirty="0"/>
              <a:t>2011</a:t>
            </a:r>
            <a:r>
              <a:rPr lang="ja-JP" altLang="en-US" sz="1400" dirty="0"/>
              <a:t>年度）→</a:t>
            </a:r>
            <a:r>
              <a:rPr lang="ja-JP" altLang="en-US" sz="1400" u="sng" dirty="0">
                <a:solidFill>
                  <a:srgbClr val="FF0000"/>
                </a:solidFill>
              </a:rPr>
              <a:t>約３，３９６億円</a:t>
            </a:r>
            <a:r>
              <a:rPr lang="ja-JP" altLang="en-US" sz="1400" u="sng" dirty="0"/>
              <a:t>（</a:t>
            </a:r>
            <a:r>
              <a:rPr lang="en-US" altLang="ja-JP" sz="1400" u="sng" dirty="0"/>
              <a:t>2022</a:t>
            </a:r>
            <a:r>
              <a:rPr lang="ja-JP" altLang="en-US" sz="1400" u="sng" dirty="0"/>
              <a:t>年度</a:t>
            </a:r>
            <a:r>
              <a:rPr lang="ja-JP" altLang="en-US" sz="1400" dirty="0"/>
              <a:t>）</a:t>
            </a:r>
            <a:endParaRPr lang="en-US" altLang="ja-JP" sz="1400" dirty="0"/>
          </a:p>
          <a:p>
            <a:pPr>
              <a:spcBef>
                <a:spcPct val="0"/>
              </a:spcBef>
              <a:buClrTx/>
              <a:buSzTx/>
              <a:buFontTx/>
              <a:buNone/>
            </a:pPr>
            <a:r>
              <a:rPr lang="ja-JP" altLang="en-US" sz="1300" dirty="0"/>
              <a:t>　　　　　　　　　　　　　　　</a:t>
            </a:r>
            <a:r>
              <a:rPr lang="en-US" altLang="ja-JP" sz="1300" dirty="0"/>
              <a:t>〈</a:t>
            </a:r>
            <a:r>
              <a:rPr lang="ja-JP" altLang="en-US" sz="1300" dirty="0"/>
              <a:t>実質：約</a:t>
            </a:r>
            <a:r>
              <a:rPr lang="en-US" altLang="ja-JP" sz="1300" dirty="0"/>
              <a:t>2,130</a:t>
            </a:r>
            <a:r>
              <a:rPr lang="ja-JP" altLang="en-US" sz="1300" dirty="0"/>
              <a:t>億円</a:t>
            </a:r>
            <a:r>
              <a:rPr lang="en-US" altLang="ja-JP" sz="1300" dirty="0"/>
              <a:t>〉 </a:t>
            </a:r>
            <a:r>
              <a:rPr lang="ja-JP" altLang="en-US" sz="1300" dirty="0"/>
              <a:t>　  　　    　</a:t>
            </a:r>
            <a:r>
              <a:rPr lang="en-US" altLang="ja-JP" sz="1300" dirty="0"/>
              <a:t>〈</a:t>
            </a:r>
            <a:r>
              <a:rPr lang="ja-JP" altLang="en-US" sz="1300" dirty="0"/>
              <a:t>実質：約</a:t>
            </a:r>
            <a:r>
              <a:rPr lang="en-US" altLang="ja-JP" sz="1300" dirty="0"/>
              <a:t>3,204</a:t>
            </a:r>
            <a:r>
              <a:rPr lang="ja-JP" altLang="en-US" sz="1300" dirty="0"/>
              <a:t>億円</a:t>
            </a:r>
            <a:r>
              <a:rPr lang="en-US" altLang="ja-JP" sz="1300" dirty="0"/>
              <a:t>〉</a:t>
            </a:r>
            <a:r>
              <a:rPr lang="ja-JP" altLang="en-US" sz="1300" dirty="0"/>
              <a:t>　</a:t>
            </a:r>
            <a:r>
              <a:rPr lang="ja-JP" altLang="en-US" sz="1100" dirty="0"/>
              <a:t>～</a:t>
            </a:r>
            <a:r>
              <a:rPr lang="en-US" altLang="ja-JP" sz="1100" dirty="0"/>
              <a:t>CPI:</a:t>
            </a:r>
            <a:r>
              <a:rPr lang="ja-JP" altLang="en-US" sz="1100" dirty="0"/>
              <a:t>サラダ（</a:t>
            </a:r>
            <a:r>
              <a:rPr lang="en-US" altLang="ja-JP" sz="1100" dirty="0"/>
              <a:t>2020</a:t>
            </a:r>
            <a:r>
              <a:rPr lang="ja-JP" altLang="en-US" sz="1100" dirty="0"/>
              <a:t>年基準）</a:t>
            </a:r>
          </a:p>
        </p:txBody>
      </p:sp>
      <p:sp>
        <p:nvSpPr>
          <p:cNvPr id="3" name="テキスト ボックス 2">
            <a:extLst>
              <a:ext uri="{FF2B5EF4-FFF2-40B4-BE49-F238E27FC236}">
                <a16:creationId xmlns:a16="http://schemas.microsoft.com/office/drawing/2014/main" id="{E35A85F9-7691-4812-B318-D8665D773DF9}"/>
              </a:ext>
            </a:extLst>
          </p:cNvPr>
          <p:cNvSpPr txBox="1"/>
          <p:nvPr/>
        </p:nvSpPr>
        <p:spPr>
          <a:xfrm>
            <a:off x="251520" y="788145"/>
            <a:ext cx="514582" cy="292388"/>
          </a:xfrm>
          <a:prstGeom prst="rect">
            <a:avLst/>
          </a:prstGeom>
          <a:noFill/>
        </p:spPr>
        <p:txBody>
          <a:bodyPr wrap="square" rtlCol="0">
            <a:spAutoFit/>
          </a:bodyPr>
          <a:lstStyle/>
          <a:p>
            <a:pPr algn="ctr"/>
            <a:r>
              <a:rPr kumimoji="1" lang="en-US" altLang="ja-JP" sz="1300" dirty="0"/>
              <a:t>(%)</a:t>
            </a:r>
            <a:endParaRPr kumimoji="1" lang="ja-JP" altLang="en-US" sz="1300" dirty="0"/>
          </a:p>
        </p:txBody>
      </p:sp>
      <p:grpSp>
        <p:nvGrpSpPr>
          <p:cNvPr id="11" name="グループ化 10">
            <a:extLst>
              <a:ext uri="{FF2B5EF4-FFF2-40B4-BE49-F238E27FC236}">
                <a16:creationId xmlns:a16="http://schemas.microsoft.com/office/drawing/2014/main" id="{17F7CF0E-9DE8-4762-8EDC-9C9C88533557}"/>
              </a:ext>
            </a:extLst>
          </p:cNvPr>
          <p:cNvGrpSpPr/>
          <p:nvPr/>
        </p:nvGrpSpPr>
        <p:grpSpPr>
          <a:xfrm>
            <a:off x="7379843" y="874318"/>
            <a:ext cx="1438160" cy="814549"/>
            <a:chOff x="7413529" y="934475"/>
            <a:chExt cx="1438160" cy="814549"/>
          </a:xfrm>
        </p:grpSpPr>
        <p:sp>
          <p:nvSpPr>
            <p:cNvPr id="4" name="吹き出し: 角を丸めた四角形 3">
              <a:extLst>
                <a:ext uri="{FF2B5EF4-FFF2-40B4-BE49-F238E27FC236}">
                  <a16:creationId xmlns:a16="http://schemas.microsoft.com/office/drawing/2014/main" id="{233E80F3-2F2A-4361-87CA-F624897A9271}"/>
                </a:ext>
              </a:extLst>
            </p:cNvPr>
            <p:cNvSpPr/>
            <p:nvPr/>
          </p:nvSpPr>
          <p:spPr bwMode="auto">
            <a:xfrm>
              <a:off x="7513728" y="948818"/>
              <a:ext cx="1222583" cy="800206"/>
            </a:xfrm>
            <a:prstGeom prst="wedgeRoundRectCallout">
              <a:avLst/>
            </a:prstGeom>
            <a:solidFill>
              <a:schemeClr val="accent1">
                <a:alpha val="54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6" name="テキスト ボックス 5">
              <a:extLst>
                <a:ext uri="{FF2B5EF4-FFF2-40B4-BE49-F238E27FC236}">
                  <a16:creationId xmlns:a16="http://schemas.microsoft.com/office/drawing/2014/main" id="{B888F850-1D55-410E-981D-7D852C508905}"/>
                </a:ext>
              </a:extLst>
            </p:cNvPr>
            <p:cNvSpPr txBox="1"/>
            <p:nvPr/>
          </p:nvSpPr>
          <p:spPr>
            <a:xfrm>
              <a:off x="7428709" y="934475"/>
              <a:ext cx="1422980" cy="323165"/>
            </a:xfrm>
            <a:prstGeom prst="rect">
              <a:avLst/>
            </a:prstGeom>
            <a:noFill/>
          </p:spPr>
          <p:txBody>
            <a:bodyPr wrap="square" rtlCol="0">
              <a:spAutoFit/>
            </a:bodyPr>
            <a:lstStyle/>
            <a:p>
              <a:pPr algn="ctr"/>
              <a:r>
                <a:rPr kumimoji="1" lang="ja-JP" altLang="en-US" sz="1500" dirty="0"/>
                <a:t>市場規模</a:t>
              </a:r>
            </a:p>
          </p:txBody>
        </p:sp>
        <p:sp>
          <p:nvSpPr>
            <p:cNvPr id="25" name="テキスト ボックス 24">
              <a:extLst>
                <a:ext uri="{FF2B5EF4-FFF2-40B4-BE49-F238E27FC236}">
                  <a16:creationId xmlns:a16="http://schemas.microsoft.com/office/drawing/2014/main" id="{B1C13BF8-CC01-4401-BD30-38D751C8A778}"/>
                </a:ext>
              </a:extLst>
            </p:cNvPr>
            <p:cNvSpPr txBox="1"/>
            <p:nvPr/>
          </p:nvSpPr>
          <p:spPr>
            <a:xfrm>
              <a:off x="7413529" y="1184881"/>
              <a:ext cx="1422980" cy="307777"/>
            </a:xfrm>
            <a:prstGeom prst="rect">
              <a:avLst/>
            </a:prstGeom>
            <a:noFill/>
          </p:spPr>
          <p:txBody>
            <a:bodyPr wrap="square" rtlCol="0">
              <a:spAutoFit/>
            </a:bodyPr>
            <a:lstStyle/>
            <a:p>
              <a:pPr algn="ctr"/>
              <a:r>
                <a:rPr lang="ja-JP" altLang="en-US" sz="1400" dirty="0"/>
                <a:t>名目：約</a:t>
              </a:r>
              <a:r>
                <a:rPr lang="en-US" altLang="ja-JP" sz="1400" dirty="0"/>
                <a:t>1.8</a:t>
              </a:r>
              <a:r>
                <a:rPr lang="ja-JP" altLang="en-US" sz="1400" dirty="0"/>
                <a:t>倍</a:t>
              </a:r>
              <a:endParaRPr kumimoji="1" lang="ja-JP" altLang="en-US" sz="1400" dirty="0"/>
            </a:p>
          </p:txBody>
        </p:sp>
        <p:sp>
          <p:nvSpPr>
            <p:cNvPr id="29" name="テキスト ボックス 28">
              <a:extLst>
                <a:ext uri="{FF2B5EF4-FFF2-40B4-BE49-F238E27FC236}">
                  <a16:creationId xmlns:a16="http://schemas.microsoft.com/office/drawing/2014/main" id="{267F958A-D0F6-4993-8B8A-5E223D3B93A6}"/>
                </a:ext>
              </a:extLst>
            </p:cNvPr>
            <p:cNvSpPr txBox="1"/>
            <p:nvPr/>
          </p:nvSpPr>
          <p:spPr>
            <a:xfrm>
              <a:off x="7421646" y="1423106"/>
              <a:ext cx="1422980" cy="307777"/>
            </a:xfrm>
            <a:prstGeom prst="rect">
              <a:avLst/>
            </a:prstGeom>
            <a:noFill/>
          </p:spPr>
          <p:txBody>
            <a:bodyPr wrap="square" rtlCol="0">
              <a:spAutoFit/>
            </a:bodyPr>
            <a:lstStyle/>
            <a:p>
              <a:pPr algn="ctr"/>
              <a:r>
                <a:rPr lang="ja-JP" altLang="en-US" sz="1400" dirty="0"/>
                <a:t>実質：約</a:t>
              </a:r>
              <a:r>
                <a:rPr lang="en-US" altLang="ja-JP" sz="1400" dirty="0"/>
                <a:t>1.5</a:t>
              </a:r>
              <a:r>
                <a:rPr lang="ja-JP" altLang="en-US" sz="1400" dirty="0"/>
                <a:t>倍</a:t>
              </a:r>
              <a:endParaRPr kumimoji="1" lang="ja-JP" altLang="en-US" sz="1400" dirty="0"/>
            </a:p>
          </p:txBody>
        </p:sp>
      </p:grpSp>
    </p:spTree>
    <p:extLst>
      <p:ext uri="{BB962C8B-B14F-4D97-AF65-F5344CB8AC3E}">
        <p14:creationId xmlns:p14="http://schemas.microsoft.com/office/powerpoint/2010/main" val="3996936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番号プレースホルダー 3">
            <a:extLst>
              <a:ext uri="{FF2B5EF4-FFF2-40B4-BE49-F238E27FC236}">
                <a16:creationId xmlns:a16="http://schemas.microsoft.com/office/drawing/2014/main" id="{3AE81E02-79D0-4CAB-9846-BCDC834B2114}"/>
              </a:ext>
            </a:extLst>
          </p:cNvPr>
          <p:cNvSpPr>
            <a:spLocks noGrp="1" noChangeArrowheads="1"/>
          </p:cNvSpPr>
          <p:nvPr>
            <p:ph type="sldNum" sz="quarter" idx="11"/>
          </p:nvPr>
        </p:nvSpPr>
        <p:spPr>
          <a:xfrm>
            <a:off x="8594725" y="6361113"/>
            <a:ext cx="5254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65C2A475-4DEE-4D62-9316-A4CD9D8F6BB9}" type="slidenum">
              <a:rPr kumimoji="0" lang="en-US" altLang="ja-JP" sz="1200" smtClean="0">
                <a:latin typeface="Arial Black" panose="020B0A04020102020204" pitchFamily="34" charset="0"/>
              </a:rPr>
              <a:pPr>
                <a:spcBef>
                  <a:spcPct val="0"/>
                </a:spcBef>
                <a:buClrTx/>
                <a:buSzTx/>
                <a:buFontTx/>
                <a:buNone/>
              </a:pPr>
              <a:t>43</a:t>
            </a:fld>
            <a:endParaRPr kumimoji="0" lang="en-US" altLang="ja-JP" sz="1200" dirty="0">
              <a:latin typeface="Arial Black" panose="020B0A04020102020204" pitchFamily="34" charset="0"/>
            </a:endParaRPr>
          </a:p>
        </p:txBody>
      </p:sp>
      <p:sp>
        <p:nvSpPr>
          <p:cNvPr id="27" name="Rectangle 2">
            <a:extLst>
              <a:ext uri="{FF2B5EF4-FFF2-40B4-BE49-F238E27FC236}">
                <a16:creationId xmlns:a16="http://schemas.microsoft.com/office/drawing/2014/main" id="{EE0A7AD9-531F-410F-8E47-0DDE5B9D86F8}"/>
              </a:ext>
            </a:extLst>
          </p:cNvPr>
          <p:cNvSpPr txBox="1">
            <a:spLocks noChangeArrowheads="1"/>
          </p:cNvSpPr>
          <p:nvPr/>
        </p:nvSpPr>
        <p:spPr bwMode="auto">
          <a:xfrm>
            <a:off x="423863" y="106363"/>
            <a:ext cx="8177212" cy="504825"/>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3000" kern="0" dirty="0">
                <a:latin typeface="ＭＳ ゴシック" panose="020B0609070205080204" pitchFamily="49" charset="-128"/>
                <a:ea typeface="ＭＳ ゴシック" panose="020B0609070205080204" pitchFamily="49" charset="-128"/>
              </a:rPr>
              <a:t>顧客価値</a:t>
            </a:r>
          </a:p>
        </p:txBody>
      </p:sp>
      <p:sp>
        <p:nvSpPr>
          <p:cNvPr id="2" name="正方形/長方形 1">
            <a:extLst>
              <a:ext uri="{FF2B5EF4-FFF2-40B4-BE49-F238E27FC236}">
                <a16:creationId xmlns:a16="http://schemas.microsoft.com/office/drawing/2014/main" id="{66637C46-2A4F-4BE2-86D7-FA1A511262AD}"/>
              </a:ext>
            </a:extLst>
          </p:cNvPr>
          <p:cNvSpPr/>
          <p:nvPr/>
        </p:nvSpPr>
        <p:spPr>
          <a:xfrm>
            <a:off x="107504" y="1987590"/>
            <a:ext cx="2348831" cy="412421"/>
          </a:xfrm>
          <a:prstGeom prst="rect">
            <a:avLst/>
          </a:prstGeom>
        </p:spPr>
        <p:txBody>
          <a:bodyPr wrap="square">
            <a:spAutoFit/>
          </a:bodyPr>
          <a:lstStyle/>
          <a:p>
            <a:pPr eaLnBrk="1" hangingPunct="1">
              <a:lnSpc>
                <a:spcPct val="80000"/>
              </a:lnSpc>
              <a:buFont typeface="Wingdings" panose="05000000000000000000" pitchFamily="2" charset="2"/>
              <a:buNone/>
              <a:defRPr/>
            </a:pPr>
            <a:r>
              <a:rPr lang="ja-JP" altLang="en-US" kern="0" dirty="0">
                <a:latin typeface="ＭＳ ゴシック" panose="020B0609070205080204" pitchFamily="49" charset="-128"/>
                <a:ea typeface="ＭＳ ゴシック" panose="020B0609070205080204" pitchFamily="49" charset="-128"/>
              </a:rPr>
              <a:t>○ </a:t>
            </a:r>
            <a:r>
              <a:rPr lang="ja-JP" altLang="en-US" sz="2600" u="sng" kern="0" dirty="0">
                <a:solidFill>
                  <a:srgbClr val="FF0000"/>
                </a:solidFill>
                <a:latin typeface="ＭＳ ゴシック" panose="020B0609070205080204" pitchFamily="49" charset="-128"/>
                <a:ea typeface="ＭＳ ゴシック" panose="020B0609070205080204" pitchFamily="49" charset="-128"/>
              </a:rPr>
              <a:t>機能的価値 </a:t>
            </a:r>
            <a:endParaRPr lang="ja-JP" altLang="en-US" sz="2600" kern="0" dirty="0">
              <a:solidFill>
                <a:srgbClr val="0000FF"/>
              </a:solidFill>
              <a:latin typeface="ＭＳ ゴシック" panose="020B0609070205080204" pitchFamily="49" charset="-128"/>
              <a:ea typeface="ＭＳ ゴシック" panose="020B0609070205080204" pitchFamily="49" charset="-128"/>
            </a:endParaRPr>
          </a:p>
        </p:txBody>
      </p:sp>
      <p:sp>
        <p:nvSpPr>
          <p:cNvPr id="3" name="正方形/長方形 2">
            <a:extLst>
              <a:ext uri="{FF2B5EF4-FFF2-40B4-BE49-F238E27FC236}">
                <a16:creationId xmlns:a16="http://schemas.microsoft.com/office/drawing/2014/main" id="{B034C0F1-F620-4016-9BEF-C0D33C3AFB94}"/>
              </a:ext>
            </a:extLst>
          </p:cNvPr>
          <p:cNvSpPr/>
          <p:nvPr/>
        </p:nvSpPr>
        <p:spPr>
          <a:xfrm>
            <a:off x="1933649" y="2894570"/>
            <a:ext cx="6421114" cy="707886"/>
          </a:xfrm>
          <a:prstGeom prst="rect">
            <a:avLst/>
          </a:prstGeom>
        </p:spPr>
        <p:txBody>
          <a:bodyPr wrap="square">
            <a:spAutoFit/>
          </a:bodyPr>
          <a:lstStyle/>
          <a:p>
            <a:pPr eaLnBrk="1" hangingPunct="1">
              <a:buFont typeface="Wingdings" panose="05000000000000000000" pitchFamily="2" charset="2"/>
              <a:buNone/>
              <a:defRPr/>
            </a:pPr>
            <a:r>
              <a:rPr lang="ja-JP" altLang="en-US" sz="2000" kern="0" dirty="0">
                <a:latin typeface="ＭＳ ゴシック" panose="020B0609070205080204" pitchFamily="49" charset="-128"/>
                <a:ea typeface="ＭＳ ゴシック" panose="020B0609070205080204" pitchFamily="49" charset="-128"/>
              </a:rPr>
              <a:t>～ 自動車の場合：</a:t>
            </a:r>
            <a:r>
              <a:rPr lang="ja-JP" altLang="en-US" sz="2000" u="sng" kern="0" dirty="0">
                <a:latin typeface="ＭＳ ゴシック" panose="020B0609070205080204" pitchFamily="49" charset="-128"/>
                <a:ea typeface="ＭＳ ゴシック" panose="020B0609070205080204" pitchFamily="49" charset="-128"/>
              </a:rPr>
              <a:t>エンジン性能</a:t>
            </a:r>
            <a:r>
              <a:rPr lang="ja-JP" altLang="en-US" sz="2000" kern="0" dirty="0">
                <a:latin typeface="ＭＳ ゴシック" panose="020B0609070205080204" pitchFamily="49" charset="-128"/>
                <a:ea typeface="ＭＳ ゴシック" panose="020B0609070205080204" pitchFamily="49" charset="-128"/>
              </a:rPr>
              <a:t>、</a:t>
            </a:r>
            <a:r>
              <a:rPr lang="ja-JP" altLang="en-US" sz="2000" u="sng" kern="0" dirty="0">
                <a:latin typeface="ＭＳ ゴシック" panose="020B0609070205080204" pitchFamily="49" charset="-128"/>
                <a:ea typeface="ＭＳ ゴシック" panose="020B0609070205080204" pitchFamily="49" charset="-128"/>
              </a:rPr>
              <a:t>燃費</a:t>
            </a:r>
            <a:r>
              <a:rPr lang="ja-JP" altLang="en-US" sz="2000" kern="0" dirty="0">
                <a:latin typeface="ＭＳ ゴシック" panose="020B0609070205080204" pitchFamily="49" charset="-128"/>
                <a:ea typeface="ＭＳ ゴシック" panose="020B0609070205080204" pitchFamily="49" charset="-128"/>
              </a:rPr>
              <a:t>、</a:t>
            </a:r>
            <a:r>
              <a:rPr lang="ja-JP" altLang="en-US" sz="2000" u="sng" kern="0" dirty="0">
                <a:latin typeface="ＭＳ ゴシック" panose="020B0609070205080204" pitchFamily="49" charset="-128"/>
                <a:ea typeface="ＭＳ ゴシック" panose="020B0609070205080204" pitchFamily="49" charset="-128"/>
              </a:rPr>
              <a:t>収容人員</a:t>
            </a:r>
            <a:r>
              <a:rPr lang="ja-JP" altLang="en-US" sz="2000" kern="0" dirty="0">
                <a:latin typeface="ＭＳ ゴシック" panose="020B0609070205080204" pitchFamily="49" charset="-128"/>
                <a:ea typeface="ＭＳ ゴシック" panose="020B0609070205080204" pitchFamily="49" charset="-128"/>
              </a:rPr>
              <a:t> </a:t>
            </a:r>
            <a:r>
              <a:rPr lang="ja-JP" altLang="en-US" sz="1800" kern="0" dirty="0">
                <a:latin typeface="ＭＳ ゴシック" panose="020B0609070205080204" pitchFamily="49" charset="-128"/>
                <a:ea typeface="ＭＳ ゴシック" panose="020B0609070205080204" pitchFamily="49" charset="-128"/>
              </a:rPr>
              <a:t>等</a:t>
            </a:r>
            <a:endParaRPr lang="en-US" altLang="ja-JP" sz="1800" kern="0" dirty="0">
              <a:latin typeface="ＭＳ ゴシック" panose="020B0609070205080204" pitchFamily="49" charset="-128"/>
              <a:ea typeface="ＭＳ ゴシック" panose="020B0609070205080204" pitchFamily="49" charset="-128"/>
            </a:endParaRPr>
          </a:p>
          <a:p>
            <a:pPr eaLnBrk="1" hangingPunct="1">
              <a:buFont typeface="Wingdings" panose="05000000000000000000" pitchFamily="2" charset="2"/>
              <a:buNone/>
              <a:defRPr/>
            </a:pPr>
            <a:r>
              <a:rPr lang="ja-JP" altLang="en-US" sz="2000" kern="0" dirty="0">
                <a:latin typeface="ＭＳ ゴシック" panose="020B0609070205080204" pitchFamily="49" charset="-128"/>
                <a:ea typeface="ＭＳ ゴシック" panose="020B0609070205080204" pitchFamily="49" charset="-128"/>
              </a:rPr>
              <a:t>　　　   （移動・輸送手段としての機能）</a:t>
            </a:r>
          </a:p>
        </p:txBody>
      </p:sp>
      <p:grpSp>
        <p:nvGrpSpPr>
          <p:cNvPr id="37896" name="グループ化 7">
            <a:extLst>
              <a:ext uri="{FF2B5EF4-FFF2-40B4-BE49-F238E27FC236}">
                <a16:creationId xmlns:a16="http://schemas.microsoft.com/office/drawing/2014/main" id="{B84BD8BA-8A58-4220-A0AF-0E22DAFE05A4}"/>
              </a:ext>
            </a:extLst>
          </p:cNvPr>
          <p:cNvGrpSpPr>
            <a:grpSpLocks/>
          </p:cNvGrpSpPr>
          <p:nvPr/>
        </p:nvGrpSpPr>
        <p:grpSpPr bwMode="auto">
          <a:xfrm>
            <a:off x="292743" y="697474"/>
            <a:ext cx="8464056" cy="1182688"/>
            <a:chOff x="273793" y="802350"/>
            <a:chExt cx="8464303" cy="1182878"/>
          </a:xfrm>
        </p:grpSpPr>
        <p:sp>
          <p:nvSpPr>
            <p:cNvPr id="37897" name="四角形: 角を丸くする 5">
              <a:extLst>
                <a:ext uri="{FF2B5EF4-FFF2-40B4-BE49-F238E27FC236}">
                  <a16:creationId xmlns:a16="http://schemas.microsoft.com/office/drawing/2014/main" id="{3B1B448A-6A83-4D22-A1C0-6DF726E01700}"/>
                </a:ext>
              </a:extLst>
            </p:cNvPr>
            <p:cNvSpPr>
              <a:spLocks noChangeArrowheads="1"/>
            </p:cNvSpPr>
            <p:nvPr/>
          </p:nvSpPr>
          <p:spPr bwMode="auto">
            <a:xfrm>
              <a:off x="273793" y="802350"/>
              <a:ext cx="8408441" cy="1182878"/>
            </a:xfrm>
            <a:prstGeom prst="roundRect">
              <a:avLst>
                <a:gd name="adj" fmla="val 16667"/>
              </a:avLst>
            </a:prstGeom>
            <a:solidFill>
              <a:srgbClr val="FFFF00">
                <a:alpha val="33000"/>
              </a:srgbClr>
            </a:solidFill>
            <a:ln w="1905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nvGrpSpPr>
            <p:cNvPr id="37898" name="グループ化 11">
              <a:extLst>
                <a:ext uri="{FF2B5EF4-FFF2-40B4-BE49-F238E27FC236}">
                  <a16:creationId xmlns:a16="http://schemas.microsoft.com/office/drawing/2014/main" id="{3F92C1B3-A674-4857-B6A2-7901CC86D2F5}"/>
                </a:ext>
              </a:extLst>
            </p:cNvPr>
            <p:cNvGrpSpPr>
              <a:grpSpLocks/>
            </p:cNvGrpSpPr>
            <p:nvPr/>
          </p:nvGrpSpPr>
          <p:grpSpPr bwMode="auto">
            <a:xfrm>
              <a:off x="423863" y="962449"/>
              <a:ext cx="8314233" cy="947737"/>
              <a:chOff x="200025" y="1011238"/>
              <a:chExt cx="8314233" cy="947737"/>
            </a:xfrm>
          </p:grpSpPr>
          <p:sp>
            <p:nvSpPr>
              <p:cNvPr id="13" name="Rectangle 3">
                <a:extLst>
                  <a:ext uri="{FF2B5EF4-FFF2-40B4-BE49-F238E27FC236}">
                    <a16:creationId xmlns:a16="http://schemas.microsoft.com/office/drawing/2014/main" id="{5A4599D7-8D22-45E9-9783-4CF7D7960CB7}"/>
                  </a:ext>
                </a:extLst>
              </p:cNvPr>
              <p:cNvSpPr txBox="1">
                <a:spLocks noChangeArrowheads="1"/>
              </p:cNvSpPr>
              <p:nvPr/>
            </p:nvSpPr>
            <p:spPr bwMode="auto">
              <a:xfrm>
                <a:off x="200277" y="1011105"/>
                <a:ext cx="7972658" cy="457273"/>
              </a:xfrm>
              <a:prstGeom prst="rect">
                <a:avLst/>
              </a:prstGeom>
              <a:noFill/>
              <a:ln>
                <a:noFill/>
              </a:ln>
              <a:effectLst/>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eaLnBrk="1" hangingPunct="1">
                  <a:lnSpc>
                    <a:spcPct val="80000"/>
                  </a:lnSpc>
                  <a:buFont typeface="Wingdings" panose="05000000000000000000" pitchFamily="2" charset="2"/>
                  <a:buNone/>
                  <a:defRPr/>
                </a:pPr>
                <a:r>
                  <a:rPr lang="ja-JP" altLang="en-US" sz="2800" u="sng" kern="0" dirty="0">
                    <a:solidFill>
                      <a:srgbClr val="0000FF"/>
                    </a:solidFill>
                    <a:latin typeface="ＭＳ ゴシック" panose="020B0609070205080204" pitchFamily="49" charset="-128"/>
                    <a:ea typeface="ＭＳ ゴシック" panose="020B0609070205080204" pitchFamily="49" charset="-128"/>
                  </a:rPr>
                  <a:t>顧客価値</a:t>
                </a:r>
                <a:r>
                  <a:rPr lang="ja-JP" altLang="en-US" sz="2800" kern="0" dirty="0">
                    <a:solidFill>
                      <a:srgbClr val="0000FF"/>
                    </a:solidFill>
                    <a:latin typeface="ＭＳ ゴシック" panose="020B0609070205080204" pitchFamily="49" charset="-128"/>
                    <a:ea typeface="ＭＳ ゴシック" panose="020B0609070205080204" pitchFamily="49" charset="-128"/>
                  </a:rPr>
                  <a:t>：</a:t>
                </a:r>
                <a:r>
                  <a:rPr lang="ja-JP" altLang="en-US" sz="2800" u="sng" kern="0" dirty="0">
                    <a:solidFill>
                      <a:srgbClr val="0000FF"/>
                    </a:solidFill>
                    <a:latin typeface="ＭＳ ゴシック" panose="020B0609070205080204" pitchFamily="49" charset="-128"/>
                    <a:ea typeface="ＭＳ ゴシック" panose="020B0609070205080204" pitchFamily="49" charset="-128"/>
                  </a:rPr>
                  <a:t>顧客が必要とする機能・便益・価値</a:t>
                </a:r>
                <a:endParaRPr lang="en-US" altLang="ja-JP" sz="2800" kern="0" dirty="0">
                  <a:solidFill>
                    <a:srgbClr val="0000FF"/>
                  </a:solidFill>
                  <a:latin typeface="ＭＳ ゴシック" panose="020B0609070205080204" pitchFamily="49" charset="-128"/>
                  <a:ea typeface="ＭＳ ゴシック" panose="020B0609070205080204" pitchFamily="49" charset="-128"/>
                </a:endParaRPr>
              </a:p>
            </p:txBody>
          </p:sp>
          <p:sp>
            <p:nvSpPr>
              <p:cNvPr id="14" name="Rectangle 3">
                <a:extLst>
                  <a:ext uri="{FF2B5EF4-FFF2-40B4-BE49-F238E27FC236}">
                    <a16:creationId xmlns:a16="http://schemas.microsoft.com/office/drawing/2014/main" id="{F40AF376-99F2-4682-BA3C-F43B14402555}"/>
                  </a:ext>
                </a:extLst>
              </p:cNvPr>
              <p:cNvSpPr txBox="1">
                <a:spLocks noChangeArrowheads="1"/>
              </p:cNvSpPr>
              <p:nvPr/>
            </p:nvSpPr>
            <p:spPr bwMode="auto">
              <a:xfrm>
                <a:off x="1908477" y="1528713"/>
                <a:ext cx="6605781" cy="430282"/>
              </a:xfrm>
              <a:prstGeom prst="rect">
                <a:avLst/>
              </a:prstGeom>
              <a:noFill/>
              <a:ln>
                <a:noFill/>
              </a:ln>
              <a:effectLst/>
            </p:spPr>
            <p:txBody>
              <a:bodyPr/>
              <a:lst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kumimoji="1"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kumimoji="1" sz="2000">
                    <a:solidFill>
                      <a:schemeClr val="tx1"/>
                    </a:solidFill>
                    <a:latin typeface="+mn-lt"/>
                    <a:ea typeface="+mn-ea"/>
                  </a:defRPr>
                </a:lvl9pPr>
              </a:lstStyle>
              <a:p>
                <a:pPr eaLnBrk="1" hangingPunct="1">
                  <a:lnSpc>
                    <a:spcPct val="80000"/>
                  </a:lnSpc>
                  <a:buFont typeface="Wingdings" panose="05000000000000000000" pitchFamily="2" charset="2"/>
                  <a:buNone/>
                  <a:defRPr/>
                </a:pPr>
                <a:r>
                  <a:rPr lang="ja-JP" altLang="en-US" sz="2800" u="sng" kern="0" dirty="0">
                    <a:solidFill>
                      <a:srgbClr val="FF0000"/>
                    </a:solidFill>
                    <a:latin typeface="ＭＳ ゴシック" panose="020B0609070205080204" pitchFamily="49" charset="-128"/>
                    <a:ea typeface="ＭＳ ゴシック" panose="020B0609070205080204" pitchFamily="49" charset="-128"/>
                  </a:rPr>
                  <a:t>機能的価値</a:t>
                </a:r>
                <a:r>
                  <a:rPr lang="ja-JP" altLang="en-US" sz="2800" kern="0" dirty="0">
                    <a:solidFill>
                      <a:srgbClr val="FF0000"/>
                    </a:solidFill>
                    <a:latin typeface="ＭＳ ゴシック" panose="020B0609070205080204" pitchFamily="49" charset="-128"/>
                    <a:ea typeface="ＭＳ ゴシック" panose="020B0609070205080204" pitchFamily="49" charset="-128"/>
                  </a:rPr>
                  <a:t> </a:t>
                </a:r>
                <a:r>
                  <a:rPr lang="ja-JP" altLang="en-US" sz="2800" kern="0" dirty="0">
                    <a:latin typeface="ＭＳ ゴシック" panose="020B0609070205080204" pitchFamily="49" charset="-128"/>
                    <a:ea typeface="ＭＳ ゴシック" panose="020B0609070205080204" pitchFamily="49" charset="-128"/>
                  </a:rPr>
                  <a:t>＋ </a:t>
                </a:r>
                <a:r>
                  <a:rPr lang="ja-JP" altLang="en-US" sz="2800" u="sng" kern="0" dirty="0">
                    <a:solidFill>
                      <a:srgbClr val="009999"/>
                    </a:solidFill>
                    <a:latin typeface="ＭＳ ゴシック" panose="020B0609070205080204" pitchFamily="49" charset="-128"/>
                    <a:ea typeface="ＭＳ ゴシック" panose="020B0609070205080204" pitchFamily="49" charset="-128"/>
                  </a:rPr>
                  <a:t>意味的価値</a:t>
                </a:r>
                <a:r>
                  <a:rPr lang="en-US" altLang="ja-JP" sz="2600" kern="0" dirty="0">
                    <a:solidFill>
                      <a:srgbClr val="009999"/>
                    </a:solidFill>
                    <a:latin typeface="ＭＳ ゴシック" panose="020B0609070205080204" pitchFamily="49" charset="-128"/>
                    <a:ea typeface="ＭＳ ゴシック" panose="020B0609070205080204" pitchFamily="49" charset="-128"/>
                  </a:rPr>
                  <a:t>(</a:t>
                </a:r>
                <a:r>
                  <a:rPr lang="ja-JP" altLang="en-US" sz="2600" kern="0" dirty="0">
                    <a:solidFill>
                      <a:srgbClr val="009999"/>
                    </a:solidFill>
                    <a:latin typeface="ＭＳ ゴシック" panose="020B0609070205080204" pitchFamily="49" charset="-128"/>
                    <a:ea typeface="ＭＳ ゴシック" panose="020B0609070205080204" pitchFamily="49" charset="-128"/>
                  </a:rPr>
                  <a:t>感性的価値）</a:t>
                </a:r>
                <a:endParaRPr lang="en-US" altLang="ja-JP" sz="2600" kern="0" dirty="0">
                  <a:solidFill>
                    <a:srgbClr val="009999"/>
                  </a:solidFill>
                  <a:latin typeface="ＭＳ ゴシック" panose="020B0609070205080204" pitchFamily="49" charset="-128"/>
                  <a:ea typeface="ＭＳ ゴシック" panose="020B0609070205080204" pitchFamily="49" charset="-128"/>
                </a:endParaRPr>
              </a:p>
            </p:txBody>
          </p:sp>
          <p:sp>
            <p:nvSpPr>
              <p:cNvPr id="37901" name="矢印: 右 8">
                <a:extLst>
                  <a:ext uri="{FF2B5EF4-FFF2-40B4-BE49-F238E27FC236}">
                    <a16:creationId xmlns:a16="http://schemas.microsoft.com/office/drawing/2014/main" id="{B418DD12-3F53-4366-A850-45733BEC78AC}"/>
                  </a:ext>
                </a:extLst>
              </p:cNvPr>
              <p:cNvSpPr>
                <a:spLocks noChangeArrowheads="1"/>
              </p:cNvSpPr>
              <p:nvPr/>
            </p:nvSpPr>
            <p:spPr bwMode="auto">
              <a:xfrm>
                <a:off x="1481510" y="1575824"/>
                <a:ext cx="338821" cy="318955"/>
              </a:xfrm>
              <a:prstGeom prst="rightArrow">
                <a:avLst>
                  <a:gd name="adj1" fmla="val 50000"/>
                  <a:gd name="adj2" fmla="val 49893"/>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grpSp>
      <p:sp>
        <p:nvSpPr>
          <p:cNvPr id="15" name="正方形/長方形 14">
            <a:extLst>
              <a:ext uri="{FF2B5EF4-FFF2-40B4-BE49-F238E27FC236}">
                <a16:creationId xmlns:a16="http://schemas.microsoft.com/office/drawing/2014/main" id="{1C7A75F3-5BCA-4204-864C-EF5D9F7EECA3}"/>
              </a:ext>
            </a:extLst>
          </p:cNvPr>
          <p:cNvSpPr/>
          <p:nvPr/>
        </p:nvSpPr>
        <p:spPr>
          <a:xfrm>
            <a:off x="1070007" y="2428504"/>
            <a:ext cx="5976663" cy="387798"/>
          </a:xfrm>
          <a:prstGeom prst="rect">
            <a:avLst/>
          </a:prstGeom>
        </p:spPr>
        <p:txBody>
          <a:bodyPr wrap="square">
            <a:spAutoFit/>
          </a:bodyPr>
          <a:lstStyle/>
          <a:p>
            <a:pPr eaLnBrk="1" hangingPunct="1">
              <a:lnSpc>
                <a:spcPct val="80000"/>
              </a:lnSpc>
              <a:buFont typeface="Wingdings" panose="05000000000000000000" pitchFamily="2" charset="2"/>
              <a:buNone/>
              <a:defRPr/>
            </a:pPr>
            <a:r>
              <a:rPr lang="ja-JP" altLang="en-US" kern="0" dirty="0">
                <a:solidFill>
                  <a:srgbClr val="0000FF"/>
                </a:solidFill>
                <a:latin typeface="ＭＳ ゴシック" panose="020B0609070205080204" pitchFamily="49" charset="-128"/>
                <a:ea typeface="ＭＳ ゴシック" panose="020B0609070205080204" pitchFamily="49" charset="-128"/>
              </a:rPr>
              <a:t>・</a:t>
            </a:r>
            <a:r>
              <a:rPr lang="ja-JP" altLang="en-US" u="sng" kern="0" dirty="0">
                <a:solidFill>
                  <a:srgbClr val="0000FF"/>
                </a:solidFill>
                <a:latin typeface="ＭＳ ゴシック" panose="020B0609070205080204" pitchFamily="49" charset="-128"/>
                <a:ea typeface="ＭＳ ゴシック" panose="020B0609070205080204" pitchFamily="49" charset="-128"/>
              </a:rPr>
              <a:t>製品の機能的属性から得られる価値</a:t>
            </a:r>
            <a:r>
              <a:rPr lang="ja-JP" altLang="en-US" kern="0" dirty="0">
                <a:solidFill>
                  <a:srgbClr val="0000FF"/>
                </a:solidFill>
                <a:latin typeface="ＭＳ ゴシック" panose="020B0609070205080204" pitchFamily="49" charset="-128"/>
                <a:ea typeface="ＭＳ ゴシック" panose="020B0609070205080204" pitchFamily="49" charset="-128"/>
              </a:rPr>
              <a:t>　　</a:t>
            </a:r>
          </a:p>
        </p:txBody>
      </p:sp>
      <p:grpSp>
        <p:nvGrpSpPr>
          <p:cNvPr id="6" name="グループ化 5">
            <a:extLst>
              <a:ext uri="{FF2B5EF4-FFF2-40B4-BE49-F238E27FC236}">
                <a16:creationId xmlns:a16="http://schemas.microsoft.com/office/drawing/2014/main" id="{D337C604-303F-4E75-8775-D149627B4900}"/>
              </a:ext>
            </a:extLst>
          </p:cNvPr>
          <p:cNvGrpSpPr/>
          <p:nvPr/>
        </p:nvGrpSpPr>
        <p:grpSpPr>
          <a:xfrm>
            <a:off x="107504" y="3942882"/>
            <a:ext cx="9082559" cy="2661362"/>
            <a:chOff x="107504" y="3721300"/>
            <a:chExt cx="9082559" cy="2661362"/>
          </a:xfrm>
        </p:grpSpPr>
        <p:sp>
          <p:nvSpPr>
            <p:cNvPr id="5" name="正方形/長方形 4">
              <a:extLst>
                <a:ext uri="{FF2B5EF4-FFF2-40B4-BE49-F238E27FC236}">
                  <a16:creationId xmlns:a16="http://schemas.microsoft.com/office/drawing/2014/main" id="{860448C9-9F91-47AC-8FB3-C0F2CAE3241B}"/>
                </a:ext>
              </a:extLst>
            </p:cNvPr>
            <p:cNvSpPr/>
            <p:nvPr/>
          </p:nvSpPr>
          <p:spPr>
            <a:xfrm>
              <a:off x="1979712" y="5674776"/>
              <a:ext cx="7210351" cy="707886"/>
            </a:xfrm>
            <a:prstGeom prst="rect">
              <a:avLst/>
            </a:prstGeom>
          </p:spPr>
          <p:txBody>
            <a:bodyPr wrap="square">
              <a:spAutoFit/>
            </a:bodyPr>
            <a:lstStyle/>
            <a:p>
              <a:pPr>
                <a:defRPr/>
              </a:pPr>
              <a:r>
                <a:rPr lang="ja-JP" altLang="en-US" sz="2000" kern="0" dirty="0">
                  <a:latin typeface="ＭＳ ゴシック" panose="020B0609070205080204" pitchFamily="49" charset="-128"/>
                  <a:ea typeface="ＭＳ ゴシック" panose="020B0609070205080204" pitchFamily="49" charset="-128"/>
                </a:rPr>
                <a:t>～ 自動車の場合：</a:t>
              </a:r>
              <a:r>
                <a:rPr lang="ja-JP" altLang="en-US" sz="2000" u="sng" kern="0" dirty="0">
                  <a:latin typeface="ＭＳ ゴシック" panose="020B0609070205080204" pitchFamily="49" charset="-128"/>
                  <a:ea typeface="ＭＳ ゴシック" panose="020B0609070205080204" pitchFamily="49" charset="-128"/>
                </a:rPr>
                <a:t>デザイン</a:t>
              </a:r>
              <a:r>
                <a:rPr lang="ja-JP" altLang="en-US" sz="2000" kern="0" dirty="0">
                  <a:latin typeface="ＭＳ ゴシック" panose="020B0609070205080204" pitchFamily="49" charset="-128"/>
                  <a:ea typeface="ＭＳ ゴシック" panose="020B0609070205080204" pitchFamily="49" charset="-128"/>
                </a:rPr>
                <a:t>、</a:t>
              </a:r>
              <a:r>
                <a:rPr lang="ja-JP" altLang="en-US" sz="2000" u="sng" kern="0" dirty="0">
                  <a:latin typeface="ＭＳ ゴシック" panose="020B0609070205080204" pitchFamily="49" charset="-128"/>
                  <a:ea typeface="ＭＳ ゴシック" panose="020B0609070205080204" pitchFamily="49" charset="-128"/>
                </a:rPr>
                <a:t>乗り心地</a:t>
              </a:r>
              <a:r>
                <a:rPr lang="ja-JP" altLang="en-US" sz="2000" kern="0" dirty="0">
                  <a:latin typeface="ＭＳ ゴシック" panose="020B0609070205080204" pitchFamily="49" charset="-128"/>
                  <a:ea typeface="ＭＳ ゴシック" panose="020B0609070205080204" pitchFamily="49" charset="-128"/>
                </a:rPr>
                <a:t>、</a:t>
              </a:r>
              <a:r>
                <a:rPr lang="ja-JP" altLang="en-US" sz="2000" u="sng" kern="0" dirty="0">
                  <a:latin typeface="ＭＳ ゴシック" panose="020B0609070205080204" pitchFamily="49" charset="-128"/>
                  <a:ea typeface="ＭＳ ゴシック" panose="020B0609070205080204" pitchFamily="49" charset="-128"/>
                </a:rPr>
                <a:t>快適な空間</a:t>
              </a:r>
              <a:r>
                <a:rPr lang="ja-JP" altLang="en-US" sz="2000" kern="0" dirty="0">
                  <a:latin typeface="ＭＳ ゴシック" panose="020B0609070205080204" pitchFamily="49" charset="-128"/>
                  <a:ea typeface="ＭＳ ゴシック" panose="020B0609070205080204" pitchFamily="49" charset="-128"/>
                </a:rPr>
                <a:t>、</a:t>
              </a:r>
              <a:r>
                <a:rPr lang="ja-JP" altLang="en-US" sz="2000" u="sng" kern="0" dirty="0">
                  <a:latin typeface="ＭＳ ゴシック" panose="020B0609070205080204" pitchFamily="49" charset="-128"/>
                  <a:ea typeface="ＭＳ ゴシック" panose="020B0609070205080204" pitchFamily="49" charset="-128"/>
                </a:rPr>
                <a:t> </a:t>
              </a:r>
              <a:endParaRPr lang="en-US" altLang="ja-JP" sz="2000" u="sng" kern="0" dirty="0">
                <a:latin typeface="ＭＳ ゴシック" panose="020B0609070205080204" pitchFamily="49" charset="-128"/>
                <a:ea typeface="ＭＳ ゴシック" panose="020B0609070205080204" pitchFamily="49" charset="-128"/>
              </a:endParaRPr>
            </a:p>
            <a:p>
              <a:pPr>
                <a:defRPr/>
              </a:pPr>
              <a:r>
                <a:rPr lang="en-US" altLang="ja-JP" sz="2000" kern="0" dirty="0">
                  <a:latin typeface="ＭＳ ゴシック" panose="020B0609070205080204" pitchFamily="49" charset="-128"/>
                  <a:ea typeface="ＭＳ ゴシック" panose="020B0609070205080204" pitchFamily="49" charset="-128"/>
                </a:rPr>
                <a:t>                 </a:t>
              </a:r>
              <a:r>
                <a:rPr lang="ja-JP" altLang="en-US" sz="2000" u="sng" kern="0" dirty="0">
                  <a:latin typeface="ＭＳ ゴシック" panose="020B0609070205080204" pitchFamily="49" charset="-128"/>
                  <a:ea typeface="ＭＳ ゴシック" panose="020B0609070205080204" pitchFamily="49" charset="-128"/>
                </a:rPr>
                <a:t>ステイタス</a:t>
              </a:r>
              <a:r>
                <a:rPr lang="ja-JP" altLang="en-US" sz="2000" kern="0" dirty="0">
                  <a:latin typeface="ＭＳ ゴシック" panose="020B0609070205080204" pitchFamily="49" charset="-128"/>
                  <a:ea typeface="ＭＳ ゴシック" panose="020B0609070205080204" pitchFamily="49" charset="-128"/>
                </a:rPr>
                <a:t>、</a:t>
              </a:r>
              <a:r>
                <a:rPr lang="ja-JP" altLang="en-US" sz="2000" u="sng" kern="0" dirty="0">
                  <a:latin typeface="ＭＳ ゴシック" panose="020B0609070205080204" pitchFamily="49" charset="-128"/>
                  <a:ea typeface="ＭＳ ゴシック" panose="020B0609070205080204" pitchFamily="49" charset="-128"/>
                </a:rPr>
                <a:t>自分らしさの表現</a:t>
              </a:r>
              <a:r>
                <a:rPr lang="ja-JP" altLang="en-US" sz="2000" kern="0" dirty="0">
                  <a:latin typeface="ＭＳ ゴシック" panose="020B0609070205080204" pitchFamily="49" charset="-128"/>
                  <a:ea typeface="ＭＳ ゴシック" panose="020B0609070205080204" pitchFamily="49" charset="-128"/>
                </a:rPr>
                <a:t> </a:t>
              </a:r>
              <a:r>
                <a:rPr lang="ja-JP" altLang="en-US" sz="1800" kern="0" dirty="0">
                  <a:latin typeface="ＭＳ ゴシック" panose="020B0609070205080204" pitchFamily="49" charset="-128"/>
                  <a:ea typeface="ＭＳ ゴシック" panose="020B0609070205080204" pitchFamily="49" charset="-128"/>
                </a:rPr>
                <a:t>等</a:t>
              </a:r>
              <a:endParaRPr lang="ja-JP" altLang="en-US" sz="1800" dirty="0">
                <a:latin typeface="ＭＳ ゴシック" panose="020B0609070205080204" pitchFamily="49" charset="-128"/>
                <a:ea typeface="ＭＳ ゴシック" panose="020B0609070205080204" pitchFamily="49" charset="-128"/>
              </a:endParaRPr>
            </a:p>
          </p:txBody>
        </p:sp>
        <p:sp>
          <p:nvSpPr>
            <p:cNvPr id="16" name="正方形/長方形 15">
              <a:extLst>
                <a:ext uri="{FF2B5EF4-FFF2-40B4-BE49-F238E27FC236}">
                  <a16:creationId xmlns:a16="http://schemas.microsoft.com/office/drawing/2014/main" id="{131D9F71-0DCA-4082-8A5D-5021734D00A5}"/>
                </a:ext>
              </a:extLst>
            </p:cNvPr>
            <p:cNvSpPr/>
            <p:nvPr/>
          </p:nvSpPr>
          <p:spPr>
            <a:xfrm>
              <a:off x="107504" y="3721300"/>
              <a:ext cx="7221537" cy="437043"/>
            </a:xfrm>
            <a:prstGeom prst="rect">
              <a:avLst/>
            </a:prstGeom>
          </p:spPr>
          <p:txBody>
            <a:bodyPr wrap="square">
              <a:spAutoFit/>
            </a:bodyPr>
            <a:lstStyle/>
            <a:p>
              <a:pPr eaLnBrk="1" hangingPunct="1">
                <a:lnSpc>
                  <a:spcPct val="80000"/>
                </a:lnSpc>
                <a:buFont typeface="Wingdings" panose="05000000000000000000" pitchFamily="2" charset="2"/>
                <a:buNone/>
                <a:defRPr/>
              </a:pPr>
              <a:r>
                <a:rPr lang="ja-JP" altLang="en-US" kern="0" dirty="0">
                  <a:latin typeface="ＭＳ ゴシック" panose="020B0609070205080204" pitchFamily="49" charset="-128"/>
                  <a:ea typeface="ＭＳ ゴシック" panose="020B0609070205080204" pitchFamily="49" charset="-128"/>
                </a:rPr>
                <a:t>○ </a:t>
              </a:r>
              <a:r>
                <a:rPr lang="ja-JP" altLang="en-US" sz="2600" u="sng" kern="0" dirty="0">
                  <a:solidFill>
                    <a:srgbClr val="009999"/>
                  </a:solidFill>
                  <a:latin typeface="ＭＳ ゴシック" panose="020B0609070205080204" pitchFamily="49" charset="-128"/>
                  <a:ea typeface="ＭＳ ゴシック" panose="020B0609070205080204" pitchFamily="49" charset="-128"/>
                </a:rPr>
                <a:t>意味的価値</a:t>
              </a:r>
              <a:r>
                <a:rPr lang="ja-JP" altLang="en-US" kern="0" dirty="0">
                  <a:solidFill>
                    <a:srgbClr val="009999"/>
                  </a:solidFill>
                  <a:latin typeface="ＭＳ ゴシック" panose="020B0609070205080204" pitchFamily="49" charset="-128"/>
                  <a:ea typeface="ＭＳ ゴシック" panose="020B0609070205080204" pitchFamily="49" charset="-128"/>
                </a:rPr>
                <a:t>（</a:t>
              </a:r>
              <a:r>
                <a:rPr lang="ja-JP" altLang="en-US" u="sng" kern="0" dirty="0">
                  <a:solidFill>
                    <a:srgbClr val="009999"/>
                  </a:solidFill>
                  <a:latin typeface="ＭＳ ゴシック" panose="020B0609070205080204" pitchFamily="49" charset="-128"/>
                  <a:ea typeface="ＭＳ ゴシック" panose="020B0609070205080204" pitchFamily="49" charset="-128"/>
                </a:rPr>
                <a:t>感性的価値、経験価値</a:t>
              </a:r>
              <a:r>
                <a:rPr lang="ja-JP" altLang="en-US" kern="0" dirty="0">
                  <a:solidFill>
                    <a:srgbClr val="009999"/>
                  </a:solidFill>
                  <a:latin typeface="ＭＳ ゴシック" panose="020B0609070205080204" pitchFamily="49" charset="-128"/>
                  <a:ea typeface="ＭＳ ゴシック" panose="020B0609070205080204" pitchFamily="49" charset="-128"/>
                </a:rPr>
                <a:t>）</a:t>
              </a:r>
              <a:r>
                <a:rPr lang="ja-JP" altLang="en-US" sz="2800" kern="0" dirty="0">
                  <a:solidFill>
                    <a:srgbClr val="009999"/>
                  </a:solidFill>
                  <a:latin typeface="ＭＳ ゴシック" panose="020B0609070205080204" pitchFamily="49" charset="-128"/>
                  <a:ea typeface="ＭＳ ゴシック" panose="020B0609070205080204" pitchFamily="49" charset="-128"/>
                </a:rPr>
                <a:t>　　 　</a:t>
              </a:r>
              <a:endParaRPr lang="ja-JP" altLang="en-US" sz="2300" u="sng" kern="0" dirty="0">
                <a:solidFill>
                  <a:srgbClr val="009999"/>
                </a:solidFill>
                <a:latin typeface="ＭＳ ゴシック" panose="020B0609070205080204" pitchFamily="49" charset="-128"/>
                <a:ea typeface="ＭＳ ゴシック" panose="020B0609070205080204" pitchFamily="49" charset="-128"/>
              </a:endParaRPr>
            </a:p>
          </p:txBody>
        </p:sp>
        <p:sp>
          <p:nvSpPr>
            <p:cNvPr id="17" name="正方形/長方形 16">
              <a:extLst>
                <a:ext uri="{FF2B5EF4-FFF2-40B4-BE49-F238E27FC236}">
                  <a16:creationId xmlns:a16="http://schemas.microsoft.com/office/drawing/2014/main" id="{8CCE2576-EFC8-423D-8AC6-AF7085740263}"/>
                </a:ext>
              </a:extLst>
            </p:cNvPr>
            <p:cNvSpPr/>
            <p:nvPr/>
          </p:nvSpPr>
          <p:spPr>
            <a:xfrm>
              <a:off x="1070007" y="4236611"/>
              <a:ext cx="8035403" cy="800219"/>
            </a:xfrm>
            <a:prstGeom prst="rect">
              <a:avLst/>
            </a:prstGeom>
          </p:spPr>
          <p:txBody>
            <a:bodyPr wrap="square">
              <a:spAutoFit/>
            </a:bodyPr>
            <a:lstStyle/>
            <a:p>
              <a:pPr eaLnBrk="1" hangingPunct="1">
                <a:buFont typeface="Wingdings" panose="05000000000000000000" pitchFamily="2" charset="2"/>
                <a:buNone/>
                <a:defRPr/>
              </a:pPr>
              <a:r>
                <a:rPr lang="ja-JP" altLang="en-US" sz="2300" kern="0" dirty="0">
                  <a:solidFill>
                    <a:srgbClr val="0000FF"/>
                  </a:solidFill>
                  <a:latin typeface="ＭＳ ゴシック" panose="020B0609070205080204" pitchFamily="49" charset="-128"/>
                  <a:ea typeface="ＭＳ ゴシック" panose="020B0609070205080204" pitchFamily="49" charset="-128"/>
                </a:rPr>
                <a:t>・</a:t>
              </a:r>
              <a:r>
                <a:rPr lang="ja-JP" altLang="en-US" sz="2300" u="sng" kern="0" dirty="0">
                  <a:solidFill>
                    <a:srgbClr val="0000FF"/>
                  </a:solidFill>
                  <a:latin typeface="ＭＳ ゴシック" panose="020B0609070205080204" pitchFamily="49" charset="-128"/>
                  <a:ea typeface="ＭＳ ゴシック" panose="020B0609070205080204" pitchFamily="49" charset="-128"/>
                </a:rPr>
                <a:t>製品それ自体の五感</a:t>
              </a:r>
              <a:r>
                <a:rPr lang="ja-JP" altLang="en-US" sz="1800" kern="0" dirty="0">
                  <a:latin typeface="ＭＳ ゴシック" panose="020B0609070205080204" pitchFamily="49" charset="-128"/>
                  <a:ea typeface="ＭＳ ゴシック" panose="020B0609070205080204" pitchFamily="49" charset="-128"/>
                </a:rPr>
                <a:t>（視覚、聴覚、嗅覚、味覚、触覚）</a:t>
              </a:r>
              <a:r>
                <a:rPr lang="ja-JP" altLang="en-US" sz="2300" u="sng" kern="0" dirty="0">
                  <a:solidFill>
                    <a:srgbClr val="0000FF"/>
                  </a:solidFill>
                  <a:latin typeface="ＭＳ ゴシック" panose="020B0609070205080204" pitchFamily="49" charset="-128"/>
                  <a:ea typeface="ＭＳ ゴシック" panose="020B0609070205080204" pitchFamily="49" charset="-128"/>
                </a:rPr>
                <a:t>に関わる</a:t>
              </a:r>
              <a:endParaRPr lang="en-US" altLang="ja-JP" sz="2300" u="sng" kern="0" dirty="0">
                <a:solidFill>
                  <a:srgbClr val="0000FF"/>
                </a:solidFill>
                <a:latin typeface="ＭＳ ゴシック" panose="020B0609070205080204" pitchFamily="49" charset="-128"/>
                <a:ea typeface="ＭＳ ゴシック" panose="020B0609070205080204" pitchFamily="49" charset="-128"/>
              </a:endParaRPr>
            </a:p>
            <a:p>
              <a:pPr eaLnBrk="1" hangingPunct="1">
                <a:buFont typeface="Wingdings" panose="05000000000000000000" pitchFamily="2" charset="2"/>
                <a:buNone/>
                <a:defRPr/>
              </a:pPr>
              <a:r>
                <a:rPr lang="en-US" altLang="ja-JP" sz="2300" kern="0" dirty="0">
                  <a:solidFill>
                    <a:srgbClr val="0000FF"/>
                  </a:solidFill>
                  <a:latin typeface="ＭＳ ゴシック" panose="020B0609070205080204" pitchFamily="49" charset="-128"/>
                  <a:ea typeface="ＭＳ ゴシック" panose="020B0609070205080204" pitchFamily="49" charset="-128"/>
                </a:rPr>
                <a:t>  </a:t>
              </a:r>
              <a:r>
                <a:rPr lang="ja-JP" altLang="en-US" sz="2300" u="sng" kern="0" dirty="0">
                  <a:solidFill>
                    <a:srgbClr val="0000FF"/>
                  </a:solidFill>
                  <a:latin typeface="ＭＳ ゴシック" panose="020B0609070205080204" pitchFamily="49" charset="-128"/>
                  <a:ea typeface="ＭＳ ゴシック" panose="020B0609070205080204" pitchFamily="49" charset="-128"/>
                </a:rPr>
                <a:t>ような属性や物語性、ブランド等から得られる価値</a:t>
              </a:r>
              <a:endParaRPr lang="en-US" altLang="ja-JP" sz="2300" kern="0" dirty="0">
                <a:latin typeface="ＭＳ ゴシック" panose="020B0609070205080204" pitchFamily="49" charset="-128"/>
                <a:ea typeface="ＭＳ ゴシック" panose="020B0609070205080204" pitchFamily="49" charset="-128"/>
              </a:endParaRPr>
            </a:p>
          </p:txBody>
        </p:sp>
        <p:sp>
          <p:nvSpPr>
            <p:cNvPr id="18" name="正方形/長方形 17">
              <a:extLst>
                <a:ext uri="{FF2B5EF4-FFF2-40B4-BE49-F238E27FC236}">
                  <a16:creationId xmlns:a16="http://schemas.microsoft.com/office/drawing/2014/main" id="{C1CC408E-5BDD-46E0-A3F1-4D10DF805CCD}"/>
                </a:ext>
              </a:extLst>
            </p:cNvPr>
            <p:cNvSpPr/>
            <p:nvPr/>
          </p:nvSpPr>
          <p:spPr>
            <a:xfrm>
              <a:off x="1070007" y="5161904"/>
              <a:ext cx="8016415" cy="387798"/>
            </a:xfrm>
            <a:prstGeom prst="rect">
              <a:avLst/>
            </a:prstGeom>
          </p:spPr>
          <p:txBody>
            <a:bodyPr wrap="square">
              <a:spAutoFit/>
            </a:bodyPr>
            <a:lstStyle/>
            <a:p>
              <a:pPr eaLnBrk="1" hangingPunct="1">
                <a:lnSpc>
                  <a:spcPct val="80000"/>
                </a:lnSpc>
                <a:buFont typeface="Wingdings" panose="05000000000000000000" pitchFamily="2" charset="2"/>
                <a:buNone/>
                <a:defRPr/>
              </a:pPr>
              <a:r>
                <a:rPr lang="ja-JP" altLang="en-US" kern="0" dirty="0">
                  <a:solidFill>
                    <a:srgbClr val="0000FF"/>
                  </a:solidFill>
                  <a:latin typeface="ＭＳ ゴシック" panose="020B0609070205080204" pitchFamily="49" charset="-128"/>
                  <a:ea typeface="ＭＳ ゴシック" panose="020B0609070205080204" pitchFamily="49" charset="-128"/>
                </a:rPr>
                <a:t>・</a:t>
              </a:r>
              <a:r>
                <a:rPr lang="ja-JP" altLang="en-US" u="sng" kern="0" dirty="0">
                  <a:solidFill>
                    <a:srgbClr val="0000FF"/>
                  </a:solidFill>
                  <a:latin typeface="ＭＳ ゴシック" panose="020B0609070205080204" pitchFamily="49" charset="-128"/>
                  <a:ea typeface="ＭＳ ゴシック" panose="020B0609070205080204" pitchFamily="49" charset="-128"/>
                </a:rPr>
                <a:t>ライフスタイル・価値観等に対応した価値</a:t>
              </a:r>
              <a:r>
                <a:rPr lang="en-US" altLang="ja-JP" kern="0" dirty="0">
                  <a:solidFill>
                    <a:srgbClr val="0000FF"/>
                  </a:solidFill>
                  <a:latin typeface="ＭＳ ゴシック" panose="020B0609070205080204" pitchFamily="49" charset="-128"/>
                  <a:ea typeface="ＭＳ ゴシック" panose="020B0609070205080204" pitchFamily="49" charset="-128"/>
                </a:rPr>
                <a:t>(</a:t>
              </a:r>
              <a:r>
                <a:rPr lang="ja-JP" altLang="en-US" kern="0" dirty="0">
                  <a:solidFill>
                    <a:srgbClr val="0000FF"/>
                  </a:solidFill>
                  <a:latin typeface="ＭＳ ゴシック" panose="020B0609070205080204" pitchFamily="49" charset="-128"/>
                  <a:ea typeface="ＭＳ ゴシック" panose="020B0609070205080204" pitchFamily="49" charset="-128"/>
                </a:rPr>
                <a:t>利便性 </a:t>
              </a:r>
              <a:r>
                <a:rPr lang="ja-JP" altLang="en-US" sz="2000" kern="0" dirty="0">
                  <a:solidFill>
                    <a:srgbClr val="0000FF"/>
                  </a:solidFill>
                  <a:latin typeface="ＭＳ ゴシック" panose="020B0609070205080204" pitchFamily="49" charset="-128"/>
                  <a:ea typeface="ＭＳ ゴシック" panose="020B0609070205080204" pitchFamily="49" charset="-128"/>
                </a:rPr>
                <a:t>等</a:t>
              </a:r>
              <a:r>
                <a:rPr lang="en-US" altLang="ja-JP" kern="0" dirty="0">
                  <a:solidFill>
                    <a:srgbClr val="0000FF"/>
                  </a:solidFill>
                  <a:latin typeface="ＭＳ ゴシック" panose="020B0609070205080204" pitchFamily="49" charset="-128"/>
                  <a:ea typeface="ＭＳ ゴシック" panose="020B0609070205080204" pitchFamily="49" charset="-128"/>
                </a:rPr>
                <a:t>)</a:t>
              </a:r>
              <a:endParaRPr lang="ja-JP" altLang="en-US" kern="0" dirty="0">
                <a:solidFill>
                  <a:srgbClr val="0000FF"/>
                </a:solidFill>
                <a:latin typeface="ＭＳ ゴシック" panose="020B0609070205080204" pitchFamily="49" charset="-128"/>
                <a:ea typeface="ＭＳ ゴシック" panose="020B0609070205080204" pitchFamily="49" charset="-128"/>
              </a:endParaRPr>
            </a:p>
          </p:txBody>
        </p:sp>
      </p:grpSp>
    </p:spTree>
    <p:extLst>
      <p:ext uri="{BB962C8B-B14F-4D97-AF65-F5344CB8AC3E}">
        <p14:creationId xmlns:p14="http://schemas.microsoft.com/office/powerpoint/2010/main" val="2207251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786E6ACD-CF9F-4302-A9A0-074AF0238BC0}"/>
              </a:ext>
            </a:extLst>
          </p:cNvPr>
          <p:cNvSpPr txBox="1">
            <a:spLocks noChangeArrowheads="1"/>
          </p:cNvSpPr>
          <p:nvPr/>
        </p:nvSpPr>
        <p:spPr bwMode="auto">
          <a:xfrm>
            <a:off x="414383" y="65225"/>
            <a:ext cx="8177212" cy="504825"/>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3000" kern="0" dirty="0">
                <a:latin typeface="ＭＳ ゴシック" panose="020B0609070205080204" pitchFamily="49" charset="-128"/>
                <a:ea typeface="ＭＳ ゴシック" panose="020B0609070205080204" pitchFamily="49" charset="-128"/>
              </a:rPr>
              <a:t>食品の顧客価値</a:t>
            </a:r>
          </a:p>
        </p:txBody>
      </p:sp>
      <p:grpSp>
        <p:nvGrpSpPr>
          <p:cNvPr id="38916" name="グループ化 5">
            <a:extLst>
              <a:ext uri="{FF2B5EF4-FFF2-40B4-BE49-F238E27FC236}">
                <a16:creationId xmlns:a16="http://schemas.microsoft.com/office/drawing/2014/main" id="{3FAA31CF-BE5C-4AAF-964E-2C81C5D16E53}"/>
              </a:ext>
            </a:extLst>
          </p:cNvPr>
          <p:cNvGrpSpPr>
            <a:grpSpLocks/>
          </p:cNvGrpSpPr>
          <p:nvPr/>
        </p:nvGrpSpPr>
        <p:grpSpPr bwMode="auto">
          <a:xfrm>
            <a:off x="231397" y="670661"/>
            <a:ext cx="2951162" cy="566738"/>
            <a:chOff x="459394" y="3779388"/>
            <a:chExt cx="2425905" cy="615156"/>
          </a:xfrm>
        </p:grpSpPr>
        <p:sp>
          <p:nvSpPr>
            <p:cNvPr id="38930" name="四角形: 角を丸くする 9">
              <a:extLst>
                <a:ext uri="{FF2B5EF4-FFF2-40B4-BE49-F238E27FC236}">
                  <a16:creationId xmlns:a16="http://schemas.microsoft.com/office/drawing/2014/main" id="{88B7223E-345A-44DE-BF2A-0220445D20DF}"/>
                </a:ext>
              </a:extLst>
            </p:cNvPr>
            <p:cNvSpPr>
              <a:spLocks noChangeArrowheads="1"/>
            </p:cNvSpPr>
            <p:nvPr/>
          </p:nvSpPr>
          <p:spPr bwMode="auto">
            <a:xfrm>
              <a:off x="527925" y="3779388"/>
              <a:ext cx="2288844" cy="615156"/>
            </a:xfrm>
            <a:prstGeom prst="roundRect">
              <a:avLst>
                <a:gd name="adj" fmla="val 16667"/>
              </a:avLst>
            </a:prstGeom>
            <a:solidFill>
              <a:srgbClr val="FFFF00">
                <a:alpha val="33000"/>
              </a:srgbClr>
            </a:solidFill>
            <a:ln w="1587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latin typeface="ＭＳ ゴシック" panose="020B0609070205080204" pitchFamily="49" charset="-128"/>
                <a:ea typeface="ＭＳ ゴシック" panose="020B0609070205080204" pitchFamily="49" charset="-128"/>
              </a:endParaRPr>
            </a:p>
          </p:txBody>
        </p:sp>
        <p:sp>
          <p:nvSpPr>
            <p:cNvPr id="38931" name="テキスト ボックス 10">
              <a:extLst>
                <a:ext uri="{FF2B5EF4-FFF2-40B4-BE49-F238E27FC236}">
                  <a16:creationId xmlns:a16="http://schemas.microsoft.com/office/drawing/2014/main" id="{1CD5C2B5-5885-4F12-BE45-AA0EF4C68BD1}"/>
                </a:ext>
              </a:extLst>
            </p:cNvPr>
            <p:cNvSpPr txBox="1">
              <a:spLocks noChangeArrowheads="1"/>
            </p:cNvSpPr>
            <p:nvPr/>
          </p:nvSpPr>
          <p:spPr bwMode="auto">
            <a:xfrm>
              <a:off x="459394" y="3795144"/>
              <a:ext cx="2425905" cy="567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800" dirty="0">
                  <a:latin typeface="ＭＳ ゴシック" panose="020B0609070205080204" pitchFamily="49" charset="-128"/>
                  <a:ea typeface="ＭＳ ゴシック" panose="020B0609070205080204" pitchFamily="49" charset="-128"/>
                </a:rPr>
                <a:t>食品の顧客価値</a:t>
              </a:r>
            </a:p>
          </p:txBody>
        </p:sp>
      </p:grpSp>
      <p:grpSp>
        <p:nvGrpSpPr>
          <p:cNvPr id="38917" name="グループ化 17">
            <a:extLst>
              <a:ext uri="{FF2B5EF4-FFF2-40B4-BE49-F238E27FC236}">
                <a16:creationId xmlns:a16="http://schemas.microsoft.com/office/drawing/2014/main" id="{9F72EE5B-369F-4B02-BEB6-2DD6FE0C6DB0}"/>
              </a:ext>
            </a:extLst>
          </p:cNvPr>
          <p:cNvGrpSpPr>
            <a:grpSpLocks/>
          </p:cNvGrpSpPr>
          <p:nvPr/>
        </p:nvGrpSpPr>
        <p:grpSpPr bwMode="auto">
          <a:xfrm>
            <a:off x="55968" y="1319679"/>
            <a:ext cx="8389825" cy="3411296"/>
            <a:chOff x="487331" y="1571760"/>
            <a:chExt cx="8389594" cy="3410678"/>
          </a:xfrm>
        </p:grpSpPr>
        <p:sp>
          <p:nvSpPr>
            <p:cNvPr id="38923" name="正方形/長方形 2">
              <a:extLst>
                <a:ext uri="{FF2B5EF4-FFF2-40B4-BE49-F238E27FC236}">
                  <a16:creationId xmlns:a16="http://schemas.microsoft.com/office/drawing/2014/main" id="{52AD2DE3-FF02-4551-B8A2-9F66FA855F2D}"/>
                </a:ext>
              </a:extLst>
            </p:cNvPr>
            <p:cNvSpPr>
              <a:spLocks noChangeArrowheads="1"/>
            </p:cNvSpPr>
            <p:nvPr/>
          </p:nvSpPr>
          <p:spPr bwMode="auto">
            <a:xfrm>
              <a:off x="902355" y="1571760"/>
              <a:ext cx="5365797" cy="55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800" u="sng" dirty="0">
                  <a:solidFill>
                    <a:srgbClr val="FF0000"/>
                  </a:solidFill>
                  <a:latin typeface="ＭＳ ゴシック" panose="020B0609070205080204" pitchFamily="49" charset="-128"/>
                  <a:ea typeface="ＭＳ ゴシック" panose="020B0609070205080204" pitchFamily="49" charset="-128"/>
                </a:rPr>
                <a:t>食味、栄養素、機能性成分</a:t>
              </a:r>
              <a:r>
                <a:rPr lang="ja-JP" altLang="en-US" sz="2800" dirty="0">
                  <a:solidFill>
                    <a:srgbClr val="FF0000"/>
                  </a:solidFill>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等</a:t>
              </a:r>
              <a:r>
                <a:rPr lang="ja-JP" altLang="en-US" sz="3000" dirty="0">
                  <a:latin typeface="ＭＳ ゴシック" panose="020B0609070205080204" pitchFamily="49" charset="-128"/>
                  <a:ea typeface="ＭＳ ゴシック" panose="020B0609070205080204" pitchFamily="49" charset="-128"/>
                </a:rPr>
                <a:t>　</a:t>
              </a:r>
              <a:endParaRPr lang="en-US" altLang="ja-JP" sz="3000" dirty="0">
                <a:latin typeface="ＭＳ ゴシック" panose="020B0609070205080204" pitchFamily="49" charset="-128"/>
                <a:ea typeface="ＭＳ ゴシック" panose="020B0609070205080204" pitchFamily="49" charset="-128"/>
              </a:endParaRPr>
            </a:p>
          </p:txBody>
        </p:sp>
        <p:sp>
          <p:nvSpPr>
            <p:cNvPr id="38924" name="正方形/長方形 9">
              <a:extLst>
                <a:ext uri="{FF2B5EF4-FFF2-40B4-BE49-F238E27FC236}">
                  <a16:creationId xmlns:a16="http://schemas.microsoft.com/office/drawing/2014/main" id="{F727B726-E72C-421F-919A-4E1B5EAA8394}"/>
                </a:ext>
              </a:extLst>
            </p:cNvPr>
            <p:cNvSpPr>
              <a:spLocks noChangeArrowheads="1"/>
            </p:cNvSpPr>
            <p:nvPr/>
          </p:nvSpPr>
          <p:spPr bwMode="auto">
            <a:xfrm>
              <a:off x="600880" y="3129008"/>
              <a:ext cx="6528294" cy="138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800" u="sng" dirty="0">
                  <a:solidFill>
                    <a:srgbClr val="009999"/>
                  </a:solidFill>
                  <a:latin typeface="ＭＳ ゴシック" panose="020B0609070205080204" pitchFamily="49" charset="-128"/>
                  <a:ea typeface="ＭＳ ゴシック" panose="020B0609070205080204" pitchFamily="49" charset="-128"/>
                </a:rPr>
                <a:t>物語性、ブランド、ライフスタイル</a:t>
              </a:r>
              <a:r>
                <a:rPr lang="ja-JP" altLang="en-US" sz="2800" dirty="0">
                  <a:solidFill>
                    <a:srgbClr val="009999"/>
                  </a:solidFill>
                  <a:latin typeface="ＭＳ ゴシック" panose="020B0609070205080204" pitchFamily="49" charset="-128"/>
                  <a:ea typeface="ＭＳ ゴシック" panose="020B0609070205080204" pitchFamily="49" charset="-128"/>
                </a:rPr>
                <a:t>・</a:t>
              </a:r>
              <a:r>
                <a:rPr lang="ja-JP" altLang="en-US" sz="2800" u="sng" dirty="0">
                  <a:solidFill>
                    <a:srgbClr val="009999"/>
                  </a:solidFill>
                  <a:latin typeface="ＭＳ ゴシック" panose="020B0609070205080204" pitchFamily="49" charset="-128"/>
                  <a:ea typeface="ＭＳ ゴシック" panose="020B0609070205080204" pitchFamily="49" charset="-128"/>
                </a:rPr>
                <a:t>価値観等への対応</a:t>
              </a:r>
              <a:r>
                <a:rPr lang="ja-JP" altLang="en-US" sz="2200" u="sng" dirty="0">
                  <a:solidFill>
                    <a:srgbClr val="009999"/>
                  </a:solidFill>
                  <a:latin typeface="ＭＳ ゴシック" panose="020B0609070205080204" pitchFamily="49" charset="-128"/>
                  <a:ea typeface="ＭＳ ゴシック" panose="020B0609070205080204" pitchFamily="49" charset="-128"/>
                </a:rPr>
                <a:t>（食の簡便化志向に対応</a:t>
              </a:r>
              <a:endParaRPr lang="en-US" altLang="ja-JP" sz="2200" u="sng" dirty="0">
                <a:solidFill>
                  <a:srgbClr val="009999"/>
                </a:solidFill>
                <a:latin typeface="ＭＳ ゴシック" panose="020B0609070205080204" pitchFamily="49" charset="-128"/>
                <a:ea typeface="ＭＳ ゴシック" panose="020B0609070205080204" pitchFamily="49" charset="-128"/>
              </a:endParaRPr>
            </a:p>
            <a:p>
              <a:pPr>
                <a:spcBef>
                  <a:spcPct val="0"/>
                </a:spcBef>
                <a:buClrTx/>
                <a:buSzTx/>
                <a:buFontTx/>
                <a:buNone/>
              </a:pPr>
              <a:r>
                <a:rPr lang="ja-JP" altLang="en-US" sz="2200" u="sng" dirty="0">
                  <a:solidFill>
                    <a:srgbClr val="009999"/>
                  </a:solidFill>
                  <a:latin typeface="ＭＳ ゴシック" panose="020B0609070205080204" pitchFamily="49" charset="-128"/>
                  <a:ea typeface="ＭＳ ゴシック" panose="020B0609070205080204" pitchFamily="49" charset="-128"/>
                </a:rPr>
                <a:t>した利便性、国産であることの安心感</a:t>
              </a:r>
              <a:r>
                <a:rPr lang="ja-JP" altLang="en-US" sz="2200" dirty="0">
                  <a:solidFill>
                    <a:srgbClr val="009999"/>
                  </a:solidFill>
                  <a:latin typeface="ＭＳ ゴシック" panose="020B0609070205080204" pitchFamily="49" charset="-128"/>
                  <a:ea typeface="ＭＳ ゴシック" panose="020B0609070205080204" pitchFamily="49" charset="-128"/>
                </a:rPr>
                <a:t> </a:t>
              </a:r>
              <a:r>
                <a:rPr lang="ja-JP" altLang="en-US" sz="2000" dirty="0">
                  <a:solidFill>
                    <a:srgbClr val="009999"/>
                  </a:solidFill>
                  <a:latin typeface="ＭＳ ゴシック" panose="020B0609070205080204" pitchFamily="49" charset="-128"/>
                  <a:ea typeface="ＭＳ ゴシック" panose="020B0609070205080204" pitchFamily="49" charset="-128"/>
                </a:rPr>
                <a:t>等</a:t>
              </a:r>
              <a:r>
                <a:rPr lang="ja-JP" altLang="en-US" sz="2200" dirty="0">
                  <a:solidFill>
                    <a:srgbClr val="009999"/>
                  </a:solidFill>
                  <a:latin typeface="ＭＳ ゴシック" panose="020B0609070205080204" pitchFamily="49" charset="-128"/>
                  <a:ea typeface="ＭＳ ゴシック" panose="020B0609070205080204" pitchFamily="49" charset="-128"/>
                </a:rPr>
                <a:t>）</a:t>
              </a:r>
              <a:r>
                <a:rPr lang="ja-JP" altLang="en-US" sz="2800" dirty="0">
                  <a:solidFill>
                    <a:srgbClr val="009999"/>
                  </a:solidFill>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等</a:t>
              </a:r>
            </a:p>
          </p:txBody>
        </p:sp>
        <p:sp>
          <p:nvSpPr>
            <p:cNvPr id="38925" name="テキスト ボックス 5">
              <a:extLst>
                <a:ext uri="{FF2B5EF4-FFF2-40B4-BE49-F238E27FC236}">
                  <a16:creationId xmlns:a16="http://schemas.microsoft.com/office/drawing/2014/main" id="{E1CDBCD7-8B38-49C0-B56A-6A945496F98E}"/>
                </a:ext>
              </a:extLst>
            </p:cNvPr>
            <p:cNvSpPr txBox="1">
              <a:spLocks noChangeArrowheads="1"/>
            </p:cNvSpPr>
            <p:nvPr/>
          </p:nvSpPr>
          <p:spPr bwMode="auto">
            <a:xfrm>
              <a:off x="1619672" y="2112065"/>
              <a:ext cx="3312368" cy="52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en-US" altLang="ja-JP" sz="2800" dirty="0">
                  <a:solidFill>
                    <a:srgbClr val="FF0000"/>
                  </a:solidFill>
                  <a:latin typeface="ＭＳ ゴシック" panose="020B0609070205080204" pitchFamily="49" charset="-128"/>
                  <a:ea typeface="ＭＳ ゴシック" panose="020B0609070205080204" pitchFamily="49" charset="-128"/>
                </a:rPr>
                <a:t>〈</a:t>
              </a:r>
              <a:r>
                <a:rPr lang="ja-JP" altLang="en-US" sz="2800" u="sng" dirty="0">
                  <a:solidFill>
                    <a:srgbClr val="FF0000"/>
                  </a:solidFill>
                  <a:latin typeface="ＭＳ ゴシック" panose="020B0609070205080204" pitchFamily="49" charset="-128"/>
                  <a:ea typeface="ＭＳ ゴシック" panose="020B0609070205080204" pitchFamily="49" charset="-128"/>
                </a:rPr>
                <a:t>機能的価値</a:t>
              </a:r>
              <a:r>
                <a:rPr lang="en-US" altLang="ja-JP" sz="2800" dirty="0">
                  <a:solidFill>
                    <a:srgbClr val="FF0000"/>
                  </a:solidFill>
                  <a:latin typeface="ＭＳ ゴシック" panose="020B0609070205080204" pitchFamily="49" charset="-128"/>
                  <a:ea typeface="ＭＳ ゴシック" panose="020B0609070205080204" pitchFamily="49" charset="-128"/>
                </a:rPr>
                <a:t>〉</a:t>
              </a:r>
              <a:endParaRPr lang="ja-JP" altLang="en-US" sz="2800" dirty="0">
                <a:solidFill>
                  <a:srgbClr val="FF0000"/>
                </a:solidFill>
                <a:latin typeface="ＭＳ ゴシック" panose="020B0609070205080204" pitchFamily="49" charset="-128"/>
                <a:ea typeface="ＭＳ ゴシック" panose="020B0609070205080204" pitchFamily="49" charset="-128"/>
              </a:endParaRPr>
            </a:p>
          </p:txBody>
        </p:sp>
        <p:sp>
          <p:nvSpPr>
            <p:cNvPr id="38926" name="テキスト ボックス 7">
              <a:extLst>
                <a:ext uri="{FF2B5EF4-FFF2-40B4-BE49-F238E27FC236}">
                  <a16:creationId xmlns:a16="http://schemas.microsoft.com/office/drawing/2014/main" id="{6DC87294-A7FC-4D7E-92A3-1EFB04D3341B}"/>
                </a:ext>
              </a:extLst>
            </p:cNvPr>
            <p:cNvSpPr txBox="1">
              <a:spLocks noChangeArrowheads="1"/>
            </p:cNvSpPr>
            <p:nvPr/>
          </p:nvSpPr>
          <p:spPr bwMode="auto">
            <a:xfrm>
              <a:off x="487331" y="4432399"/>
              <a:ext cx="6748093" cy="52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en-US" altLang="ja-JP" sz="2800" dirty="0">
                  <a:solidFill>
                    <a:srgbClr val="009999"/>
                  </a:solidFill>
                  <a:latin typeface="ＭＳ ゴシック" panose="020B0609070205080204" pitchFamily="49" charset="-128"/>
                  <a:ea typeface="ＭＳ ゴシック" panose="020B0609070205080204" pitchFamily="49" charset="-128"/>
                </a:rPr>
                <a:t>〈</a:t>
              </a:r>
              <a:r>
                <a:rPr lang="ja-JP" altLang="en-US" sz="2800" u="sng" dirty="0">
                  <a:solidFill>
                    <a:srgbClr val="009999"/>
                  </a:solidFill>
                  <a:latin typeface="ＭＳ ゴシック" panose="020B0609070205080204" pitchFamily="49" charset="-128"/>
                  <a:ea typeface="ＭＳ ゴシック" panose="020B0609070205080204" pitchFamily="49" charset="-128"/>
                </a:rPr>
                <a:t>意味的価値</a:t>
              </a:r>
              <a:r>
                <a:rPr lang="ja-JP" altLang="en-US" sz="2500" u="sng" dirty="0">
                  <a:solidFill>
                    <a:srgbClr val="009999"/>
                  </a:solidFill>
                  <a:latin typeface="ＭＳ ゴシック" panose="020B0609070205080204" pitchFamily="49" charset="-128"/>
                  <a:ea typeface="ＭＳ ゴシック" panose="020B0609070205080204" pitchFamily="49" charset="-128"/>
                </a:rPr>
                <a:t>（感性的価値・経験価値</a:t>
              </a:r>
              <a:r>
                <a:rPr lang="ja-JP" altLang="en-US" sz="2500" dirty="0">
                  <a:solidFill>
                    <a:srgbClr val="009999"/>
                  </a:solidFill>
                  <a:latin typeface="ＭＳ ゴシック" panose="020B0609070205080204" pitchFamily="49" charset="-128"/>
                  <a:ea typeface="ＭＳ ゴシック" panose="020B0609070205080204" pitchFamily="49" charset="-128"/>
                </a:rPr>
                <a:t>）</a:t>
              </a:r>
              <a:r>
                <a:rPr lang="en-US" altLang="ja-JP" sz="2800" dirty="0">
                  <a:solidFill>
                    <a:srgbClr val="009999"/>
                  </a:solidFill>
                  <a:latin typeface="ＭＳ ゴシック" panose="020B0609070205080204" pitchFamily="49" charset="-128"/>
                  <a:ea typeface="ＭＳ ゴシック" panose="020B0609070205080204" pitchFamily="49" charset="-128"/>
                </a:rPr>
                <a:t>〉</a:t>
              </a:r>
              <a:endParaRPr lang="ja-JP" altLang="en-US" sz="2800" dirty="0">
                <a:solidFill>
                  <a:srgbClr val="009999"/>
                </a:solidFill>
                <a:latin typeface="ＭＳ ゴシック" panose="020B0609070205080204" pitchFamily="49" charset="-128"/>
                <a:ea typeface="ＭＳ ゴシック" panose="020B0609070205080204" pitchFamily="49" charset="-128"/>
              </a:endParaRPr>
            </a:p>
          </p:txBody>
        </p:sp>
        <p:sp>
          <p:nvSpPr>
            <p:cNvPr id="38927" name="テキスト ボックス 13">
              <a:extLst>
                <a:ext uri="{FF2B5EF4-FFF2-40B4-BE49-F238E27FC236}">
                  <a16:creationId xmlns:a16="http://schemas.microsoft.com/office/drawing/2014/main" id="{1C9089BD-9A49-4BA8-8225-FE7B0D7A7FD3}"/>
                </a:ext>
              </a:extLst>
            </p:cNvPr>
            <p:cNvSpPr txBox="1">
              <a:spLocks noChangeArrowheads="1"/>
            </p:cNvSpPr>
            <p:nvPr/>
          </p:nvSpPr>
          <p:spPr bwMode="auto">
            <a:xfrm>
              <a:off x="2759892" y="2606702"/>
              <a:ext cx="825361" cy="584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dirty="0">
                  <a:solidFill>
                    <a:srgbClr val="0000FF"/>
                  </a:solidFill>
                  <a:latin typeface="ＭＳ ゴシック" panose="020B0609070205080204" pitchFamily="49" charset="-128"/>
                  <a:ea typeface="ＭＳ ゴシック" panose="020B0609070205080204" pitchFamily="49" charset="-128"/>
                </a:rPr>
                <a:t>＋</a:t>
              </a:r>
            </a:p>
          </p:txBody>
        </p:sp>
        <p:sp>
          <p:nvSpPr>
            <p:cNvPr id="38928" name="右中かっこ 14">
              <a:extLst>
                <a:ext uri="{FF2B5EF4-FFF2-40B4-BE49-F238E27FC236}">
                  <a16:creationId xmlns:a16="http://schemas.microsoft.com/office/drawing/2014/main" id="{141616F9-F910-4C13-8D82-568A5C2D3223}"/>
                </a:ext>
              </a:extLst>
            </p:cNvPr>
            <p:cNvSpPr>
              <a:spLocks/>
            </p:cNvSpPr>
            <p:nvPr/>
          </p:nvSpPr>
          <p:spPr bwMode="auto">
            <a:xfrm>
              <a:off x="6686996" y="1689410"/>
              <a:ext cx="385272" cy="3293028"/>
            </a:xfrm>
            <a:prstGeom prst="rightBrace">
              <a:avLst>
                <a:gd name="adj1" fmla="val 8336"/>
                <a:gd name="adj2" fmla="val 50000"/>
              </a:avLst>
            </a:prstGeom>
            <a:noFill/>
            <a:ln w="222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dirty="0">
                <a:latin typeface="ＭＳ ゴシック" panose="020B0609070205080204" pitchFamily="49" charset="-128"/>
                <a:ea typeface="ＭＳ ゴシック" panose="020B0609070205080204" pitchFamily="49" charset="-128"/>
              </a:endParaRPr>
            </a:p>
          </p:txBody>
        </p:sp>
        <p:sp>
          <p:nvSpPr>
            <p:cNvPr id="38929" name="テキスト ボックス 2">
              <a:extLst>
                <a:ext uri="{FF2B5EF4-FFF2-40B4-BE49-F238E27FC236}">
                  <a16:creationId xmlns:a16="http://schemas.microsoft.com/office/drawing/2014/main" id="{C000E20E-3794-461C-8A3B-091D1FC594F9}"/>
                </a:ext>
              </a:extLst>
            </p:cNvPr>
            <p:cNvSpPr txBox="1">
              <a:spLocks noChangeArrowheads="1"/>
            </p:cNvSpPr>
            <p:nvPr/>
          </p:nvSpPr>
          <p:spPr bwMode="auto">
            <a:xfrm>
              <a:off x="7072269" y="3056290"/>
              <a:ext cx="1804656" cy="52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800" u="sng" dirty="0">
                  <a:solidFill>
                    <a:srgbClr val="0000FF"/>
                  </a:solidFill>
                  <a:latin typeface="ＭＳ ゴシック" panose="020B0609070205080204" pitchFamily="49" charset="-128"/>
                  <a:ea typeface="ＭＳ ゴシック" panose="020B0609070205080204" pitchFamily="49" charset="-128"/>
                </a:rPr>
                <a:t>便益の束</a:t>
              </a:r>
            </a:p>
          </p:txBody>
        </p:sp>
      </p:grpSp>
      <p:sp>
        <p:nvSpPr>
          <p:cNvPr id="38918" name="吹き出し: 円形 1">
            <a:extLst>
              <a:ext uri="{FF2B5EF4-FFF2-40B4-BE49-F238E27FC236}">
                <a16:creationId xmlns:a16="http://schemas.microsoft.com/office/drawing/2014/main" id="{2BE70BA1-6D7B-4467-8A51-ED85E7E866F7}"/>
              </a:ext>
            </a:extLst>
          </p:cNvPr>
          <p:cNvSpPr>
            <a:spLocks noChangeArrowheads="1"/>
          </p:cNvSpPr>
          <p:nvPr/>
        </p:nvSpPr>
        <p:spPr bwMode="auto">
          <a:xfrm rot="1517549">
            <a:off x="6084219" y="602536"/>
            <a:ext cx="3007294" cy="1832290"/>
          </a:xfrm>
          <a:prstGeom prst="wedgeEllipseCallout">
            <a:avLst>
              <a:gd name="adj1" fmla="val -9501"/>
              <a:gd name="adj2" fmla="val 91441"/>
            </a:avLst>
          </a:prstGeom>
          <a:solidFill>
            <a:srgbClr val="0000FF">
              <a:alpha val="7000"/>
            </a:srgbClr>
          </a:solidFill>
          <a:ln w="952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38919" name="テキスト ボックス 18">
            <a:extLst>
              <a:ext uri="{FF2B5EF4-FFF2-40B4-BE49-F238E27FC236}">
                <a16:creationId xmlns:a16="http://schemas.microsoft.com/office/drawing/2014/main" id="{ED907EC5-65D0-4B1D-84D1-28AAAA4D8F69}"/>
              </a:ext>
            </a:extLst>
          </p:cNvPr>
          <p:cNvSpPr txBox="1">
            <a:spLocks noChangeArrowheads="1"/>
          </p:cNvSpPr>
          <p:nvPr/>
        </p:nvSpPr>
        <p:spPr bwMode="auto">
          <a:xfrm>
            <a:off x="6743395" y="785149"/>
            <a:ext cx="24420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000" dirty="0">
                <a:solidFill>
                  <a:srgbClr val="0000FF"/>
                </a:solidFill>
                <a:latin typeface="ＭＳ ゴシック" panose="020B0609070205080204" pitchFamily="49" charset="-128"/>
                <a:ea typeface="ＭＳ ゴシック" panose="020B0609070205080204" pitchFamily="49" charset="-128"/>
              </a:rPr>
              <a:t>便益</a:t>
            </a:r>
            <a:r>
              <a:rPr lang="ja-JP" altLang="en-US" sz="2000" dirty="0">
                <a:latin typeface="ＭＳ ゴシック" panose="020B0609070205080204" pitchFamily="49" charset="-128"/>
                <a:ea typeface="ＭＳ ゴシック" panose="020B0609070205080204" pitchFamily="49" charset="-128"/>
              </a:rPr>
              <a:t>：</a:t>
            </a:r>
            <a:endParaRPr lang="en-US" altLang="ja-JP" sz="2000" dirty="0">
              <a:latin typeface="ＭＳ ゴシック" panose="020B0609070205080204" pitchFamily="49" charset="-128"/>
              <a:ea typeface="ＭＳ ゴシック" panose="020B0609070205080204" pitchFamily="49" charset="-128"/>
            </a:endParaRPr>
          </a:p>
          <a:p>
            <a:pPr>
              <a:spcBef>
                <a:spcPct val="0"/>
              </a:spcBef>
              <a:buClrTx/>
              <a:buSzTx/>
              <a:buFontTx/>
              <a:buNone/>
            </a:pPr>
            <a:r>
              <a:rPr lang="ja-JP" altLang="en-US" sz="1900" dirty="0">
                <a:latin typeface="ＭＳ ゴシック" panose="020B0609070205080204" pitchFamily="49" charset="-128"/>
                <a:ea typeface="ＭＳ ゴシック" panose="020B0609070205080204" pitchFamily="49" charset="-128"/>
              </a:rPr>
              <a:t>その製品を購入・</a:t>
            </a:r>
            <a:endParaRPr lang="en-US" altLang="ja-JP" sz="1900" dirty="0">
              <a:latin typeface="ＭＳ ゴシック" panose="020B0609070205080204" pitchFamily="49" charset="-128"/>
              <a:ea typeface="ＭＳ ゴシック" panose="020B0609070205080204" pitchFamily="49" charset="-128"/>
            </a:endParaRPr>
          </a:p>
          <a:p>
            <a:pPr>
              <a:spcBef>
                <a:spcPct val="0"/>
              </a:spcBef>
              <a:buClrTx/>
              <a:buSzTx/>
              <a:buFontTx/>
              <a:buNone/>
            </a:pPr>
            <a:r>
              <a:rPr lang="ja-JP" altLang="en-US" sz="1900" dirty="0">
                <a:latin typeface="ＭＳ ゴシック" panose="020B0609070205080204" pitchFamily="49" charset="-128"/>
                <a:ea typeface="ＭＳ ゴシック" panose="020B0609070205080204" pitchFamily="49" charset="-128"/>
              </a:rPr>
              <a:t>使用することに</a:t>
            </a:r>
            <a:endParaRPr lang="en-US" altLang="ja-JP" sz="1900" dirty="0">
              <a:latin typeface="ＭＳ ゴシック" panose="020B0609070205080204" pitchFamily="49" charset="-128"/>
              <a:ea typeface="ＭＳ ゴシック" panose="020B0609070205080204" pitchFamily="49" charset="-128"/>
            </a:endParaRPr>
          </a:p>
          <a:p>
            <a:pPr>
              <a:spcBef>
                <a:spcPct val="0"/>
              </a:spcBef>
              <a:buClrTx/>
              <a:buSzTx/>
              <a:buFontTx/>
              <a:buNone/>
            </a:pPr>
            <a:r>
              <a:rPr lang="ja-JP" altLang="en-US" sz="1900" dirty="0">
                <a:latin typeface="ＭＳ ゴシック" panose="020B0609070205080204" pitchFamily="49" charset="-128"/>
                <a:ea typeface="ＭＳ ゴシック" panose="020B0609070205080204" pitchFamily="49" charset="-128"/>
              </a:rPr>
              <a:t>よって得られる</a:t>
            </a:r>
            <a:endParaRPr lang="en-US" altLang="ja-JP" sz="1900" dirty="0">
              <a:latin typeface="ＭＳ ゴシック" panose="020B0609070205080204" pitchFamily="49" charset="-128"/>
              <a:ea typeface="ＭＳ ゴシック" panose="020B0609070205080204" pitchFamily="49" charset="-128"/>
            </a:endParaRPr>
          </a:p>
          <a:p>
            <a:pPr>
              <a:spcBef>
                <a:spcPct val="0"/>
              </a:spcBef>
              <a:buClrTx/>
              <a:buSzTx/>
              <a:buFontTx/>
              <a:buNone/>
            </a:pPr>
            <a:r>
              <a:rPr lang="ja-JP" altLang="en-US" sz="1900" dirty="0">
                <a:latin typeface="ＭＳ ゴシック" panose="020B0609070205080204" pitchFamily="49" charset="-128"/>
                <a:ea typeface="ＭＳ ゴシック" panose="020B0609070205080204" pitchFamily="49" charset="-128"/>
              </a:rPr>
              <a:t>メリット・価値</a:t>
            </a:r>
          </a:p>
        </p:txBody>
      </p:sp>
      <p:sp>
        <p:nvSpPr>
          <p:cNvPr id="38921" name="テキスト ボックス 7">
            <a:extLst>
              <a:ext uri="{FF2B5EF4-FFF2-40B4-BE49-F238E27FC236}">
                <a16:creationId xmlns:a16="http://schemas.microsoft.com/office/drawing/2014/main" id="{A6441469-5F34-496E-B068-DEB39F8FCB07}"/>
              </a:ext>
            </a:extLst>
          </p:cNvPr>
          <p:cNvSpPr txBox="1">
            <a:spLocks noChangeArrowheads="1"/>
          </p:cNvSpPr>
          <p:nvPr/>
        </p:nvSpPr>
        <p:spPr bwMode="auto">
          <a:xfrm>
            <a:off x="1188340" y="4815675"/>
            <a:ext cx="26389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200" dirty="0">
                <a:latin typeface="ＭＳ ゴシック" panose="020B0609070205080204" pitchFamily="49" charset="-128"/>
                <a:ea typeface="ＭＳ ゴシック" panose="020B0609070205080204" pitchFamily="49" charset="-128"/>
              </a:rPr>
              <a:t>○ </a:t>
            </a:r>
            <a:r>
              <a:rPr lang="ja-JP" altLang="en-US" sz="2400" u="sng" dirty="0">
                <a:solidFill>
                  <a:srgbClr val="FF0000"/>
                </a:solidFill>
                <a:latin typeface="ＭＳ ゴシック" panose="020B0609070205080204" pitchFamily="49" charset="-128"/>
                <a:ea typeface="ＭＳ ゴシック" panose="020B0609070205080204" pitchFamily="49" charset="-128"/>
              </a:rPr>
              <a:t>食品の機能</a:t>
            </a:r>
            <a:endParaRPr lang="ja-JP" altLang="en-US" sz="2400" dirty="0">
              <a:solidFill>
                <a:srgbClr val="FF0000"/>
              </a:solidFill>
              <a:latin typeface="ＭＳ ゴシック" panose="020B0609070205080204" pitchFamily="49" charset="-128"/>
              <a:ea typeface="ＭＳ ゴシック" panose="020B0609070205080204" pitchFamily="49" charset="-128"/>
            </a:endParaRPr>
          </a:p>
        </p:txBody>
      </p:sp>
      <p:grpSp>
        <p:nvGrpSpPr>
          <p:cNvPr id="3" name="グループ化 2">
            <a:extLst>
              <a:ext uri="{FF2B5EF4-FFF2-40B4-BE49-F238E27FC236}">
                <a16:creationId xmlns:a16="http://schemas.microsoft.com/office/drawing/2014/main" id="{CA95044D-91FC-4A05-A173-9BC6EFFB10C5}"/>
              </a:ext>
            </a:extLst>
          </p:cNvPr>
          <p:cNvGrpSpPr/>
          <p:nvPr/>
        </p:nvGrpSpPr>
        <p:grpSpPr>
          <a:xfrm>
            <a:off x="1123180" y="5266223"/>
            <a:ext cx="7632848" cy="1543835"/>
            <a:chOff x="184955" y="5194521"/>
            <a:chExt cx="7632848" cy="1543835"/>
          </a:xfrm>
        </p:grpSpPr>
        <p:sp>
          <p:nvSpPr>
            <p:cNvPr id="2" name="四角形: 角を丸くする 1">
              <a:extLst>
                <a:ext uri="{FF2B5EF4-FFF2-40B4-BE49-F238E27FC236}">
                  <a16:creationId xmlns:a16="http://schemas.microsoft.com/office/drawing/2014/main" id="{6665B8BE-8F66-41A1-B321-80984B835F07}"/>
                </a:ext>
              </a:extLst>
            </p:cNvPr>
            <p:cNvSpPr/>
            <p:nvPr/>
          </p:nvSpPr>
          <p:spPr bwMode="auto">
            <a:xfrm>
              <a:off x="204788" y="5194521"/>
              <a:ext cx="7420921" cy="1493408"/>
            </a:xfrm>
            <a:prstGeom prst="round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21" name="テキスト ボックス 8">
              <a:extLst>
                <a:ext uri="{FF2B5EF4-FFF2-40B4-BE49-F238E27FC236}">
                  <a16:creationId xmlns:a16="http://schemas.microsoft.com/office/drawing/2014/main" id="{CF3E5C0D-EFC6-4401-B8EB-C00F0CF70197}"/>
                </a:ext>
              </a:extLst>
            </p:cNvPr>
            <p:cNvSpPr txBox="1">
              <a:spLocks noChangeArrowheads="1"/>
            </p:cNvSpPr>
            <p:nvPr/>
          </p:nvSpPr>
          <p:spPr bwMode="auto">
            <a:xfrm>
              <a:off x="184955" y="5291806"/>
              <a:ext cx="763284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200" dirty="0">
                  <a:latin typeface="ＭＳ ゴシック" panose="020B0609070205080204" pitchFamily="49" charset="-128"/>
                  <a:ea typeface="ＭＳ ゴシック" panose="020B0609070205080204" pitchFamily="49" charset="-128"/>
                </a:rPr>
                <a:t>・</a:t>
              </a:r>
              <a:r>
                <a:rPr lang="ja-JP" altLang="en-US" sz="2200" u="sng" dirty="0">
                  <a:solidFill>
                    <a:srgbClr val="FF0000"/>
                  </a:solidFill>
                  <a:latin typeface="ＭＳ ゴシック" panose="020B0609070205080204" pitchFamily="49" charset="-128"/>
                  <a:ea typeface="ＭＳ ゴシック" panose="020B0609070205080204" pitchFamily="49" charset="-128"/>
                </a:rPr>
                <a:t>一次機能</a:t>
              </a:r>
              <a:r>
                <a:rPr lang="ja-JP" altLang="en-US" sz="2200" dirty="0">
                  <a:solidFill>
                    <a:srgbClr val="FF0000"/>
                  </a:solidFill>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 </a:t>
              </a:r>
              <a:r>
                <a:rPr lang="ja-JP" altLang="en-US" sz="2200" u="sng" dirty="0">
                  <a:solidFill>
                    <a:srgbClr val="FF0000"/>
                  </a:solidFill>
                  <a:latin typeface="ＭＳ ゴシック" panose="020B0609070205080204" pitchFamily="49" charset="-128"/>
                  <a:ea typeface="ＭＳ ゴシック" panose="020B0609070205080204" pitchFamily="49" charset="-128"/>
                </a:rPr>
                <a:t>栄養機能</a:t>
              </a:r>
              <a:r>
                <a:rPr lang="ja-JP" altLang="en-US" sz="22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栄養素の供給）</a:t>
              </a:r>
              <a:endParaRPr lang="en-US" altLang="ja-JP" sz="2000" dirty="0">
                <a:latin typeface="ＭＳ ゴシック" panose="020B0609070205080204" pitchFamily="49" charset="-128"/>
                <a:ea typeface="ＭＳ ゴシック" panose="020B0609070205080204" pitchFamily="49" charset="-128"/>
              </a:endParaRPr>
            </a:p>
            <a:p>
              <a:pPr>
                <a:spcBef>
                  <a:spcPct val="0"/>
                </a:spcBef>
                <a:buClrTx/>
                <a:buSzTx/>
                <a:buFontTx/>
                <a:buNone/>
              </a:pPr>
              <a:r>
                <a:rPr lang="ja-JP" altLang="en-US" sz="2200" dirty="0">
                  <a:latin typeface="ＭＳ ゴシック" panose="020B0609070205080204" pitchFamily="49" charset="-128"/>
                  <a:ea typeface="ＭＳ ゴシック" panose="020B0609070205080204" pitchFamily="49" charset="-128"/>
                </a:rPr>
                <a:t>・</a:t>
              </a:r>
              <a:r>
                <a:rPr lang="ja-JP" altLang="en-US" sz="2200" u="sng" dirty="0">
                  <a:solidFill>
                    <a:srgbClr val="FF0000"/>
                  </a:solidFill>
                  <a:latin typeface="ＭＳ ゴシック" panose="020B0609070205080204" pitchFamily="49" charset="-128"/>
                  <a:ea typeface="ＭＳ ゴシック" panose="020B0609070205080204" pitchFamily="49" charset="-128"/>
                </a:rPr>
                <a:t>二次機能</a:t>
              </a:r>
              <a:r>
                <a:rPr lang="ja-JP" altLang="en-US" sz="2200" dirty="0">
                  <a:solidFill>
                    <a:srgbClr val="FF0000"/>
                  </a:solidFill>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 </a:t>
              </a:r>
              <a:r>
                <a:rPr lang="ja-JP" altLang="en-US" sz="2200" u="sng" dirty="0">
                  <a:solidFill>
                    <a:srgbClr val="FF0000"/>
                  </a:solidFill>
                  <a:latin typeface="ＭＳ ゴシック" panose="020B0609070205080204" pitchFamily="49" charset="-128"/>
                  <a:ea typeface="ＭＳ ゴシック" panose="020B0609070205080204" pitchFamily="49" charset="-128"/>
                </a:rPr>
                <a:t>嗜好機能</a:t>
              </a:r>
              <a:r>
                <a:rPr lang="ja-JP" altLang="en-US" sz="22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味覚、食感等を通じたおいしさ）</a:t>
              </a:r>
              <a:endParaRPr lang="en-US" altLang="ja-JP" sz="2000" dirty="0">
                <a:latin typeface="ＭＳ ゴシック" panose="020B0609070205080204" pitchFamily="49" charset="-128"/>
                <a:ea typeface="ＭＳ ゴシック" panose="020B0609070205080204" pitchFamily="49" charset="-128"/>
              </a:endParaRPr>
            </a:p>
            <a:p>
              <a:pPr>
                <a:spcBef>
                  <a:spcPct val="0"/>
                </a:spcBef>
                <a:buClrTx/>
                <a:buSzTx/>
                <a:buFontTx/>
                <a:buNone/>
              </a:pPr>
              <a:r>
                <a:rPr lang="ja-JP" altLang="en-US" sz="2200" dirty="0">
                  <a:latin typeface="ＭＳ ゴシック" panose="020B0609070205080204" pitchFamily="49" charset="-128"/>
                  <a:ea typeface="ＭＳ ゴシック" panose="020B0609070205080204" pitchFamily="49" charset="-128"/>
                </a:rPr>
                <a:t>・</a:t>
              </a:r>
              <a:r>
                <a:rPr lang="ja-JP" altLang="en-US" sz="2200" u="sng" dirty="0">
                  <a:solidFill>
                    <a:srgbClr val="FF0000"/>
                  </a:solidFill>
                  <a:latin typeface="ＭＳ ゴシック" panose="020B0609070205080204" pitchFamily="49" charset="-128"/>
                  <a:ea typeface="ＭＳ ゴシック" panose="020B0609070205080204" pitchFamily="49" charset="-128"/>
                </a:rPr>
                <a:t>三次機能</a:t>
              </a:r>
              <a:r>
                <a:rPr lang="ja-JP" altLang="en-US" sz="2200" dirty="0">
                  <a:solidFill>
                    <a:srgbClr val="FF0000"/>
                  </a:solidFill>
                  <a:latin typeface="ＭＳ ゴシック" panose="020B0609070205080204" pitchFamily="49" charset="-128"/>
                  <a:ea typeface="ＭＳ ゴシック" panose="020B0609070205080204" pitchFamily="49" charset="-128"/>
                </a:rPr>
                <a:t> </a:t>
              </a:r>
              <a:r>
                <a:rPr lang="ja-JP" altLang="en-US" sz="2200" dirty="0">
                  <a:latin typeface="ＭＳ ゴシック" panose="020B0609070205080204" pitchFamily="49" charset="-128"/>
                  <a:ea typeface="ＭＳ ゴシック" panose="020B0609070205080204" pitchFamily="49" charset="-128"/>
                </a:rPr>
                <a:t>～ </a:t>
              </a:r>
              <a:r>
                <a:rPr lang="ja-JP" altLang="en-US" sz="2200" u="sng" dirty="0">
                  <a:solidFill>
                    <a:srgbClr val="FF0000"/>
                  </a:solidFill>
                  <a:latin typeface="ＭＳ ゴシック" panose="020B0609070205080204" pitchFamily="49" charset="-128"/>
                  <a:ea typeface="ＭＳ ゴシック" panose="020B0609070205080204" pitchFamily="49" charset="-128"/>
                </a:rPr>
                <a:t>生体調節機能</a:t>
              </a:r>
              <a:r>
                <a:rPr lang="ja-JP" altLang="en-US" sz="2200" dirty="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機能性成分による疾病予防、</a:t>
              </a:r>
              <a:endParaRPr lang="en-US" altLang="ja-JP" sz="2000" dirty="0">
                <a:latin typeface="ＭＳ ゴシック" panose="020B0609070205080204" pitchFamily="49" charset="-128"/>
                <a:ea typeface="ＭＳ ゴシック" panose="020B0609070205080204" pitchFamily="49" charset="-128"/>
              </a:endParaRPr>
            </a:p>
            <a:p>
              <a:pPr>
                <a:spcBef>
                  <a:spcPct val="0"/>
                </a:spcBef>
                <a:buClrTx/>
                <a:buSzTx/>
                <a:buFontTx/>
                <a:buNone/>
              </a:pPr>
              <a:r>
                <a:rPr lang="en-US" altLang="ja-JP" sz="2000" dirty="0">
                  <a:latin typeface="ＭＳ ゴシック" panose="020B0609070205080204" pitchFamily="49" charset="-128"/>
                  <a:ea typeface="ＭＳ ゴシック" panose="020B0609070205080204" pitchFamily="49" charset="-128"/>
                </a:rPr>
                <a:t>                                </a:t>
              </a:r>
              <a:r>
                <a:rPr lang="ja-JP" altLang="en-US" sz="2000" dirty="0">
                  <a:latin typeface="ＭＳ ゴシック" panose="020B0609070205080204" pitchFamily="49" charset="-128"/>
                  <a:ea typeface="ＭＳ ゴシック" panose="020B0609070205080204" pitchFamily="49" charset="-128"/>
                </a:rPr>
                <a:t>健康維持・増進）　　</a:t>
              </a:r>
              <a:endParaRPr lang="en-US" altLang="ja-JP" sz="2000" dirty="0">
                <a:latin typeface="ＭＳ ゴシック" panose="020B0609070205080204" pitchFamily="49" charset="-128"/>
                <a:ea typeface="ＭＳ ゴシック" panose="020B0609070205080204" pitchFamily="49" charset="-128"/>
              </a:endParaRPr>
            </a:p>
          </p:txBody>
        </p:sp>
      </p:grpSp>
      <p:sp>
        <p:nvSpPr>
          <p:cNvPr id="4" name="テキスト ボックス 3">
            <a:extLst>
              <a:ext uri="{FF2B5EF4-FFF2-40B4-BE49-F238E27FC236}">
                <a16:creationId xmlns:a16="http://schemas.microsoft.com/office/drawing/2014/main" id="{BD1F2A69-4EF9-47AA-A103-6FC51059DC45}"/>
              </a:ext>
            </a:extLst>
          </p:cNvPr>
          <p:cNvSpPr txBox="1"/>
          <p:nvPr/>
        </p:nvSpPr>
        <p:spPr>
          <a:xfrm>
            <a:off x="6586346" y="3337193"/>
            <a:ext cx="2114941" cy="769441"/>
          </a:xfrm>
          <a:prstGeom prst="rect">
            <a:avLst/>
          </a:prstGeom>
          <a:noFill/>
        </p:spPr>
        <p:txBody>
          <a:bodyPr wrap="square" rtlCol="0">
            <a:spAutoFit/>
          </a:bodyPr>
          <a:lstStyle/>
          <a:p>
            <a:r>
              <a:rPr lang="ja-JP" altLang="en-US" sz="2200" u="sng" dirty="0">
                <a:solidFill>
                  <a:srgbClr val="0000FF"/>
                </a:solidFill>
              </a:rPr>
              <a:t>文理融合型の付加価値形成</a:t>
            </a:r>
            <a:endParaRPr kumimoji="1" lang="ja-JP" altLang="en-US" sz="2200" u="sng" dirty="0">
              <a:solidFill>
                <a:srgbClr val="0000FF"/>
              </a:solidFill>
            </a:endParaRPr>
          </a:p>
        </p:txBody>
      </p:sp>
      <p:sp>
        <p:nvSpPr>
          <p:cNvPr id="6" name="スライド番号プレースホルダー 3">
            <a:extLst>
              <a:ext uri="{FF2B5EF4-FFF2-40B4-BE49-F238E27FC236}">
                <a16:creationId xmlns:a16="http://schemas.microsoft.com/office/drawing/2014/main" id="{F7740C68-EF35-B19F-9B5E-2F986F5D26D4}"/>
              </a:ext>
            </a:extLst>
          </p:cNvPr>
          <p:cNvSpPr>
            <a:spLocks noGrp="1" noChangeArrowheads="1"/>
          </p:cNvSpPr>
          <p:nvPr>
            <p:ph type="sldNum" sz="quarter" idx="11"/>
          </p:nvPr>
        </p:nvSpPr>
        <p:spPr>
          <a:xfrm>
            <a:off x="8594725" y="6361113"/>
            <a:ext cx="525463"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65C2A475-4DEE-4D62-9316-A4CD9D8F6BB9}" type="slidenum">
              <a:rPr kumimoji="0" lang="en-US" altLang="ja-JP" sz="1200" smtClean="0">
                <a:latin typeface="Arial Black" panose="020B0A04020102020204" pitchFamily="34" charset="0"/>
              </a:rPr>
              <a:pPr>
                <a:spcBef>
                  <a:spcPct val="0"/>
                </a:spcBef>
                <a:buClrTx/>
                <a:buSzTx/>
                <a:buFontTx/>
                <a:buNone/>
              </a:pPr>
              <a:t>44</a:t>
            </a:fld>
            <a:endParaRPr kumimoji="0" lang="en-US" altLang="ja-JP" sz="1200" dirty="0">
              <a:latin typeface="Arial Black" panose="020B0A04020102020204" pitchFamily="34" charset="0"/>
            </a:endParaRPr>
          </a:p>
        </p:txBody>
      </p:sp>
    </p:spTree>
    <p:extLst>
      <p:ext uri="{BB962C8B-B14F-4D97-AF65-F5344CB8AC3E}">
        <p14:creationId xmlns:p14="http://schemas.microsoft.com/office/powerpoint/2010/main" val="12790211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3">
            <a:extLst>
              <a:ext uri="{FF2B5EF4-FFF2-40B4-BE49-F238E27FC236}">
                <a16:creationId xmlns:a16="http://schemas.microsoft.com/office/drawing/2014/main" id="{6CEB4AC3-F4B7-42E4-A741-0EBF308E12BE}"/>
              </a:ext>
            </a:extLst>
          </p:cNvPr>
          <p:cNvSpPr>
            <a:spLocks noGrp="1" noChangeArrowheads="1"/>
          </p:cNvSpPr>
          <p:nvPr>
            <p:ph type="sldNum" sz="quarter" idx="11"/>
          </p:nvPr>
        </p:nvSpPr>
        <p:spPr>
          <a:xfrm>
            <a:off x="8670310" y="6350566"/>
            <a:ext cx="441325"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80E52EBE-E5DC-42E9-8D37-05B22A2F8DC7}" type="slidenum">
              <a:rPr kumimoji="0" lang="en-US" altLang="ja-JP" sz="1200" smtClean="0">
                <a:latin typeface="Arial Black" panose="020B0A04020102020204" pitchFamily="34" charset="0"/>
              </a:rPr>
              <a:pPr>
                <a:spcBef>
                  <a:spcPct val="0"/>
                </a:spcBef>
                <a:buClrTx/>
                <a:buSzTx/>
                <a:buFontTx/>
                <a:buNone/>
              </a:pPr>
              <a:t>45</a:t>
            </a:fld>
            <a:endParaRPr kumimoji="0" lang="en-US" altLang="ja-JP" sz="1200" dirty="0">
              <a:latin typeface="Arial Black" panose="020B0A04020102020204" pitchFamily="34" charset="0"/>
            </a:endParaRPr>
          </a:p>
        </p:txBody>
      </p:sp>
      <p:sp>
        <p:nvSpPr>
          <p:cNvPr id="5" name="Rectangle 2">
            <a:extLst>
              <a:ext uri="{FF2B5EF4-FFF2-40B4-BE49-F238E27FC236}">
                <a16:creationId xmlns:a16="http://schemas.microsoft.com/office/drawing/2014/main" id="{D0BA126E-BC6F-4E7C-86CE-DFD0D5DB0C49}"/>
              </a:ext>
            </a:extLst>
          </p:cNvPr>
          <p:cNvSpPr txBox="1">
            <a:spLocks noChangeArrowheads="1"/>
          </p:cNvSpPr>
          <p:nvPr/>
        </p:nvSpPr>
        <p:spPr bwMode="auto">
          <a:xfrm>
            <a:off x="89756" y="17128"/>
            <a:ext cx="8964488" cy="471488"/>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300" kern="0" dirty="0">
                <a:latin typeface="ＭＳ ゴシック" panose="020B0609070205080204" pitchFamily="49" charset="-128"/>
                <a:ea typeface="ＭＳ ゴシック" panose="020B0609070205080204" pitchFamily="49" charset="-128"/>
              </a:rPr>
              <a:t>野菜の形態別・加工方法別成分分析を踏まえた顧客価値の向上</a:t>
            </a:r>
            <a:r>
              <a:rPr lang="en-US" altLang="ja-JP" sz="2300" kern="0" dirty="0">
                <a:latin typeface="ＭＳ ゴシック" panose="020B0609070205080204" pitchFamily="49" charset="-128"/>
                <a:ea typeface="ＭＳ ゴシック" panose="020B0609070205080204" pitchFamily="49" charset="-128"/>
              </a:rPr>
              <a:t>(1)</a:t>
            </a:r>
            <a:endParaRPr lang="ja-JP" altLang="en-US" sz="2300" kern="0" dirty="0">
              <a:latin typeface="ＭＳ ゴシック" panose="020B0609070205080204" pitchFamily="49" charset="-128"/>
              <a:ea typeface="ＭＳ ゴシック" panose="020B0609070205080204" pitchFamily="49" charset="-128"/>
            </a:endParaRPr>
          </a:p>
        </p:txBody>
      </p:sp>
      <p:sp>
        <p:nvSpPr>
          <p:cNvPr id="25615" name="テキスト ボックス 7">
            <a:extLst>
              <a:ext uri="{FF2B5EF4-FFF2-40B4-BE49-F238E27FC236}">
                <a16:creationId xmlns:a16="http://schemas.microsoft.com/office/drawing/2014/main" id="{037950B2-102B-4101-AFAD-2470768DC31B}"/>
              </a:ext>
            </a:extLst>
          </p:cNvPr>
          <p:cNvSpPr txBox="1">
            <a:spLocks noChangeArrowheads="1"/>
          </p:cNvSpPr>
          <p:nvPr/>
        </p:nvSpPr>
        <p:spPr bwMode="auto">
          <a:xfrm>
            <a:off x="261756" y="632887"/>
            <a:ext cx="291843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000" u="sng" dirty="0">
                <a:solidFill>
                  <a:srgbClr val="FF0000"/>
                </a:solidFill>
                <a:latin typeface="ＭＳ ゴシック" panose="020B0609070205080204" pitchFamily="49" charset="-128"/>
                <a:ea typeface="ＭＳ ゴシック" panose="020B0609070205080204" pitchFamily="49" charset="-128"/>
              </a:rPr>
              <a:t>食の外部化</a:t>
            </a:r>
            <a:r>
              <a:rPr lang="ja-JP" altLang="en-US" sz="2000" u="sng" dirty="0">
                <a:latin typeface="ＭＳ ゴシック" panose="020B0609070205080204" pitchFamily="49" charset="-128"/>
                <a:ea typeface="ＭＳ ゴシック" panose="020B0609070205080204" pitchFamily="49" charset="-128"/>
              </a:rPr>
              <a:t>の進行</a:t>
            </a:r>
          </a:p>
        </p:txBody>
      </p:sp>
      <p:sp>
        <p:nvSpPr>
          <p:cNvPr id="25616" name="テキスト ボックス 8">
            <a:extLst>
              <a:ext uri="{FF2B5EF4-FFF2-40B4-BE49-F238E27FC236}">
                <a16:creationId xmlns:a16="http://schemas.microsoft.com/office/drawing/2014/main" id="{76FDB496-B04C-47BE-AD83-093E54871D7B}"/>
              </a:ext>
            </a:extLst>
          </p:cNvPr>
          <p:cNvSpPr txBox="1">
            <a:spLocks noChangeArrowheads="1"/>
          </p:cNvSpPr>
          <p:nvPr/>
        </p:nvSpPr>
        <p:spPr bwMode="auto">
          <a:xfrm>
            <a:off x="261756" y="1003920"/>
            <a:ext cx="2796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000" u="sng" dirty="0">
                <a:solidFill>
                  <a:srgbClr val="FF0000"/>
                </a:solidFill>
                <a:latin typeface="ＭＳ ゴシック" panose="020B0609070205080204" pitchFamily="49" charset="-128"/>
                <a:ea typeface="ＭＳ ゴシック" panose="020B0609070205080204" pitchFamily="49" charset="-128"/>
              </a:rPr>
              <a:t>簡便化志向</a:t>
            </a:r>
            <a:r>
              <a:rPr lang="ja-JP" altLang="en-US" sz="2000" u="sng" dirty="0">
                <a:latin typeface="ＭＳ ゴシック" panose="020B0609070205080204" pitchFamily="49" charset="-128"/>
                <a:ea typeface="ＭＳ ゴシック" panose="020B0609070205080204" pitchFamily="49" charset="-128"/>
              </a:rPr>
              <a:t>の強まり</a:t>
            </a:r>
          </a:p>
        </p:txBody>
      </p:sp>
      <p:sp>
        <p:nvSpPr>
          <p:cNvPr id="25617" name="テキスト ボックス 9">
            <a:extLst>
              <a:ext uri="{FF2B5EF4-FFF2-40B4-BE49-F238E27FC236}">
                <a16:creationId xmlns:a16="http://schemas.microsoft.com/office/drawing/2014/main" id="{1FC736DE-640E-4EF9-A8EE-F126F2A997D4}"/>
              </a:ext>
            </a:extLst>
          </p:cNvPr>
          <p:cNvSpPr txBox="1">
            <a:spLocks noChangeArrowheads="1"/>
          </p:cNvSpPr>
          <p:nvPr/>
        </p:nvSpPr>
        <p:spPr bwMode="auto">
          <a:xfrm>
            <a:off x="3082989" y="744840"/>
            <a:ext cx="443795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200" u="sng" dirty="0">
                <a:solidFill>
                  <a:srgbClr val="FF0000"/>
                </a:solidFill>
                <a:latin typeface="ＭＳ ゴシック" panose="020B0609070205080204" pitchFamily="49" charset="-128"/>
                <a:ea typeface="ＭＳ ゴシック" panose="020B0609070205080204" pitchFamily="49" charset="-128"/>
              </a:rPr>
              <a:t>利便性</a:t>
            </a:r>
            <a:r>
              <a:rPr lang="ja-JP" altLang="en-US" sz="2200" u="sng" dirty="0">
                <a:latin typeface="ＭＳ ゴシック" panose="020B0609070205080204" pitchFamily="49" charset="-128"/>
                <a:ea typeface="ＭＳ ゴシック" panose="020B0609070205080204" pitchFamily="49" charset="-128"/>
              </a:rPr>
              <a:t>という</a:t>
            </a:r>
            <a:r>
              <a:rPr lang="ja-JP" altLang="en-US" sz="2200" u="sng" dirty="0">
                <a:solidFill>
                  <a:srgbClr val="0000FF"/>
                </a:solidFill>
                <a:latin typeface="ＭＳ ゴシック" panose="020B0609070205080204" pitchFamily="49" charset="-128"/>
                <a:ea typeface="ＭＳ ゴシック" panose="020B0609070205080204" pitchFamily="49" charset="-128"/>
              </a:rPr>
              <a:t>付加価値</a:t>
            </a:r>
            <a:r>
              <a:rPr lang="ja-JP" altLang="en-US" sz="2200" u="sng" dirty="0">
                <a:latin typeface="ＭＳ ゴシック" panose="020B0609070205080204" pitchFamily="49" charset="-128"/>
                <a:ea typeface="ＭＳ ゴシック" panose="020B0609070205080204" pitchFamily="49" charset="-128"/>
              </a:rPr>
              <a:t>の重視</a:t>
            </a:r>
          </a:p>
        </p:txBody>
      </p:sp>
      <p:sp>
        <p:nvSpPr>
          <p:cNvPr id="2" name="テキスト ボックス 1">
            <a:extLst>
              <a:ext uri="{FF2B5EF4-FFF2-40B4-BE49-F238E27FC236}">
                <a16:creationId xmlns:a16="http://schemas.microsoft.com/office/drawing/2014/main" id="{4132D6F7-80AF-4D7C-9FE0-53F747306EAF}"/>
              </a:ext>
            </a:extLst>
          </p:cNvPr>
          <p:cNvSpPr txBox="1"/>
          <p:nvPr/>
        </p:nvSpPr>
        <p:spPr>
          <a:xfrm>
            <a:off x="500584" y="1408096"/>
            <a:ext cx="7792552" cy="707886"/>
          </a:xfrm>
          <a:prstGeom prst="rect">
            <a:avLst/>
          </a:prstGeom>
          <a:noFill/>
        </p:spPr>
        <p:txBody>
          <a:bodyPr wrap="square" rtlCol="0">
            <a:spAutoFit/>
          </a:bodyPr>
          <a:lstStyle/>
          <a:p>
            <a:pPr algn="ctr"/>
            <a:r>
              <a:rPr kumimoji="1" lang="ja-JP" altLang="en-US" sz="2000" u="sng" dirty="0">
                <a:solidFill>
                  <a:srgbClr val="FF0000"/>
                </a:solidFill>
              </a:rPr>
              <a:t>利便性食材</a:t>
            </a:r>
            <a:r>
              <a:rPr kumimoji="1" lang="ja-JP" altLang="en-US" sz="2000" u="sng" dirty="0"/>
              <a:t>（カット野菜、サラダ等の即食性食品</a:t>
            </a:r>
            <a:r>
              <a:rPr lang="ja-JP" altLang="en-US" sz="2000" u="sng" dirty="0"/>
              <a:t>や</a:t>
            </a:r>
            <a:r>
              <a:rPr kumimoji="1" lang="ja-JP" altLang="en-US" sz="2000" u="sng" dirty="0"/>
              <a:t>、</a:t>
            </a:r>
            <a:endParaRPr kumimoji="1" lang="en-US" altLang="ja-JP" sz="2000" u="sng" dirty="0"/>
          </a:p>
          <a:p>
            <a:pPr algn="ctr"/>
            <a:r>
              <a:rPr kumimoji="1" lang="ja-JP" altLang="en-US" sz="2000" u="sng" dirty="0"/>
              <a:t>冷凍野菜、冷凍調理食品、キット食品等の時短食材）の需要増</a:t>
            </a:r>
          </a:p>
        </p:txBody>
      </p:sp>
      <p:grpSp>
        <p:nvGrpSpPr>
          <p:cNvPr id="24" name="グループ化 4">
            <a:extLst>
              <a:ext uri="{FF2B5EF4-FFF2-40B4-BE49-F238E27FC236}">
                <a16:creationId xmlns:a16="http://schemas.microsoft.com/office/drawing/2014/main" id="{8A7B3C65-E6BB-4223-B683-686DA10B1CB4}"/>
              </a:ext>
            </a:extLst>
          </p:cNvPr>
          <p:cNvGrpSpPr>
            <a:grpSpLocks/>
          </p:cNvGrpSpPr>
          <p:nvPr/>
        </p:nvGrpSpPr>
        <p:grpSpPr bwMode="auto">
          <a:xfrm>
            <a:off x="584355" y="4138847"/>
            <a:ext cx="8559645" cy="1564394"/>
            <a:chOff x="788988" y="2647950"/>
            <a:chExt cx="8136172" cy="1564394"/>
          </a:xfrm>
        </p:grpSpPr>
        <p:sp>
          <p:nvSpPr>
            <p:cNvPr id="25" name="テキスト ボックス 6">
              <a:extLst>
                <a:ext uri="{FF2B5EF4-FFF2-40B4-BE49-F238E27FC236}">
                  <a16:creationId xmlns:a16="http://schemas.microsoft.com/office/drawing/2014/main" id="{EF54359F-F72B-4412-82EB-DDC0EEA4B612}"/>
                </a:ext>
              </a:extLst>
            </p:cNvPr>
            <p:cNvSpPr txBox="1">
              <a:spLocks noChangeArrowheads="1"/>
            </p:cNvSpPr>
            <p:nvPr/>
          </p:nvSpPr>
          <p:spPr bwMode="auto">
            <a:xfrm>
              <a:off x="788988" y="2647950"/>
              <a:ext cx="3768952" cy="369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800" dirty="0"/>
                <a:t>「</a:t>
              </a:r>
              <a:r>
                <a:rPr lang="ja-JP" altLang="en-US" sz="1800" u="sng" dirty="0"/>
                <a:t>日本食品標準成分表</a:t>
              </a:r>
              <a:r>
                <a:rPr lang="ja-JP" altLang="en-US" sz="1800" dirty="0"/>
                <a:t>」（文科省）</a:t>
              </a:r>
              <a:endParaRPr lang="en-US" altLang="ja-JP" sz="1800" dirty="0"/>
            </a:p>
          </p:txBody>
        </p:sp>
        <p:sp>
          <p:nvSpPr>
            <p:cNvPr id="26" name="テキスト ボックス 7">
              <a:extLst>
                <a:ext uri="{FF2B5EF4-FFF2-40B4-BE49-F238E27FC236}">
                  <a16:creationId xmlns:a16="http://schemas.microsoft.com/office/drawing/2014/main" id="{D2724664-0C25-4841-8D1B-4334B9698EFB}"/>
                </a:ext>
              </a:extLst>
            </p:cNvPr>
            <p:cNvSpPr txBox="1">
              <a:spLocks noChangeArrowheads="1"/>
            </p:cNvSpPr>
            <p:nvPr/>
          </p:nvSpPr>
          <p:spPr bwMode="auto">
            <a:xfrm>
              <a:off x="1017987" y="2954880"/>
              <a:ext cx="790717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800" u="sng" dirty="0"/>
                <a:t>野菜の</a:t>
              </a:r>
              <a:r>
                <a:rPr lang="ja-JP" altLang="en-US" sz="1800" u="sng" dirty="0">
                  <a:solidFill>
                    <a:srgbClr val="FF0000"/>
                  </a:solidFill>
                </a:rPr>
                <a:t>栄養成分</a:t>
              </a:r>
              <a:r>
                <a:rPr lang="ja-JP" altLang="en-US" sz="1800" u="sng" dirty="0"/>
                <a:t>の分析</a:t>
              </a:r>
              <a:r>
                <a:rPr lang="ja-JP" altLang="en-US" sz="1800" dirty="0"/>
                <a:t>について、</a:t>
              </a:r>
              <a:endParaRPr lang="en-US" altLang="ja-JP" sz="1800" dirty="0"/>
            </a:p>
            <a:p>
              <a:pPr>
                <a:spcBef>
                  <a:spcPct val="0"/>
                </a:spcBef>
                <a:buClrTx/>
                <a:buSzTx/>
                <a:buFontTx/>
                <a:buNone/>
              </a:pPr>
              <a:r>
                <a:rPr lang="ja-JP" altLang="en-US" sz="1800" dirty="0"/>
                <a:t>　　基本は、</a:t>
              </a:r>
              <a:r>
                <a:rPr lang="ja-JP" altLang="en-US" sz="1800" u="sng" dirty="0">
                  <a:solidFill>
                    <a:srgbClr val="FF0000"/>
                  </a:solidFill>
                </a:rPr>
                <a:t>ホール野菜</a:t>
              </a:r>
              <a:r>
                <a:rPr lang="ja-JP" altLang="en-US" sz="1800" u="sng" dirty="0"/>
                <a:t>を使用した</a:t>
              </a:r>
              <a:r>
                <a:rPr lang="ja-JP" altLang="en-US" sz="1800" u="sng" dirty="0">
                  <a:solidFill>
                    <a:srgbClr val="FF0000"/>
                  </a:solidFill>
                </a:rPr>
                <a:t>「生」</a:t>
              </a:r>
              <a:r>
                <a:rPr lang="ja-JP" altLang="en-US" sz="1800" u="sng" dirty="0"/>
                <a:t>の状態（および「ゆで」、「油いため」</a:t>
              </a:r>
              <a:r>
                <a:rPr lang="ja-JP" altLang="en-US" sz="1600" u="sng" dirty="0"/>
                <a:t>等</a:t>
              </a:r>
              <a:r>
                <a:rPr lang="ja-JP" altLang="en-US" sz="1800" u="sng" dirty="0"/>
                <a:t>）</a:t>
              </a:r>
              <a:r>
                <a:rPr lang="ja-JP" altLang="en-US" sz="1600" dirty="0"/>
                <a:t>　 　　</a:t>
              </a:r>
            </a:p>
          </p:txBody>
        </p:sp>
        <p:sp>
          <p:nvSpPr>
            <p:cNvPr id="27" name="矢印: 右 11">
              <a:extLst>
                <a:ext uri="{FF2B5EF4-FFF2-40B4-BE49-F238E27FC236}">
                  <a16:creationId xmlns:a16="http://schemas.microsoft.com/office/drawing/2014/main" id="{C7E266B0-8714-449F-B6DC-C8D92B0C9486}"/>
                </a:ext>
              </a:extLst>
            </p:cNvPr>
            <p:cNvSpPr>
              <a:spLocks noChangeArrowheads="1"/>
            </p:cNvSpPr>
            <p:nvPr/>
          </p:nvSpPr>
          <p:spPr bwMode="auto">
            <a:xfrm>
              <a:off x="788988" y="3031658"/>
              <a:ext cx="221078" cy="258798"/>
            </a:xfrm>
            <a:prstGeom prst="rightArrow">
              <a:avLst>
                <a:gd name="adj1" fmla="val 50000"/>
                <a:gd name="adj2" fmla="val 49703"/>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8" name="テキスト ボックス 9">
              <a:extLst>
                <a:ext uri="{FF2B5EF4-FFF2-40B4-BE49-F238E27FC236}">
                  <a16:creationId xmlns:a16="http://schemas.microsoft.com/office/drawing/2014/main" id="{9E20F27D-627D-4ECA-939B-A836FB9A9397}"/>
                </a:ext>
              </a:extLst>
            </p:cNvPr>
            <p:cNvSpPr txBox="1">
              <a:spLocks noChangeArrowheads="1"/>
            </p:cNvSpPr>
            <p:nvPr/>
          </p:nvSpPr>
          <p:spPr bwMode="auto">
            <a:xfrm>
              <a:off x="1577006" y="3596791"/>
              <a:ext cx="721676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800" u="sng" dirty="0">
                  <a:solidFill>
                    <a:srgbClr val="FF0000"/>
                  </a:solidFill>
                </a:rPr>
                <a:t>カット野菜、冷凍形態</a:t>
              </a:r>
              <a:r>
                <a:rPr lang="ja-JP" altLang="en-US" sz="1800" u="sng" dirty="0"/>
                <a:t>での成分分析はごく一部の品目</a:t>
              </a:r>
              <a:r>
                <a:rPr lang="ja-JP" altLang="en-US" sz="1600" u="sng" dirty="0"/>
                <a:t>（八訂増補（</a:t>
              </a:r>
              <a:r>
                <a:rPr lang="en-US" altLang="ja-JP" sz="1600" u="sng" dirty="0"/>
                <a:t>2023</a:t>
              </a:r>
              <a:r>
                <a:rPr lang="ja-JP" altLang="en-US" sz="1600" u="sng" dirty="0"/>
                <a:t>年</a:t>
              </a:r>
              <a:r>
                <a:rPr lang="en-US" altLang="ja-JP" sz="1600" u="sng" dirty="0"/>
                <a:t>4</a:t>
              </a:r>
              <a:r>
                <a:rPr lang="ja-JP" altLang="en-US" sz="1600" u="sng" dirty="0"/>
                <a:t>月））</a:t>
              </a:r>
            </a:p>
          </p:txBody>
        </p:sp>
      </p:grpSp>
      <p:grpSp>
        <p:nvGrpSpPr>
          <p:cNvPr id="12" name="グループ化 11">
            <a:extLst>
              <a:ext uri="{FF2B5EF4-FFF2-40B4-BE49-F238E27FC236}">
                <a16:creationId xmlns:a16="http://schemas.microsoft.com/office/drawing/2014/main" id="{A2141461-3D6C-4892-B023-8FE07C8B9848}"/>
              </a:ext>
            </a:extLst>
          </p:cNvPr>
          <p:cNvGrpSpPr/>
          <p:nvPr/>
        </p:nvGrpSpPr>
        <p:grpSpPr>
          <a:xfrm>
            <a:off x="261756" y="2457937"/>
            <a:ext cx="8821589" cy="1254356"/>
            <a:chOff x="296191" y="2482238"/>
            <a:chExt cx="8821589" cy="1254356"/>
          </a:xfrm>
        </p:grpSpPr>
        <p:sp>
          <p:nvSpPr>
            <p:cNvPr id="18" name="四角形: 角を丸くする 10">
              <a:extLst>
                <a:ext uri="{FF2B5EF4-FFF2-40B4-BE49-F238E27FC236}">
                  <a16:creationId xmlns:a16="http://schemas.microsoft.com/office/drawing/2014/main" id="{BDEBD8F5-9192-443C-9F24-244B15847388}"/>
                </a:ext>
              </a:extLst>
            </p:cNvPr>
            <p:cNvSpPr>
              <a:spLocks noChangeArrowheads="1"/>
            </p:cNvSpPr>
            <p:nvPr/>
          </p:nvSpPr>
          <p:spPr bwMode="auto">
            <a:xfrm>
              <a:off x="296191" y="2521459"/>
              <a:ext cx="8729373" cy="1215135"/>
            </a:xfrm>
            <a:prstGeom prst="roundRect">
              <a:avLst>
                <a:gd name="adj" fmla="val 16667"/>
              </a:avLst>
            </a:prstGeom>
            <a:solidFill>
              <a:srgbClr val="FFFF00">
                <a:alpha val="25000"/>
              </a:srgbClr>
            </a:solidFill>
            <a:ln w="127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dirty="0"/>
            </a:p>
          </p:txBody>
        </p:sp>
        <p:sp>
          <p:nvSpPr>
            <p:cNvPr id="19" name="テキスト ボックス 16">
              <a:extLst>
                <a:ext uri="{FF2B5EF4-FFF2-40B4-BE49-F238E27FC236}">
                  <a16:creationId xmlns:a16="http://schemas.microsoft.com/office/drawing/2014/main" id="{00473500-0DE3-4CCA-80EC-FFF6F5CAA015}"/>
                </a:ext>
              </a:extLst>
            </p:cNvPr>
            <p:cNvSpPr txBox="1">
              <a:spLocks noChangeArrowheads="1"/>
            </p:cNvSpPr>
            <p:nvPr/>
          </p:nvSpPr>
          <p:spPr bwMode="auto">
            <a:xfrm>
              <a:off x="323934" y="2506591"/>
              <a:ext cx="12255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en-US" altLang="ja-JP" sz="2200" dirty="0"/>
                <a:t>〈</a:t>
              </a:r>
              <a:r>
                <a:rPr lang="ja-JP" altLang="en-US" sz="2200" u="sng" dirty="0"/>
                <a:t>野菜</a:t>
              </a:r>
              <a:r>
                <a:rPr lang="en-US" altLang="ja-JP" sz="2200" dirty="0"/>
                <a:t>〉</a:t>
              </a:r>
              <a:endParaRPr lang="ja-JP" altLang="en-US" sz="2200" dirty="0"/>
            </a:p>
          </p:txBody>
        </p:sp>
        <p:sp>
          <p:nvSpPr>
            <p:cNvPr id="20" name="テキスト ボックス 17">
              <a:extLst>
                <a:ext uri="{FF2B5EF4-FFF2-40B4-BE49-F238E27FC236}">
                  <a16:creationId xmlns:a16="http://schemas.microsoft.com/office/drawing/2014/main" id="{C33DE0B3-F34F-4545-85D1-6AD88584499C}"/>
                </a:ext>
              </a:extLst>
            </p:cNvPr>
            <p:cNvSpPr txBox="1">
              <a:spLocks noChangeArrowheads="1"/>
            </p:cNvSpPr>
            <p:nvPr/>
          </p:nvSpPr>
          <p:spPr bwMode="auto">
            <a:xfrm>
              <a:off x="1515969" y="2482238"/>
              <a:ext cx="565467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en-US" altLang="ja-JP" sz="2200" u="sng" dirty="0">
                  <a:solidFill>
                    <a:srgbClr val="FF0000"/>
                  </a:solidFill>
                </a:rPr>
                <a:t>1</a:t>
              </a:r>
              <a:r>
                <a:rPr lang="ja-JP" altLang="en-US" sz="2200" u="sng" dirty="0">
                  <a:solidFill>
                    <a:srgbClr val="FF0000"/>
                  </a:solidFill>
                </a:rPr>
                <a:t>日の摂取目標</a:t>
              </a:r>
              <a:r>
                <a:rPr lang="ja-JP" altLang="en-US" sz="2200" dirty="0"/>
                <a:t>　</a:t>
              </a:r>
              <a:r>
                <a:rPr lang="en-US" altLang="ja-JP" sz="2200" u="sng" dirty="0">
                  <a:solidFill>
                    <a:srgbClr val="FF0000"/>
                  </a:solidFill>
                </a:rPr>
                <a:t>350</a:t>
              </a:r>
              <a:r>
                <a:rPr lang="ja-JP" altLang="en-US" sz="2200" u="sng" dirty="0">
                  <a:solidFill>
                    <a:srgbClr val="FF0000"/>
                  </a:solidFill>
                </a:rPr>
                <a:t>ｇ</a:t>
              </a:r>
              <a:r>
                <a:rPr lang="ja-JP" altLang="en-US" sz="2000" dirty="0"/>
                <a:t>（うち、緑黄色野菜</a:t>
              </a:r>
              <a:r>
                <a:rPr lang="en-US" altLang="ja-JP" sz="2000" dirty="0"/>
                <a:t>120</a:t>
              </a:r>
              <a:r>
                <a:rPr lang="ja-JP" altLang="en-US" sz="2000" dirty="0"/>
                <a:t>ｇ）</a:t>
              </a:r>
            </a:p>
          </p:txBody>
        </p:sp>
        <p:sp>
          <p:nvSpPr>
            <p:cNvPr id="22" name="テキスト ボックス 19">
              <a:extLst>
                <a:ext uri="{FF2B5EF4-FFF2-40B4-BE49-F238E27FC236}">
                  <a16:creationId xmlns:a16="http://schemas.microsoft.com/office/drawing/2014/main" id="{8C700132-3B61-4F41-A773-550EBEE23122}"/>
                </a:ext>
              </a:extLst>
            </p:cNvPr>
            <p:cNvSpPr txBox="1">
              <a:spLocks noChangeArrowheads="1"/>
            </p:cNvSpPr>
            <p:nvPr/>
          </p:nvSpPr>
          <p:spPr bwMode="auto">
            <a:xfrm>
              <a:off x="404812" y="2937310"/>
              <a:ext cx="5449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800" dirty="0"/>
                <a:t>・</a:t>
              </a:r>
              <a:r>
                <a:rPr lang="ja-JP" altLang="en-US" sz="1800" u="sng" dirty="0">
                  <a:solidFill>
                    <a:srgbClr val="0000FF"/>
                  </a:solidFill>
                </a:rPr>
                <a:t>健康維持・増進、生活習慣病の予防</a:t>
              </a:r>
              <a:r>
                <a:rPr lang="ja-JP" altLang="en-US" sz="1800" dirty="0"/>
                <a:t>等を期待</a:t>
              </a:r>
            </a:p>
          </p:txBody>
        </p:sp>
        <p:sp>
          <p:nvSpPr>
            <p:cNvPr id="23" name="テキスト ボックス 20">
              <a:extLst>
                <a:ext uri="{FF2B5EF4-FFF2-40B4-BE49-F238E27FC236}">
                  <a16:creationId xmlns:a16="http://schemas.microsoft.com/office/drawing/2014/main" id="{97FA0832-5812-4A6D-B632-29C70376D86A}"/>
                </a:ext>
              </a:extLst>
            </p:cNvPr>
            <p:cNvSpPr txBox="1">
              <a:spLocks noChangeArrowheads="1"/>
            </p:cNvSpPr>
            <p:nvPr/>
          </p:nvSpPr>
          <p:spPr bwMode="auto">
            <a:xfrm>
              <a:off x="404812" y="3263271"/>
              <a:ext cx="87129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800" dirty="0"/>
                <a:t>・</a:t>
              </a:r>
              <a:r>
                <a:rPr lang="ja-JP" altLang="en-US" sz="1800" u="sng" dirty="0"/>
                <a:t>必要な、</a:t>
              </a:r>
              <a:r>
                <a:rPr lang="ja-JP" altLang="en-US" sz="2000" u="sng" dirty="0">
                  <a:solidFill>
                    <a:srgbClr val="FF0000"/>
                  </a:solidFill>
                </a:rPr>
                <a:t>ビタミン</a:t>
              </a:r>
              <a:r>
                <a:rPr lang="en-US" altLang="ja-JP" sz="2000" u="sng" dirty="0">
                  <a:solidFill>
                    <a:srgbClr val="FF0000"/>
                  </a:solidFill>
                </a:rPr>
                <a:t>C</a:t>
              </a:r>
              <a:r>
                <a:rPr lang="ja-JP" altLang="en-US" sz="2000" u="sng" dirty="0">
                  <a:solidFill>
                    <a:srgbClr val="FF0000"/>
                  </a:solidFill>
                </a:rPr>
                <a:t>、カリウム、食物繊維</a:t>
              </a:r>
              <a:r>
                <a:rPr lang="ja-JP" altLang="en-US" sz="1800" u="sng" dirty="0">
                  <a:solidFill>
                    <a:srgbClr val="FF0000"/>
                  </a:solidFill>
                </a:rPr>
                <a:t>の摂取量の確保</a:t>
              </a:r>
              <a:r>
                <a:rPr lang="ja-JP" altLang="en-US" sz="1800" dirty="0"/>
                <a:t>を野菜にあてはめて算出</a:t>
              </a:r>
            </a:p>
          </p:txBody>
        </p:sp>
        <p:sp>
          <p:nvSpPr>
            <p:cNvPr id="9" name="テキスト ボックス 8">
              <a:extLst>
                <a:ext uri="{FF2B5EF4-FFF2-40B4-BE49-F238E27FC236}">
                  <a16:creationId xmlns:a16="http://schemas.microsoft.com/office/drawing/2014/main" id="{6833E242-64E4-4920-8D60-2578E0F6F273}"/>
                </a:ext>
              </a:extLst>
            </p:cNvPr>
            <p:cNvSpPr txBox="1"/>
            <p:nvPr/>
          </p:nvSpPr>
          <p:spPr>
            <a:xfrm>
              <a:off x="6987769" y="2554710"/>
              <a:ext cx="1578879" cy="338554"/>
            </a:xfrm>
            <a:prstGeom prst="rect">
              <a:avLst/>
            </a:prstGeom>
            <a:noFill/>
          </p:spPr>
          <p:txBody>
            <a:bodyPr wrap="square" rtlCol="0">
              <a:spAutoFit/>
            </a:bodyPr>
            <a:lstStyle/>
            <a:p>
              <a:r>
                <a:rPr kumimoji="1" lang="ja-JP" altLang="en-US" sz="1600" dirty="0"/>
                <a:t>「健康日本</a:t>
              </a:r>
              <a:r>
                <a:rPr kumimoji="1" lang="en-US" altLang="ja-JP" sz="1600" dirty="0"/>
                <a:t>21</a:t>
              </a:r>
              <a:r>
                <a:rPr kumimoji="1" lang="ja-JP" altLang="en-US" sz="1600" dirty="0"/>
                <a:t>」</a:t>
              </a:r>
            </a:p>
          </p:txBody>
        </p:sp>
      </p:grpSp>
      <p:sp>
        <p:nvSpPr>
          <p:cNvPr id="13" name="矢印: 下 12">
            <a:extLst>
              <a:ext uri="{FF2B5EF4-FFF2-40B4-BE49-F238E27FC236}">
                <a16:creationId xmlns:a16="http://schemas.microsoft.com/office/drawing/2014/main" id="{F7960FF0-62A0-4043-A8E5-E654534632E5}"/>
              </a:ext>
            </a:extLst>
          </p:cNvPr>
          <p:cNvSpPr/>
          <p:nvPr/>
        </p:nvSpPr>
        <p:spPr bwMode="auto">
          <a:xfrm>
            <a:off x="4084256" y="2187123"/>
            <a:ext cx="312604" cy="21874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35" name="矢印: 下 34">
            <a:extLst>
              <a:ext uri="{FF2B5EF4-FFF2-40B4-BE49-F238E27FC236}">
                <a16:creationId xmlns:a16="http://schemas.microsoft.com/office/drawing/2014/main" id="{E0035E10-7F74-4E1E-8C65-E7426A449FDB}"/>
              </a:ext>
            </a:extLst>
          </p:cNvPr>
          <p:cNvSpPr/>
          <p:nvPr/>
        </p:nvSpPr>
        <p:spPr bwMode="auto">
          <a:xfrm>
            <a:off x="4084256" y="5551838"/>
            <a:ext cx="312604" cy="21874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5" name="右中かっこ 14">
            <a:extLst>
              <a:ext uri="{FF2B5EF4-FFF2-40B4-BE49-F238E27FC236}">
                <a16:creationId xmlns:a16="http://schemas.microsoft.com/office/drawing/2014/main" id="{C6BB969B-87A8-437C-983D-A51D3E4BEA5D}"/>
              </a:ext>
            </a:extLst>
          </p:cNvPr>
          <p:cNvSpPr/>
          <p:nvPr/>
        </p:nvSpPr>
        <p:spPr bwMode="auto">
          <a:xfrm>
            <a:off x="2797447" y="631713"/>
            <a:ext cx="244767" cy="771799"/>
          </a:xfrm>
          <a:prstGeom prst="righ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8" name="四角形: 角を丸くする 7">
            <a:extLst>
              <a:ext uri="{FF2B5EF4-FFF2-40B4-BE49-F238E27FC236}">
                <a16:creationId xmlns:a16="http://schemas.microsoft.com/office/drawing/2014/main" id="{1CB90C93-A6F8-4BB3-AB18-54A9E61331AE}"/>
              </a:ext>
            </a:extLst>
          </p:cNvPr>
          <p:cNvSpPr/>
          <p:nvPr/>
        </p:nvSpPr>
        <p:spPr bwMode="auto">
          <a:xfrm>
            <a:off x="222312" y="5849917"/>
            <a:ext cx="8559645" cy="771063"/>
          </a:xfrm>
          <a:prstGeom prst="roundRect">
            <a:avLst/>
          </a:prstGeom>
          <a:solidFill>
            <a:srgbClr val="FFFF00">
              <a:alpha val="25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rgbClr val="0000FF"/>
              </a:solidFill>
              <a:effectLst/>
              <a:latin typeface="Arial" charset="0"/>
              <a:ea typeface="ＭＳ Ｐゴシック" pitchFamily="50" charset="-128"/>
            </a:endParaRPr>
          </a:p>
        </p:txBody>
      </p:sp>
      <p:sp>
        <p:nvSpPr>
          <p:cNvPr id="32" name="テキスト ボックス 31">
            <a:extLst>
              <a:ext uri="{FF2B5EF4-FFF2-40B4-BE49-F238E27FC236}">
                <a16:creationId xmlns:a16="http://schemas.microsoft.com/office/drawing/2014/main" id="{63B54B68-B7F6-4873-8FD8-582394CD3F59}"/>
              </a:ext>
            </a:extLst>
          </p:cNvPr>
          <p:cNvSpPr txBox="1"/>
          <p:nvPr/>
        </p:nvSpPr>
        <p:spPr>
          <a:xfrm>
            <a:off x="261193" y="5866116"/>
            <a:ext cx="8712968" cy="738664"/>
          </a:xfrm>
          <a:prstGeom prst="rect">
            <a:avLst/>
          </a:prstGeom>
          <a:noFill/>
        </p:spPr>
        <p:txBody>
          <a:bodyPr wrap="square" rtlCol="0">
            <a:spAutoFit/>
          </a:bodyPr>
          <a:lstStyle/>
          <a:p>
            <a:r>
              <a:rPr kumimoji="1" lang="ja-JP" altLang="en-US" sz="2100" dirty="0">
                <a:solidFill>
                  <a:srgbClr val="0000FF"/>
                </a:solidFill>
              </a:rPr>
              <a:t>カット野菜、冷凍野菜等の</a:t>
            </a:r>
            <a:r>
              <a:rPr kumimoji="1" lang="ja-JP" altLang="en-US" sz="2100" u="sng" dirty="0">
                <a:solidFill>
                  <a:srgbClr val="0000FF"/>
                </a:solidFill>
              </a:rPr>
              <a:t>製造過程（洗浄、殺菌、ブランチング、冷凍等）における栄養成分の変化・低減・流出等に留意</a:t>
            </a:r>
            <a:endParaRPr kumimoji="1" lang="ja-JP" altLang="en-US" sz="2100" dirty="0">
              <a:solidFill>
                <a:srgbClr val="0000FF"/>
              </a:solidFill>
            </a:endParaRPr>
          </a:p>
        </p:txBody>
      </p:sp>
      <p:sp>
        <p:nvSpPr>
          <p:cNvPr id="6" name="吹き出し: 円形 5">
            <a:extLst>
              <a:ext uri="{FF2B5EF4-FFF2-40B4-BE49-F238E27FC236}">
                <a16:creationId xmlns:a16="http://schemas.microsoft.com/office/drawing/2014/main" id="{8166F7DF-0460-481A-A4AE-F4C63514387B}"/>
              </a:ext>
            </a:extLst>
          </p:cNvPr>
          <p:cNvSpPr/>
          <p:nvPr/>
        </p:nvSpPr>
        <p:spPr bwMode="auto">
          <a:xfrm rot="10800000">
            <a:off x="4881081" y="3959218"/>
            <a:ext cx="3434693" cy="748426"/>
          </a:xfrm>
          <a:prstGeom prst="wedgeEllipseCallout">
            <a:avLst>
              <a:gd name="adj1" fmla="val 32846"/>
              <a:gd name="adj2" fmla="val 79418"/>
            </a:avLst>
          </a:prstGeom>
          <a:solidFill>
            <a:srgbClr val="FFFF00">
              <a:alpha val="25000"/>
            </a:srgb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7" name="テキスト ボックス 6">
            <a:extLst>
              <a:ext uri="{FF2B5EF4-FFF2-40B4-BE49-F238E27FC236}">
                <a16:creationId xmlns:a16="http://schemas.microsoft.com/office/drawing/2014/main" id="{1313F2E4-DD1F-433E-8B12-BD1C01366D39}"/>
              </a:ext>
            </a:extLst>
          </p:cNvPr>
          <p:cNvSpPr txBox="1"/>
          <p:nvPr/>
        </p:nvSpPr>
        <p:spPr>
          <a:xfrm>
            <a:off x="5345572" y="4039187"/>
            <a:ext cx="3139755" cy="553998"/>
          </a:xfrm>
          <a:prstGeom prst="rect">
            <a:avLst/>
          </a:prstGeom>
          <a:noFill/>
        </p:spPr>
        <p:txBody>
          <a:bodyPr wrap="square" rtlCol="0">
            <a:spAutoFit/>
          </a:bodyPr>
          <a:lstStyle/>
          <a:p>
            <a:r>
              <a:rPr lang="en-US" altLang="ja-JP" sz="1600" b="1" u="sng" dirty="0">
                <a:solidFill>
                  <a:srgbClr val="FF0000"/>
                </a:solidFill>
              </a:rPr>
              <a:t>256g</a:t>
            </a:r>
            <a:r>
              <a:rPr lang="ja-JP" altLang="en-US" sz="1600" dirty="0">
                <a:solidFill>
                  <a:srgbClr val="FF0000"/>
                </a:solidFill>
              </a:rPr>
              <a:t>（野菜摂取量（平均））</a:t>
            </a:r>
            <a:endParaRPr lang="en-US" altLang="ja-JP" sz="1600" dirty="0">
              <a:solidFill>
                <a:srgbClr val="FF0000"/>
              </a:solidFill>
            </a:endParaRPr>
          </a:p>
          <a:p>
            <a:r>
              <a:rPr lang="ja-JP" altLang="en-US" sz="1400" dirty="0"/>
              <a:t>（令和</a:t>
            </a:r>
            <a:r>
              <a:rPr lang="en-US" altLang="ja-JP" sz="1400" dirty="0"/>
              <a:t>5</a:t>
            </a:r>
            <a:r>
              <a:rPr lang="ja-JP" altLang="en-US" sz="1400" dirty="0"/>
              <a:t>年 国民健康・栄養調査）</a:t>
            </a:r>
            <a:endParaRPr kumimoji="1" lang="ja-JP" altLang="en-US" sz="1400" dirty="0"/>
          </a:p>
        </p:txBody>
      </p:sp>
    </p:spTree>
    <p:extLst>
      <p:ext uri="{BB962C8B-B14F-4D97-AF65-F5344CB8AC3E}">
        <p14:creationId xmlns:p14="http://schemas.microsoft.com/office/powerpoint/2010/main" val="2693265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EC79783-4118-4FE9-BED3-A2A013754824}"/>
              </a:ext>
            </a:extLst>
          </p:cNvPr>
          <p:cNvSpPr>
            <a:spLocks noGrp="1"/>
          </p:cNvSpPr>
          <p:nvPr>
            <p:ph type="sldNum" sz="quarter" idx="11"/>
          </p:nvPr>
        </p:nvSpPr>
        <p:spPr/>
        <p:txBody>
          <a:bodyPr/>
          <a:lstStyle/>
          <a:p>
            <a:pPr>
              <a:defRPr/>
            </a:pPr>
            <a:fld id="{801E8451-78C2-4737-A865-86DD203F7BBD}" type="slidenum">
              <a:rPr lang="en-US" altLang="ja-JP" smtClean="0"/>
              <a:pPr>
                <a:defRPr/>
              </a:pPr>
              <a:t>46</a:t>
            </a:fld>
            <a:endParaRPr lang="en-US" altLang="ja-JP"/>
          </a:p>
        </p:txBody>
      </p:sp>
      <p:pic>
        <p:nvPicPr>
          <p:cNvPr id="4" name="図 3">
            <a:extLst>
              <a:ext uri="{FF2B5EF4-FFF2-40B4-BE49-F238E27FC236}">
                <a16:creationId xmlns:a16="http://schemas.microsoft.com/office/drawing/2014/main" id="{8EAF1746-374A-4B4E-9D92-859CD50B796C}"/>
              </a:ext>
            </a:extLst>
          </p:cNvPr>
          <p:cNvPicPr>
            <a:picLocks noChangeAspect="1"/>
          </p:cNvPicPr>
          <p:nvPr/>
        </p:nvPicPr>
        <p:blipFill>
          <a:blip r:embed="rId2"/>
          <a:stretch>
            <a:fillRect/>
          </a:stretch>
        </p:blipFill>
        <p:spPr>
          <a:xfrm>
            <a:off x="107504" y="987112"/>
            <a:ext cx="3672408" cy="2951042"/>
          </a:xfrm>
          <a:prstGeom prst="rect">
            <a:avLst/>
          </a:prstGeom>
        </p:spPr>
      </p:pic>
      <p:pic>
        <p:nvPicPr>
          <p:cNvPr id="6" name="図 5">
            <a:extLst>
              <a:ext uri="{FF2B5EF4-FFF2-40B4-BE49-F238E27FC236}">
                <a16:creationId xmlns:a16="http://schemas.microsoft.com/office/drawing/2014/main" id="{FD8FD78F-1CD2-4B16-B6D6-07A8B21492A6}"/>
              </a:ext>
            </a:extLst>
          </p:cNvPr>
          <p:cNvPicPr>
            <a:picLocks noChangeAspect="1"/>
          </p:cNvPicPr>
          <p:nvPr/>
        </p:nvPicPr>
        <p:blipFill>
          <a:blip r:embed="rId3"/>
          <a:stretch>
            <a:fillRect/>
          </a:stretch>
        </p:blipFill>
        <p:spPr>
          <a:xfrm>
            <a:off x="5148064" y="819159"/>
            <a:ext cx="3672408" cy="3180567"/>
          </a:xfrm>
          <a:prstGeom prst="rect">
            <a:avLst/>
          </a:prstGeom>
        </p:spPr>
      </p:pic>
      <p:pic>
        <p:nvPicPr>
          <p:cNvPr id="8" name="図 7">
            <a:extLst>
              <a:ext uri="{FF2B5EF4-FFF2-40B4-BE49-F238E27FC236}">
                <a16:creationId xmlns:a16="http://schemas.microsoft.com/office/drawing/2014/main" id="{672877C6-AD21-411A-AE27-D690914ED1B5}"/>
              </a:ext>
            </a:extLst>
          </p:cNvPr>
          <p:cNvPicPr>
            <a:picLocks noChangeAspect="1"/>
          </p:cNvPicPr>
          <p:nvPr/>
        </p:nvPicPr>
        <p:blipFill>
          <a:blip r:embed="rId4"/>
          <a:stretch>
            <a:fillRect/>
          </a:stretch>
        </p:blipFill>
        <p:spPr>
          <a:xfrm>
            <a:off x="2708755" y="3968738"/>
            <a:ext cx="3510467" cy="2952922"/>
          </a:xfrm>
          <a:prstGeom prst="rect">
            <a:avLst/>
          </a:prstGeom>
        </p:spPr>
      </p:pic>
      <p:sp>
        <p:nvSpPr>
          <p:cNvPr id="10" name="Rectangle 2">
            <a:extLst>
              <a:ext uri="{FF2B5EF4-FFF2-40B4-BE49-F238E27FC236}">
                <a16:creationId xmlns:a16="http://schemas.microsoft.com/office/drawing/2014/main" id="{0A55E20A-22EF-4646-A00B-7B7B633624DF}"/>
              </a:ext>
            </a:extLst>
          </p:cNvPr>
          <p:cNvSpPr txBox="1">
            <a:spLocks noChangeArrowheads="1"/>
          </p:cNvSpPr>
          <p:nvPr/>
        </p:nvSpPr>
        <p:spPr bwMode="auto">
          <a:xfrm>
            <a:off x="483393" y="129668"/>
            <a:ext cx="8177212" cy="504825"/>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800" kern="0" dirty="0">
                <a:latin typeface="ＭＳ ゴシック" panose="020B0609070205080204" pitchFamily="49" charset="-128"/>
                <a:ea typeface="ＭＳ ゴシック" panose="020B0609070205080204" pitchFamily="49" charset="-128"/>
              </a:rPr>
              <a:t>栄養素の食品別供給源（例）</a:t>
            </a:r>
          </a:p>
        </p:txBody>
      </p:sp>
      <p:sp>
        <p:nvSpPr>
          <p:cNvPr id="11" name="テキスト ボックス 10">
            <a:extLst>
              <a:ext uri="{FF2B5EF4-FFF2-40B4-BE49-F238E27FC236}">
                <a16:creationId xmlns:a16="http://schemas.microsoft.com/office/drawing/2014/main" id="{15B5A407-7375-42F5-B08C-5736B651F1C8}"/>
              </a:ext>
            </a:extLst>
          </p:cNvPr>
          <p:cNvSpPr txBox="1"/>
          <p:nvPr/>
        </p:nvSpPr>
        <p:spPr>
          <a:xfrm>
            <a:off x="1174104" y="665077"/>
            <a:ext cx="1836204" cy="369332"/>
          </a:xfrm>
          <a:prstGeom prst="rect">
            <a:avLst/>
          </a:prstGeom>
          <a:noFill/>
        </p:spPr>
        <p:txBody>
          <a:bodyPr wrap="square" rtlCol="0">
            <a:spAutoFit/>
          </a:bodyPr>
          <a:lstStyle/>
          <a:p>
            <a:pPr algn="ctr"/>
            <a:r>
              <a:rPr kumimoji="1" lang="en-US" altLang="ja-JP" sz="1800" dirty="0"/>
              <a:t>〈</a:t>
            </a:r>
            <a:r>
              <a:rPr kumimoji="1" lang="ja-JP" altLang="en-US" sz="1800" dirty="0"/>
              <a:t>ビタミン</a:t>
            </a:r>
            <a:r>
              <a:rPr kumimoji="1" lang="en-US" altLang="ja-JP" sz="1800" dirty="0"/>
              <a:t>C〉</a:t>
            </a:r>
            <a:endParaRPr kumimoji="1" lang="ja-JP" altLang="en-US" sz="1800" dirty="0"/>
          </a:p>
        </p:txBody>
      </p:sp>
      <p:sp>
        <p:nvSpPr>
          <p:cNvPr id="12" name="テキスト ボックス 11">
            <a:extLst>
              <a:ext uri="{FF2B5EF4-FFF2-40B4-BE49-F238E27FC236}">
                <a16:creationId xmlns:a16="http://schemas.microsoft.com/office/drawing/2014/main" id="{22061641-01AA-4DCB-BA3D-D6FB14DB27A9}"/>
              </a:ext>
            </a:extLst>
          </p:cNvPr>
          <p:cNvSpPr txBox="1"/>
          <p:nvPr/>
        </p:nvSpPr>
        <p:spPr>
          <a:xfrm>
            <a:off x="6272249" y="617780"/>
            <a:ext cx="1836204" cy="369332"/>
          </a:xfrm>
          <a:prstGeom prst="rect">
            <a:avLst/>
          </a:prstGeom>
          <a:noFill/>
        </p:spPr>
        <p:txBody>
          <a:bodyPr wrap="square" rtlCol="0">
            <a:spAutoFit/>
          </a:bodyPr>
          <a:lstStyle/>
          <a:p>
            <a:pPr algn="ctr"/>
            <a:r>
              <a:rPr lang="en-US" altLang="ja-JP" sz="1800" dirty="0"/>
              <a:t>〈</a:t>
            </a:r>
            <a:r>
              <a:rPr lang="ja-JP" altLang="en-US" sz="1800" dirty="0"/>
              <a:t>カリウム</a:t>
            </a:r>
            <a:r>
              <a:rPr lang="en-US" altLang="ja-JP" sz="1800" dirty="0"/>
              <a:t>〉</a:t>
            </a:r>
            <a:endParaRPr kumimoji="1" lang="ja-JP" altLang="en-US" sz="1800" dirty="0"/>
          </a:p>
        </p:txBody>
      </p:sp>
      <p:sp>
        <p:nvSpPr>
          <p:cNvPr id="13" name="テキスト ボックス 12">
            <a:extLst>
              <a:ext uri="{FF2B5EF4-FFF2-40B4-BE49-F238E27FC236}">
                <a16:creationId xmlns:a16="http://schemas.microsoft.com/office/drawing/2014/main" id="{81DE17B7-1209-460A-AD7C-3723B288B8BC}"/>
              </a:ext>
            </a:extLst>
          </p:cNvPr>
          <p:cNvSpPr txBox="1"/>
          <p:nvPr/>
        </p:nvSpPr>
        <p:spPr>
          <a:xfrm>
            <a:off x="3527886" y="3474671"/>
            <a:ext cx="1836204" cy="369332"/>
          </a:xfrm>
          <a:prstGeom prst="rect">
            <a:avLst/>
          </a:prstGeom>
          <a:noFill/>
        </p:spPr>
        <p:txBody>
          <a:bodyPr wrap="square" rtlCol="0">
            <a:spAutoFit/>
          </a:bodyPr>
          <a:lstStyle/>
          <a:p>
            <a:pPr algn="ctr"/>
            <a:r>
              <a:rPr lang="en-US" altLang="ja-JP" sz="1800" dirty="0"/>
              <a:t>〈</a:t>
            </a:r>
            <a:r>
              <a:rPr lang="ja-JP" altLang="en-US" sz="1800" dirty="0"/>
              <a:t>食物繊維</a:t>
            </a:r>
            <a:r>
              <a:rPr lang="en-US" altLang="ja-JP" sz="1800" dirty="0"/>
              <a:t>〉</a:t>
            </a:r>
            <a:endParaRPr kumimoji="1" lang="ja-JP" altLang="en-US" sz="1800" dirty="0"/>
          </a:p>
        </p:txBody>
      </p:sp>
      <p:sp>
        <p:nvSpPr>
          <p:cNvPr id="14" name="テキスト ボックス 13">
            <a:extLst>
              <a:ext uri="{FF2B5EF4-FFF2-40B4-BE49-F238E27FC236}">
                <a16:creationId xmlns:a16="http://schemas.microsoft.com/office/drawing/2014/main" id="{0187E50C-6998-433C-B6EF-4980DA042109}"/>
              </a:ext>
            </a:extLst>
          </p:cNvPr>
          <p:cNvSpPr txBox="1"/>
          <p:nvPr/>
        </p:nvSpPr>
        <p:spPr>
          <a:xfrm>
            <a:off x="107504" y="6545681"/>
            <a:ext cx="3600400" cy="261610"/>
          </a:xfrm>
          <a:prstGeom prst="rect">
            <a:avLst/>
          </a:prstGeom>
          <a:noFill/>
        </p:spPr>
        <p:txBody>
          <a:bodyPr wrap="square" rtlCol="0">
            <a:spAutoFit/>
          </a:bodyPr>
          <a:lstStyle/>
          <a:p>
            <a:r>
              <a:rPr kumimoji="1" lang="ja-JP" altLang="en-US" sz="1100" dirty="0"/>
              <a:t>資料：厚労省「令和元年度 国民健康・栄養調査</a:t>
            </a:r>
            <a:r>
              <a:rPr lang="ja-JP" altLang="en-US" sz="1100" dirty="0"/>
              <a:t>」より</a:t>
            </a:r>
            <a:endParaRPr kumimoji="1" lang="ja-JP" altLang="en-US" sz="1100" dirty="0"/>
          </a:p>
        </p:txBody>
      </p:sp>
    </p:spTree>
    <p:extLst>
      <p:ext uri="{BB962C8B-B14F-4D97-AF65-F5344CB8AC3E}">
        <p14:creationId xmlns:p14="http://schemas.microsoft.com/office/powerpoint/2010/main" val="35191882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番号プレースホルダー 3">
            <a:extLst>
              <a:ext uri="{FF2B5EF4-FFF2-40B4-BE49-F238E27FC236}">
                <a16:creationId xmlns:a16="http://schemas.microsoft.com/office/drawing/2014/main" id="{40EE3401-DB70-41BA-B86A-F6957CB77DDA}"/>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A40C5719-09B5-4D96-8540-152FDB0EA6F2}" type="slidenum">
              <a:rPr kumimoji="0" lang="en-US" altLang="ja-JP" sz="1200">
                <a:latin typeface="Arial Black" panose="020B0A04020102020204" pitchFamily="34" charset="0"/>
              </a:rPr>
              <a:pPr>
                <a:spcBef>
                  <a:spcPct val="0"/>
                </a:spcBef>
                <a:buClrTx/>
                <a:buSzTx/>
                <a:buFontTx/>
                <a:buNone/>
              </a:pPr>
              <a:t>47</a:t>
            </a:fld>
            <a:endParaRPr kumimoji="0" lang="en-US" altLang="ja-JP" sz="1200">
              <a:latin typeface="Arial Black" panose="020B0A04020102020204" pitchFamily="34" charset="0"/>
            </a:endParaRPr>
          </a:p>
        </p:txBody>
      </p:sp>
      <p:sp>
        <p:nvSpPr>
          <p:cNvPr id="28675" name="テキスト ボックス 7">
            <a:extLst>
              <a:ext uri="{FF2B5EF4-FFF2-40B4-BE49-F238E27FC236}">
                <a16:creationId xmlns:a16="http://schemas.microsoft.com/office/drawing/2014/main" id="{4FBF99D3-2DEB-4688-9B4D-0D5E99852CD9}"/>
              </a:ext>
            </a:extLst>
          </p:cNvPr>
          <p:cNvSpPr txBox="1">
            <a:spLocks noChangeArrowheads="1"/>
          </p:cNvSpPr>
          <p:nvPr/>
        </p:nvSpPr>
        <p:spPr bwMode="auto">
          <a:xfrm>
            <a:off x="7236296" y="1056640"/>
            <a:ext cx="19678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en-US" altLang="ja-JP" sz="1400" dirty="0"/>
              <a:t>〈mg / </a:t>
            </a:r>
            <a:r>
              <a:rPr lang="ja-JP" altLang="en-US" sz="1400" dirty="0"/>
              <a:t>可食部</a:t>
            </a:r>
            <a:r>
              <a:rPr lang="en-US" altLang="ja-JP" sz="1400" dirty="0"/>
              <a:t>100</a:t>
            </a:r>
            <a:r>
              <a:rPr lang="ja-JP" altLang="en-US" sz="1400" dirty="0"/>
              <a:t>ｇ</a:t>
            </a:r>
            <a:r>
              <a:rPr lang="en-US" altLang="ja-JP" sz="1400" dirty="0"/>
              <a:t>〉</a:t>
            </a:r>
            <a:endParaRPr lang="ja-JP" altLang="en-US" sz="1400" dirty="0"/>
          </a:p>
        </p:txBody>
      </p:sp>
      <p:sp>
        <p:nvSpPr>
          <p:cNvPr id="7" name="Rectangle 2">
            <a:extLst>
              <a:ext uri="{FF2B5EF4-FFF2-40B4-BE49-F238E27FC236}">
                <a16:creationId xmlns:a16="http://schemas.microsoft.com/office/drawing/2014/main" id="{A42BC7DB-4438-4F10-9288-0305CFBB54C5}"/>
              </a:ext>
            </a:extLst>
          </p:cNvPr>
          <p:cNvSpPr txBox="1">
            <a:spLocks noChangeArrowheads="1"/>
          </p:cNvSpPr>
          <p:nvPr/>
        </p:nvSpPr>
        <p:spPr bwMode="auto">
          <a:xfrm>
            <a:off x="365125" y="44450"/>
            <a:ext cx="8229600" cy="471488"/>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600" kern="0" dirty="0"/>
              <a:t>野菜のビタミン</a:t>
            </a:r>
            <a:r>
              <a:rPr lang="en-US" altLang="ja-JP" sz="2600" kern="0" dirty="0"/>
              <a:t>C</a:t>
            </a:r>
            <a:r>
              <a:rPr lang="ja-JP" altLang="en-US" sz="2600" kern="0" dirty="0"/>
              <a:t>の含有量（例）</a:t>
            </a:r>
          </a:p>
        </p:txBody>
      </p:sp>
      <p:sp>
        <p:nvSpPr>
          <p:cNvPr id="28677" name="テキスト ボックス 6">
            <a:extLst>
              <a:ext uri="{FF2B5EF4-FFF2-40B4-BE49-F238E27FC236}">
                <a16:creationId xmlns:a16="http://schemas.microsoft.com/office/drawing/2014/main" id="{70EA72B4-E827-4889-B728-7303EDB11649}"/>
              </a:ext>
            </a:extLst>
          </p:cNvPr>
          <p:cNvSpPr txBox="1">
            <a:spLocks noChangeArrowheads="1"/>
          </p:cNvSpPr>
          <p:nvPr/>
        </p:nvSpPr>
        <p:spPr bwMode="auto">
          <a:xfrm>
            <a:off x="152031" y="6338500"/>
            <a:ext cx="59045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200" dirty="0"/>
              <a:t>資料：文部科学省「日本食品標準成分表」（八訂増補）</a:t>
            </a:r>
            <a:r>
              <a:rPr lang="en-US" altLang="ja-JP" sz="1200" dirty="0"/>
              <a:t>2023</a:t>
            </a:r>
            <a:r>
              <a:rPr lang="ja-JP" altLang="en-US" sz="1200" dirty="0"/>
              <a:t>年より一部抜粋</a:t>
            </a:r>
          </a:p>
        </p:txBody>
      </p:sp>
      <p:sp>
        <p:nvSpPr>
          <p:cNvPr id="8" name="テキスト ボックス 7">
            <a:extLst>
              <a:ext uri="{FF2B5EF4-FFF2-40B4-BE49-F238E27FC236}">
                <a16:creationId xmlns:a16="http://schemas.microsoft.com/office/drawing/2014/main" id="{E0757A19-3EF8-A60C-FFA5-D1B197A9772D}"/>
              </a:ext>
            </a:extLst>
          </p:cNvPr>
          <p:cNvSpPr txBox="1">
            <a:spLocks noChangeArrowheads="1"/>
          </p:cNvSpPr>
          <p:nvPr/>
        </p:nvSpPr>
        <p:spPr bwMode="auto">
          <a:xfrm>
            <a:off x="2843808" y="1056640"/>
            <a:ext cx="19678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en-US" altLang="ja-JP" sz="1400" dirty="0"/>
              <a:t>〈mg / </a:t>
            </a:r>
            <a:r>
              <a:rPr lang="ja-JP" altLang="en-US" sz="1400" dirty="0"/>
              <a:t>可食部</a:t>
            </a:r>
            <a:r>
              <a:rPr lang="en-US" altLang="ja-JP" sz="1400" dirty="0"/>
              <a:t>100</a:t>
            </a:r>
            <a:r>
              <a:rPr lang="ja-JP" altLang="en-US" sz="1400" dirty="0"/>
              <a:t>ｇ</a:t>
            </a:r>
            <a:r>
              <a:rPr lang="en-US" altLang="ja-JP" sz="1400" dirty="0"/>
              <a:t>〉</a:t>
            </a:r>
            <a:endParaRPr lang="ja-JP" altLang="en-US" sz="1400" dirty="0"/>
          </a:p>
        </p:txBody>
      </p:sp>
      <p:pic>
        <p:nvPicPr>
          <p:cNvPr id="6" name="図 5">
            <a:extLst>
              <a:ext uri="{FF2B5EF4-FFF2-40B4-BE49-F238E27FC236}">
                <a16:creationId xmlns:a16="http://schemas.microsoft.com/office/drawing/2014/main" id="{F280F335-A1B4-9487-75C8-436BB081531F}"/>
              </a:ext>
            </a:extLst>
          </p:cNvPr>
          <p:cNvPicPr>
            <a:picLocks noChangeAspect="1"/>
          </p:cNvPicPr>
          <p:nvPr/>
        </p:nvPicPr>
        <p:blipFill>
          <a:blip r:embed="rId2"/>
          <a:stretch>
            <a:fillRect/>
          </a:stretch>
        </p:blipFill>
        <p:spPr>
          <a:xfrm>
            <a:off x="152031" y="1410231"/>
            <a:ext cx="4413971" cy="4434406"/>
          </a:xfrm>
          <a:prstGeom prst="rect">
            <a:avLst/>
          </a:prstGeom>
        </p:spPr>
      </p:pic>
      <p:pic>
        <p:nvPicPr>
          <p:cNvPr id="9" name="図 8">
            <a:extLst>
              <a:ext uri="{FF2B5EF4-FFF2-40B4-BE49-F238E27FC236}">
                <a16:creationId xmlns:a16="http://schemas.microsoft.com/office/drawing/2014/main" id="{B72A1AB0-A601-7DEF-5501-8A78CE1CD292}"/>
              </a:ext>
            </a:extLst>
          </p:cNvPr>
          <p:cNvPicPr>
            <a:picLocks noChangeAspect="1"/>
          </p:cNvPicPr>
          <p:nvPr/>
        </p:nvPicPr>
        <p:blipFill>
          <a:blip r:embed="rId3"/>
          <a:stretch>
            <a:fillRect/>
          </a:stretch>
        </p:blipFill>
        <p:spPr>
          <a:xfrm>
            <a:off x="4618105" y="1404406"/>
            <a:ext cx="4413972" cy="3085694"/>
          </a:xfrm>
          <a:prstGeom prst="rect">
            <a:avLst/>
          </a:prstGeom>
        </p:spPr>
      </p:pic>
    </p:spTree>
    <p:extLst>
      <p:ext uri="{BB962C8B-B14F-4D97-AF65-F5344CB8AC3E}">
        <p14:creationId xmlns:p14="http://schemas.microsoft.com/office/powerpoint/2010/main" val="20314000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DB985143-B6EB-4737-8165-3B2C9AA38E47}"/>
              </a:ext>
            </a:extLst>
          </p:cNvPr>
          <p:cNvSpPr>
            <a:spLocks noGrp="1"/>
          </p:cNvSpPr>
          <p:nvPr>
            <p:ph type="sldNum" sz="quarter" idx="11"/>
          </p:nvPr>
        </p:nvSpPr>
        <p:spPr/>
        <p:txBody>
          <a:bodyPr/>
          <a:lstStyle/>
          <a:p>
            <a:pPr>
              <a:defRPr/>
            </a:pPr>
            <a:fld id="{F61B7C9C-A7FD-4BF1-BB27-17BE0EE9E4B1}" type="slidenum">
              <a:rPr lang="en-US" altLang="ja-JP" smtClean="0"/>
              <a:pPr>
                <a:defRPr/>
              </a:pPr>
              <a:t>48</a:t>
            </a:fld>
            <a:endParaRPr lang="en-US" altLang="ja-JP"/>
          </a:p>
        </p:txBody>
      </p:sp>
      <p:pic>
        <p:nvPicPr>
          <p:cNvPr id="5" name="図 4">
            <a:extLst>
              <a:ext uri="{FF2B5EF4-FFF2-40B4-BE49-F238E27FC236}">
                <a16:creationId xmlns:a16="http://schemas.microsoft.com/office/drawing/2014/main" id="{A1C827D4-C549-444B-B1F9-8D928B0711B9}"/>
              </a:ext>
            </a:extLst>
          </p:cNvPr>
          <p:cNvPicPr>
            <a:picLocks noChangeAspect="1"/>
          </p:cNvPicPr>
          <p:nvPr/>
        </p:nvPicPr>
        <p:blipFill>
          <a:blip r:embed="rId2"/>
          <a:stretch>
            <a:fillRect/>
          </a:stretch>
        </p:blipFill>
        <p:spPr>
          <a:xfrm>
            <a:off x="50881" y="1340768"/>
            <a:ext cx="9042237" cy="4607825"/>
          </a:xfrm>
          <a:prstGeom prst="rect">
            <a:avLst/>
          </a:prstGeom>
        </p:spPr>
      </p:pic>
      <p:sp>
        <p:nvSpPr>
          <p:cNvPr id="6" name="Rectangle 2">
            <a:extLst>
              <a:ext uri="{FF2B5EF4-FFF2-40B4-BE49-F238E27FC236}">
                <a16:creationId xmlns:a16="http://schemas.microsoft.com/office/drawing/2014/main" id="{A146EE0D-2D1E-4BB6-9017-F19E5FB18F13}"/>
              </a:ext>
            </a:extLst>
          </p:cNvPr>
          <p:cNvSpPr txBox="1">
            <a:spLocks noChangeArrowheads="1"/>
          </p:cNvSpPr>
          <p:nvPr/>
        </p:nvSpPr>
        <p:spPr bwMode="auto">
          <a:xfrm>
            <a:off x="365125" y="44450"/>
            <a:ext cx="8229600" cy="471488"/>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600" kern="0" dirty="0"/>
              <a:t>ブロッコリーの輸入量</a:t>
            </a:r>
          </a:p>
        </p:txBody>
      </p:sp>
      <p:sp>
        <p:nvSpPr>
          <p:cNvPr id="7" name="テキスト ボックス 6">
            <a:extLst>
              <a:ext uri="{FF2B5EF4-FFF2-40B4-BE49-F238E27FC236}">
                <a16:creationId xmlns:a16="http://schemas.microsoft.com/office/drawing/2014/main" id="{E3658C36-F25F-4D40-A884-1AB1BD1517B0}"/>
              </a:ext>
            </a:extLst>
          </p:cNvPr>
          <p:cNvSpPr txBox="1">
            <a:spLocks noChangeArrowheads="1"/>
          </p:cNvSpPr>
          <p:nvPr/>
        </p:nvSpPr>
        <p:spPr bwMode="auto">
          <a:xfrm>
            <a:off x="251520" y="6338500"/>
            <a:ext cx="23392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200" dirty="0"/>
              <a:t>資料：貿易統計より作成</a:t>
            </a:r>
          </a:p>
        </p:txBody>
      </p:sp>
    </p:spTree>
    <p:extLst>
      <p:ext uri="{BB962C8B-B14F-4D97-AF65-F5344CB8AC3E}">
        <p14:creationId xmlns:p14="http://schemas.microsoft.com/office/powerpoint/2010/main" val="2756167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59F43F-006C-EF81-517F-6D3964590C14}"/>
              </a:ext>
            </a:extLst>
          </p:cNvPr>
          <p:cNvSpPr>
            <a:spLocks noGrp="1"/>
          </p:cNvSpPr>
          <p:nvPr>
            <p:ph type="sldNum" sz="quarter" idx="11"/>
          </p:nvPr>
        </p:nvSpPr>
        <p:spPr/>
        <p:txBody>
          <a:bodyPr/>
          <a:lstStyle/>
          <a:p>
            <a:pPr>
              <a:defRPr/>
            </a:pPr>
            <a:fld id="{801E8451-78C2-4737-A865-86DD203F7BBD}" type="slidenum">
              <a:rPr lang="en-US" altLang="ja-JP" smtClean="0"/>
              <a:pPr>
                <a:defRPr/>
              </a:pPr>
              <a:t>4</a:t>
            </a:fld>
            <a:endParaRPr lang="en-US" altLang="ja-JP"/>
          </a:p>
        </p:txBody>
      </p:sp>
      <p:grpSp>
        <p:nvGrpSpPr>
          <p:cNvPr id="11" name="グループ化 10">
            <a:extLst>
              <a:ext uri="{FF2B5EF4-FFF2-40B4-BE49-F238E27FC236}">
                <a16:creationId xmlns:a16="http://schemas.microsoft.com/office/drawing/2014/main" id="{D2FE8A36-FA62-76D0-AD98-FD06224B618B}"/>
              </a:ext>
            </a:extLst>
          </p:cNvPr>
          <p:cNvGrpSpPr/>
          <p:nvPr/>
        </p:nvGrpSpPr>
        <p:grpSpPr>
          <a:xfrm>
            <a:off x="263306" y="757169"/>
            <a:ext cx="4251327" cy="518865"/>
            <a:chOff x="355766" y="606460"/>
            <a:chExt cx="4251327" cy="518865"/>
          </a:xfrm>
        </p:grpSpPr>
        <p:sp>
          <p:nvSpPr>
            <p:cNvPr id="3" name="テキスト ボックス 2">
              <a:extLst>
                <a:ext uri="{FF2B5EF4-FFF2-40B4-BE49-F238E27FC236}">
                  <a16:creationId xmlns:a16="http://schemas.microsoft.com/office/drawing/2014/main" id="{BDE1578B-68FC-CF56-22F9-C72F955C18CF}"/>
                </a:ext>
              </a:extLst>
            </p:cNvPr>
            <p:cNvSpPr txBox="1"/>
            <p:nvPr/>
          </p:nvSpPr>
          <p:spPr>
            <a:xfrm>
              <a:off x="369153" y="650817"/>
              <a:ext cx="4237940" cy="461665"/>
            </a:xfrm>
            <a:prstGeom prst="rect">
              <a:avLst/>
            </a:prstGeom>
            <a:noFill/>
          </p:spPr>
          <p:txBody>
            <a:bodyPr wrap="square" rtlCol="0">
              <a:spAutoFit/>
            </a:bodyPr>
            <a:lstStyle/>
            <a:p>
              <a:r>
                <a:rPr kumimoji="1" lang="ja-JP" altLang="en-US" dirty="0"/>
                <a:t>食料安全保障の抜本的な強化</a:t>
              </a:r>
            </a:p>
          </p:txBody>
        </p:sp>
        <p:sp>
          <p:nvSpPr>
            <p:cNvPr id="8" name="四角形: 角を丸くする 7">
              <a:extLst>
                <a:ext uri="{FF2B5EF4-FFF2-40B4-BE49-F238E27FC236}">
                  <a16:creationId xmlns:a16="http://schemas.microsoft.com/office/drawing/2014/main" id="{548A572E-EE5F-BB0C-B3BC-E46A303C2CE0}"/>
                </a:ext>
              </a:extLst>
            </p:cNvPr>
            <p:cNvSpPr/>
            <p:nvPr/>
          </p:nvSpPr>
          <p:spPr bwMode="auto">
            <a:xfrm>
              <a:off x="355766" y="606460"/>
              <a:ext cx="4181143" cy="518865"/>
            </a:xfrm>
            <a:prstGeom prst="roundRect">
              <a:avLst/>
            </a:prstGeom>
            <a:solidFill>
              <a:schemeClr val="accent1">
                <a:alpha val="3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Arial" charset="0"/>
                <a:ea typeface="ＭＳ Ｐゴシック" pitchFamily="50" charset="-128"/>
              </a:endParaRPr>
            </a:p>
          </p:txBody>
        </p:sp>
      </p:grpSp>
      <p:sp>
        <p:nvSpPr>
          <p:cNvPr id="12" name="Rectangle 2">
            <a:extLst>
              <a:ext uri="{FF2B5EF4-FFF2-40B4-BE49-F238E27FC236}">
                <a16:creationId xmlns:a16="http://schemas.microsoft.com/office/drawing/2014/main" id="{E90E3E91-5902-BF79-06B7-28493D94EF69}"/>
              </a:ext>
            </a:extLst>
          </p:cNvPr>
          <p:cNvSpPr txBox="1">
            <a:spLocks noChangeArrowheads="1"/>
          </p:cNvSpPr>
          <p:nvPr/>
        </p:nvSpPr>
        <p:spPr>
          <a:xfrm>
            <a:off x="250825" y="188913"/>
            <a:ext cx="8313738" cy="457200"/>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600" kern="0" dirty="0">
                <a:solidFill>
                  <a:schemeClr val="accent4"/>
                </a:solidFill>
              </a:rPr>
              <a:t>食料・農業・農村基本法の改正（</a:t>
            </a:r>
            <a:r>
              <a:rPr lang="en-US" altLang="ja-JP" sz="2600" kern="0" dirty="0">
                <a:solidFill>
                  <a:schemeClr val="accent4"/>
                </a:solidFill>
              </a:rPr>
              <a:t>2</a:t>
            </a:r>
            <a:r>
              <a:rPr lang="ja-JP" altLang="en-US" sz="2600" kern="0" dirty="0">
                <a:solidFill>
                  <a:schemeClr val="accent4"/>
                </a:solidFill>
              </a:rPr>
              <a:t>）</a:t>
            </a:r>
          </a:p>
        </p:txBody>
      </p:sp>
      <p:grpSp>
        <p:nvGrpSpPr>
          <p:cNvPr id="4" name="グループ化 3">
            <a:extLst>
              <a:ext uri="{FF2B5EF4-FFF2-40B4-BE49-F238E27FC236}">
                <a16:creationId xmlns:a16="http://schemas.microsoft.com/office/drawing/2014/main" id="{E91A412E-E0D6-1D5D-6DF3-E058188EBAB9}"/>
              </a:ext>
            </a:extLst>
          </p:cNvPr>
          <p:cNvGrpSpPr/>
          <p:nvPr/>
        </p:nvGrpSpPr>
        <p:grpSpPr>
          <a:xfrm>
            <a:off x="119964" y="1519521"/>
            <a:ext cx="8767287" cy="714307"/>
            <a:chOff x="216650" y="1458009"/>
            <a:chExt cx="8767287" cy="714307"/>
          </a:xfrm>
        </p:grpSpPr>
        <p:sp>
          <p:nvSpPr>
            <p:cNvPr id="7" name="四角形: 角を丸くする 6">
              <a:extLst>
                <a:ext uri="{FF2B5EF4-FFF2-40B4-BE49-F238E27FC236}">
                  <a16:creationId xmlns:a16="http://schemas.microsoft.com/office/drawing/2014/main" id="{42AE617A-B940-5650-350B-21A26A9A1B85}"/>
                </a:ext>
              </a:extLst>
            </p:cNvPr>
            <p:cNvSpPr/>
            <p:nvPr/>
          </p:nvSpPr>
          <p:spPr bwMode="auto">
            <a:xfrm>
              <a:off x="643601" y="1458009"/>
              <a:ext cx="8340336" cy="707886"/>
            </a:xfrm>
            <a:prstGeom prst="round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Arial" charset="0"/>
                <a:ea typeface="ＭＳ Ｐゴシック" pitchFamily="50" charset="-128"/>
              </a:endParaRPr>
            </a:p>
          </p:txBody>
        </p:sp>
        <p:sp>
          <p:nvSpPr>
            <p:cNvPr id="6" name="テキスト ボックス 5">
              <a:extLst>
                <a:ext uri="{FF2B5EF4-FFF2-40B4-BE49-F238E27FC236}">
                  <a16:creationId xmlns:a16="http://schemas.microsoft.com/office/drawing/2014/main" id="{E3C36DDA-F911-C8CE-0CDD-069FD7D9041E}"/>
                </a:ext>
              </a:extLst>
            </p:cNvPr>
            <p:cNvSpPr txBox="1"/>
            <p:nvPr/>
          </p:nvSpPr>
          <p:spPr>
            <a:xfrm>
              <a:off x="216650" y="1464430"/>
              <a:ext cx="8648970" cy="707886"/>
            </a:xfrm>
            <a:prstGeom prst="rect">
              <a:avLst/>
            </a:prstGeom>
            <a:noFill/>
          </p:spPr>
          <p:txBody>
            <a:bodyPr wrap="square" rtlCol="0">
              <a:spAutoFit/>
            </a:bodyPr>
            <a:lstStyle/>
            <a:p>
              <a:r>
                <a:rPr lang="ja-JP" altLang="en-US" sz="2000" dirty="0"/>
                <a:t>    </a:t>
              </a:r>
              <a:r>
                <a:rPr kumimoji="1" lang="ja-JP" altLang="en-US" sz="2000" dirty="0"/>
                <a:t>　</a:t>
              </a:r>
              <a:r>
                <a:rPr kumimoji="1" lang="ja-JP" altLang="en-US" sz="2000" u="sng" dirty="0"/>
                <a:t>国全体としての食料の確保はもとより、国民一人一人が食料を入手・確保で</a:t>
              </a:r>
              <a:endParaRPr kumimoji="1" lang="en-US" altLang="ja-JP" sz="2000" u="sng" dirty="0"/>
            </a:p>
            <a:p>
              <a:r>
                <a:rPr kumimoji="1" lang="ja-JP" altLang="en-US" sz="2000" dirty="0"/>
                <a:t>　　 </a:t>
              </a:r>
              <a:r>
                <a:rPr kumimoji="1" lang="ja-JP" altLang="en-US" sz="2000" u="sng" dirty="0"/>
                <a:t>きることが必要</a:t>
              </a:r>
            </a:p>
          </p:txBody>
        </p:sp>
      </p:grpSp>
      <p:grpSp>
        <p:nvGrpSpPr>
          <p:cNvPr id="13" name="グループ化 12">
            <a:extLst>
              <a:ext uri="{FF2B5EF4-FFF2-40B4-BE49-F238E27FC236}">
                <a16:creationId xmlns:a16="http://schemas.microsoft.com/office/drawing/2014/main" id="{5E66A9B4-6467-4D39-A451-4FA34C863C74}"/>
              </a:ext>
            </a:extLst>
          </p:cNvPr>
          <p:cNvGrpSpPr/>
          <p:nvPr/>
        </p:nvGrpSpPr>
        <p:grpSpPr>
          <a:xfrm>
            <a:off x="235791" y="3908181"/>
            <a:ext cx="5037813" cy="1096270"/>
            <a:chOff x="235791" y="3908181"/>
            <a:chExt cx="5037813" cy="1096270"/>
          </a:xfrm>
        </p:grpSpPr>
        <p:sp>
          <p:nvSpPr>
            <p:cNvPr id="14" name="テキスト ボックス 13">
              <a:extLst>
                <a:ext uri="{FF2B5EF4-FFF2-40B4-BE49-F238E27FC236}">
                  <a16:creationId xmlns:a16="http://schemas.microsoft.com/office/drawing/2014/main" id="{E7E48B2C-95E9-60ED-CC6B-3BE0A1780A8A}"/>
                </a:ext>
              </a:extLst>
            </p:cNvPr>
            <p:cNvSpPr txBox="1"/>
            <p:nvPr/>
          </p:nvSpPr>
          <p:spPr>
            <a:xfrm>
              <a:off x="235791" y="3908181"/>
              <a:ext cx="4213773" cy="430887"/>
            </a:xfrm>
            <a:prstGeom prst="rect">
              <a:avLst/>
            </a:prstGeom>
            <a:noFill/>
          </p:spPr>
          <p:txBody>
            <a:bodyPr wrap="square" rtlCol="0">
              <a:spAutoFit/>
            </a:bodyPr>
            <a:lstStyle/>
            <a:p>
              <a:r>
                <a:rPr kumimoji="1" lang="ja-JP" altLang="en-US" sz="2200" dirty="0"/>
                <a:t>○　</a:t>
              </a:r>
              <a:r>
                <a:rPr kumimoji="1" lang="ja-JP" altLang="en-US" sz="2200" u="sng" dirty="0">
                  <a:solidFill>
                    <a:srgbClr val="FF0000"/>
                  </a:solidFill>
                </a:rPr>
                <a:t>過度な輸入依存からの脱却</a:t>
              </a:r>
            </a:p>
          </p:txBody>
        </p:sp>
        <p:sp>
          <p:nvSpPr>
            <p:cNvPr id="15" name="テキスト ボックス 14">
              <a:extLst>
                <a:ext uri="{FF2B5EF4-FFF2-40B4-BE49-F238E27FC236}">
                  <a16:creationId xmlns:a16="http://schemas.microsoft.com/office/drawing/2014/main" id="{D63F2545-EB17-7B66-A725-2EFACA598B9A}"/>
                </a:ext>
              </a:extLst>
            </p:cNvPr>
            <p:cNvSpPr txBox="1"/>
            <p:nvPr/>
          </p:nvSpPr>
          <p:spPr>
            <a:xfrm>
              <a:off x="731131" y="4304050"/>
              <a:ext cx="4542473" cy="400110"/>
            </a:xfrm>
            <a:prstGeom prst="rect">
              <a:avLst/>
            </a:prstGeom>
            <a:noFill/>
          </p:spPr>
          <p:txBody>
            <a:bodyPr wrap="square" rtlCol="0">
              <a:spAutoFit/>
            </a:bodyPr>
            <a:lstStyle/>
            <a:p>
              <a:r>
                <a:rPr kumimoji="1" lang="ja-JP" altLang="en-US" sz="2000" dirty="0"/>
                <a:t>～小麦、大豆、</a:t>
              </a:r>
              <a:r>
                <a:rPr kumimoji="1" lang="ja-JP" altLang="en-US" sz="2000" u="sng" dirty="0">
                  <a:solidFill>
                    <a:srgbClr val="FF0000"/>
                  </a:solidFill>
                </a:rPr>
                <a:t>加工・業務用野菜</a:t>
              </a:r>
              <a:r>
                <a:rPr kumimoji="1" lang="ja-JP" altLang="en-US" sz="2000" dirty="0"/>
                <a:t>等</a:t>
              </a:r>
            </a:p>
          </p:txBody>
        </p:sp>
        <p:sp>
          <p:nvSpPr>
            <p:cNvPr id="18" name="テキスト ボックス 17">
              <a:extLst>
                <a:ext uri="{FF2B5EF4-FFF2-40B4-BE49-F238E27FC236}">
                  <a16:creationId xmlns:a16="http://schemas.microsoft.com/office/drawing/2014/main" id="{C6576CAE-6A76-A98E-EC36-B87BB0F8843F}"/>
                </a:ext>
              </a:extLst>
            </p:cNvPr>
            <p:cNvSpPr txBox="1"/>
            <p:nvPr/>
          </p:nvSpPr>
          <p:spPr>
            <a:xfrm>
              <a:off x="1367638" y="4635119"/>
              <a:ext cx="3349445" cy="369332"/>
            </a:xfrm>
            <a:prstGeom prst="rect">
              <a:avLst/>
            </a:prstGeom>
            <a:noFill/>
          </p:spPr>
          <p:txBody>
            <a:bodyPr wrap="square" rtlCol="0">
              <a:spAutoFit/>
            </a:bodyPr>
            <a:lstStyle/>
            <a:p>
              <a:r>
                <a:rPr kumimoji="1" lang="ja-JP" altLang="en-US" sz="1800" dirty="0"/>
                <a:t>国内生産と産地育成の強化</a:t>
              </a:r>
            </a:p>
          </p:txBody>
        </p:sp>
      </p:grpSp>
      <p:sp>
        <p:nvSpPr>
          <p:cNvPr id="9" name="矢印: 下 8">
            <a:extLst>
              <a:ext uri="{FF2B5EF4-FFF2-40B4-BE49-F238E27FC236}">
                <a16:creationId xmlns:a16="http://schemas.microsoft.com/office/drawing/2014/main" id="{5492566B-C400-40FE-ACFC-186042D777F6}"/>
              </a:ext>
            </a:extLst>
          </p:cNvPr>
          <p:cNvSpPr/>
          <p:nvPr/>
        </p:nvSpPr>
        <p:spPr bwMode="auto">
          <a:xfrm>
            <a:off x="3923928" y="2272811"/>
            <a:ext cx="432048" cy="246084"/>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grpSp>
        <p:nvGrpSpPr>
          <p:cNvPr id="22" name="グループ化 21">
            <a:extLst>
              <a:ext uri="{FF2B5EF4-FFF2-40B4-BE49-F238E27FC236}">
                <a16:creationId xmlns:a16="http://schemas.microsoft.com/office/drawing/2014/main" id="{6940F231-32B5-428A-8673-2F46899FC372}"/>
              </a:ext>
            </a:extLst>
          </p:cNvPr>
          <p:cNvGrpSpPr/>
          <p:nvPr/>
        </p:nvGrpSpPr>
        <p:grpSpPr>
          <a:xfrm>
            <a:off x="2777046" y="2525316"/>
            <a:ext cx="2792288" cy="432239"/>
            <a:chOff x="339552" y="1972028"/>
            <a:chExt cx="2792288" cy="432239"/>
          </a:xfrm>
        </p:grpSpPr>
        <p:sp>
          <p:nvSpPr>
            <p:cNvPr id="23" name="テキスト ボックス 22">
              <a:extLst>
                <a:ext uri="{FF2B5EF4-FFF2-40B4-BE49-F238E27FC236}">
                  <a16:creationId xmlns:a16="http://schemas.microsoft.com/office/drawing/2014/main" id="{7E21E6CF-8B5D-430C-99E1-92C05B0DF0F8}"/>
                </a:ext>
              </a:extLst>
            </p:cNvPr>
            <p:cNvSpPr txBox="1"/>
            <p:nvPr/>
          </p:nvSpPr>
          <p:spPr>
            <a:xfrm>
              <a:off x="339552" y="1973380"/>
              <a:ext cx="2792288" cy="430887"/>
            </a:xfrm>
            <a:prstGeom prst="rect">
              <a:avLst/>
            </a:prstGeom>
            <a:noFill/>
          </p:spPr>
          <p:txBody>
            <a:bodyPr wrap="square" rtlCol="0">
              <a:spAutoFit/>
            </a:bodyPr>
            <a:lstStyle/>
            <a:p>
              <a:r>
                <a:rPr lang="ja-JP" altLang="en-US" sz="2200" dirty="0"/>
                <a:t>食料安全保障の定義</a:t>
              </a:r>
              <a:endParaRPr kumimoji="1" lang="ja-JP" altLang="en-US" sz="2200" dirty="0"/>
            </a:p>
          </p:txBody>
        </p:sp>
        <p:sp>
          <p:nvSpPr>
            <p:cNvPr id="24" name="四角形: 角を丸くする 23">
              <a:extLst>
                <a:ext uri="{FF2B5EF4-FFF2-40B4-BE49-F238E27FC236}">
                  <a16:creationId xmlns:a16="http://schemas.microsoft.com/office/drawing/2014/main" id="{F3070C73-A3CD-431B-99B0-0A578810B17B}"/>
                </a:ext>
              </a:extLst>
            </p:cNvPr>
            <p:cNvSpPr/>
            <p:nvPr/>
          </p:nvSpPr>
          <p:spPr bwMode="auto">
            <a:xfrm>
              <a:off x="339552" y="1972028"/>
              <a:ext cx="2792288" cy="430887"/>
            </a:xfrm>
            <a:prstGeom prst="roundRect">
              <a:avLst/>
            </a:prstGeom>
            <a:solidFill>
              <a:schemeClr val="accent1">
                <a:alpha val="28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grpSp>
      <p:grpSp>
        <p:nvGrpSpPr>
          <p:cNvPr id="25" name="グループ化 24">
            <a:extLst>
              <a:ext uri="{FF2B5EF4-FFF2-40B4-BE49-F238E27FC236}">
                <a16:creationId xmlns:a16="http://schemas.microsoft.com/office/drawing/2014/main" id="{8DEE3DCF-F41D-4A5F-BAEF-5723686E8583}"/>
              </a:ext>
            </a:extLst>
          </p:cNvPr>
          <p:cNvGrpSpPr/>
          <p:nvPr/>
        </p:nvGrpSpPr>
        <p:grpSpPr>
          <a:xfrm>
            <a:off x="274492" y="3020463"/>
            <a:ext cx="8588293" cy="740040"/>
            <a:chOff x="395644" y="1458009"/>
            <a:chExt cx="8588293" cy="740040"/>
          </a:xfrm>
        </p:grpSpPr>
        <p:sp>
          <p:nvSpPr>
            <p:cNvPr id="27" name="テキスト ボックス 26">
              <a:extLst>
                <a:ext uri="{FF2B5EF4-FFF2-40B4-BE49-F238E27FC236}">
                  <a16:creationId xmlns:a16="http://schemas.microsoft.com/office/drawing/2014/main" id="{BF2E8BA3-53DD-4AA2-94A3-355DCFCCC610}"/>
                </a:ext>
              </a:extLst>
            </p:cNvPr>
            <p:cNvSpPr txBox="1"/>
            <p:nvPr/>
          </p:nvSpPr>
          <p:spPr>
            <a:xfrm>
              <a:off x="395644" y="1490163"/>
              <a:ext cx="8588293" cy="707886"/>
            </a:xfrm>
            <a:prstGeom prst="rect">
              <a:avLst/>
            </a:prstGeom>
            <a:noFill/>
          </p:spPr>
          <p:txBody>
            <a:bodyPr wrap="square" rtlCol="0">
              <a:spAutoFit/>
            </a:bodyPr>
            <a:lstStyle/>
            <a:p>
              <a:r>
                <a:rPr lang="ja-JP" altLang="en-US" sz="2000" dirty="0">
                  <a:solidFill>
                    <a:srgbClr val="FF3300"/>
                  </a:solidFill>
                </a:rPr>
                <a:t>    </a:t>
              </a:r>
              <a:r>
                <a:rPr kumimoji="1" lang="ja-JP" altLang="en-US" sz="2000" dirty="0">
                  <a:solidFill>
                    <a:srgbClr val="FF3300"/>
                  </a:solidFill>
                </a:rPr>
                <a:t>　</a:t>
              </a:r>
              <a:r>
                <a:rPr lang="ja-JP" altLang="en-US" sz="2000" u="sng" dirty="0">
                  <a:solidFill>
                    <a:srgbClr val="FF3300"/>
                  </a:solidFill>
                </a:rPr>
                <a:t>良質な食料が合理的な価格で安定的に供給され、かつ、国民一人一人が</a:t>
              </a:r>
              <a:endParaRPr lang="en-US" altLang="ja-JP" sz="2000" u="sng" dirty="0">
                <a:solidFill>
                  <a:srgbClr val="FF3300"/>
                </a:solidFill>
              </a:endParaRPr>
            </a:p>
            <a:p>
              <a:r>
                <a:rPr lang="ja-JP" altLang="en-US" sz="2000" dirty="0">
                  <a:solidFill>
                    <a:srgbClr val="FF3300"/>
                  </a:solidFill>
                </a:rPr>
                <a:t>　　  </a:t>
              </a:r>
              <a:r>
                <a:rPr lang="ja-JP" altLang="en-US" sz="2000" u="sng" dirty="0">
                  <a:solidFill>
                    <a:srgbClr val="FF3300"/>
                  </a:solidFill>
                </a:rPr>
                <a:t>これを入手できる状態</a:t>
              </a:r>
              <a:endParaRPr kumimoji="1" lang="ja-JP" altLang="en-US" sz="2000" u="sng" dirty="0">
                <a:solidFill>
                  <a:srgbClr val="FF3300"/>
                </a:solidFill>
              </a:endParaRPr>
            </a:p>
          </p:txBody>
        </p:sp>
        <p:sp>
          <p:nvSpPr>
            <p:cNvPr id="26" name="四角形: 角を丸くする 25">
              <a:extLst>
                <a:ext uri="{FF2B5EF4-FFF2-40B4-BE49-F238E27FC236}">
                  <a16:creationId xmlns:a16="http://schemas.microsoft.com/office/drawing/2014/main" id="{34F33CAF-3491-4DBF-BC81-02A2659BE149}"/>
                </a:ext>
              </a:extLst>
            </p:cNvPr>
            <p:cNvSpPr/>
            <p:nvPr/>
          </p:nvSpPr>
          <p:spPr bwMode="auto">
            <a:xfrm>
              <a:off x="643601" y="1458009"/>
              <a:ext cx="8340336" cy="707886"/>
            </a:xfrm>
            <a:prstGeom prst="round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Arial" charset="0"/>
                <a:ea typeface="ＭＳ Ｐゴシック" pitchFamily="50" charset="-128"/>
              </a:endParaRPr>
            </a:p>
          </p:txBody>
        </p:sp>
      </p:grpSp>
      <p:sp>
        <p:nvSpPr>
          <p:cNvPr id="21" name="テキスト ボックス 20">
            <a:extLst>
              <a:ext uri="{FF2B5EF4-FFF2-40B4-BE49-F238E27FC236}">
                <a16:creationId xmlns:a16="http://schemas.microsoft.com/office/drawing/2014/main" id="{AC15FF78-4EF3-41D0-9259-57DAB31E2698}"/>
              </a:ext>
            </a:extLst>
          </p:cNvPr>
          <p:cNvSpPr txBox="1"/>
          <p:nvPr/>
        </p:nvSpPr>
        <p:spPr>
          <a:xfrm>
            <a:off x="59165" y="5006792"/>
            <a:ext cx="8770567" cy="430887"/>
          </a:xfrm>
          <a:prstGeom prst="rect">
            <a:avLst/>
          </a:prstGeom>
          <a:noFill/>
        </p:spPr>
        <p:txBody>
          <a:bodyPr wrap="square" rtlCol="0">
            <a:spAutoFit/>
          </a:bodyPr>
          <a:lstStyle/>
          <a:p>
            <a:r>
              <a:rPr kumimoji="1" lang="ja-JP" altLang="en-US" sz="2200" dirty="0"/>
              <a:t>　○　</a:t>
            </a:r>
            <a:r>
              <a:rPr kumimoji="1" lang="ja-JP" altLang="en-US" sz="2200" u="sng" dirty="0">
                <a:solidFill>
                  <a:srgbClr val="FF0000"/>
                </a:solidFill>
              </a:rPr>
              <a:t>生産から消費までの関係者の連携促進による食料システムの構築</a:t>
            </a:r>
            <a:endParaRPr kumimoji="1" lang="en-US" altLang="ja-JP" sz="2200" dirty="0">
              <a:solidFill>
                <a:srgbClr val="FF0000"/>
              </a:solidFill>
            </a:endParaRPr>
          </a:p>
        </p:txBody>
      </p:sp>
      <p:sp>
        <p:nvSpPr>
          <p:cNvPr id="28" name="テキスト ボックス 27">
            <a:extLst>
              <a:ext uri="{FF2B5EF4-FFF2-40B4-BE49-F238E27FC236}">
                <a16:creationId xmlns:a16="http://schemas.microsoft.com/office/drawing/2014/main" id="{A5D1129F-8BBA-4240-A1DE-884A7A3EABB5}"/>
              </a:ext>
            </a:extLst>
          </p:cNvPr>
          <p:cNvSpPr txBox="1"/>
          <p:nvPr/>
        </p:nvSpPr>
        <p:spPr>
          <a:xfrm>
            <a:off x="731131" y="5439111"/>
            <a:ext cx="7763746" cy="1323439"/>
          </a:xfrm>
          <a:prstGeom prst="rect">
            <a:avLst/>
          </a:prstGeom>
          <a:noFill/>
        </p:spPr>
        <p:txBody>
          <a:bodyPr wrap="square" rtlCol="0">
            <a:spAutoFit/>
          </a:bodyPr>
          <a:lstStyle/>
          <a:p>
            <a:r>
              <a:rPr kumimoji="1" lang="ja-JP" altLang="en-US" sz="2000" dirty="0"/>
              <a:t>～ </a:t>
            </a:r>
            <a:r>
              <a:rPr kumimoji="1" lang="ja-JP" altLang="en-US" sz="2000" u="sng" dirty="0">
                <a:solidFill>
                  <a:srgbClr val="FF0000"/>
                </a:solidFill>
              </a:rPr>
              <a:t>農業と食品産業の連携強化</a:t>
            </a:r>
            <a:endParaRPr kumimoji="1" lang="en-US" altLang="ja-JP" sz="2000" u="sng" dirty="0">
              <a:solidFill>
                <a:srgbClr val="FF0000"/>
              </a:solidFill>
            </a:endParaRPr>
          </a:p>
          <a:p>
            <a:r>
              <a:rPr kumimoji="1" lang="ja-JP" altLang="en-US" sz="2000" dirty="0"/>
              <a:t>　　　 ～輸入品利用から国産品利用への転換</a:t>
            </a:r>
            <a:endParaRPr kumimoji="1" lang="en-US" altLang="ja-JP" sz="2000" dirty="0"/>
          </a:p>
          <a:p>
            <a:r>
              <a:rPr kumimoji="1" lang="ja-JP" altLang="en-US" sz="2000" dirty="0"/>
              <a:t>　　 　～農業サイドにおける需要に応じた生産</a:t>
            </a:r>
            <a:endParaRPr kumimoji="1" lang="en-US" altLang="ja-JP" sz="2000" dirty="0"/>
          </a:p>
          <a:p>
            <a:r>
              <a:rPr kumimoji="1" lang="ja-JP" altLang="en-US" sz="2000" dirty="0"/>
              <a:t>　　　　　　　 </a:t>
            </a:r>
            <a:r>
              <a:rPr kumimoji="1" lang="ja-JP" altLang="en-US" sz="1800" dirty="0"/>
              <a:t>～加工食品、外食・中食の伸長等への対応</a:t>
            </a:r>
            <a:endParaRPr kumimoji="1" lang="en-US" altLang="ja-JP" sz="1800" dirty="0"/>
          </a:p>
        </p:txBody>
      </p:sp>
    </p:spTree>
    <p:extLst>
      <p:ext uri="{BB962C8B-B14F-4D97-AF65-F5344CB8AC3E}">
        <p14:creationId xmlns:p14="http://schemas.microsoft.com/office/powerpoint/2010/main" val="37012965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04E3C04-4DC6-5DEC-5871-AE1697C1EC46}"/>
              </a:ext>
            </a:extLst>
          </p:cNvPr>
          <p:cNvSpPr>
            <a:spLocks noGrp="1"/>
          </p:cNvSpPr>
          <p:nvPr>
            <p:ph type="sldNum" sz="quarter" idx="11"/>
          </p:nvPr>
        </p:nvSpPr>
        <p:spPr/>
        <p:txBody>
          <a:bodyPr/>
          <a:lstStyle/>
          <a:p>
            <a:pPr>
              <a:defRPr/>
            </a:pPr>
            <a:fld id="{801E8451-78C2-4737-A865-86DD203F7BBD}" type="slidenum">
              <a:rPr lang="en-US" altLang="ja-JP" smtClean="0"/>
              <a:pPr>
                <a:defRPr/>
              </a:pPr>
              <a:t>49</a:t>
            </a:fld>
            <a:endParaRPr lang="en-US" altLang="ja-JP"/>
          </a:p>
        </p:txBody>
      </p:sp>
      <p:graphicFrame>
        <p:nvGraphicFramePr>
          <p:cNvPr id="4" name="グラフ 3">
            <a:extLst>
              <a:ext uri="{FF2B5EF4-FFF2-40B4-BE49-F238E27FC236}">
                <a16:creationId xmlns:a16="http://schemas.microsoft.com/office/drawing/2014/main" id="{3F033AFA-8C6C-4414-B655-87EEBAEF37D3}"/>
              </a:ext>
            </a:extLst>
          </p:cNvPr>
          <p:cNvGraphicFramePr/>
          <p:nvPr/>
        </p:nvGraphicFramePr>
        <p:xfrm>
          <a:off x="827584" y="1205724"/>
          <a:ext cx="6660465" cy="4446552"/>
        </p:xfrm>
        <a:graphic>
          <a:graphicData uri="http://schemas.openxmlformats.org/drawingml/2006/chart">
            <c:chart xmlns:c="http://schemas.openxmlformats.org/drawingml/2006/chart" xmlns:r="http://schemas.openxmlformats.org/officeDocument/2006/relationships" r:id="rId2"/>
          </a:graphicData>
        </a:graphic>
      </p:graphicFrame>
      <p:sp>
        <p:nvSpPr>
          <p:cNvPr id="6" name="テキスト ボックス 1">
            <a:extLst>
              <a:ext uri="{FF2B5EF4-FFF2-40B4-BE49-F238E27FC236}">
                <a16:creationId xmlns:a16="http://schemas.microsoft.com/office/drawing/2014/main" id="{51DF346A-BDAD-AE94-7247-A4FEE2C4B357}"/>
              </a:ext>
            </a:extLst>
          </p:cNvPr>
          <p:cNvSpPr txBox="1"/>
          <p:nvPr/>
        </p:nvSpPr>
        <p:spPr>
          <a:xfrm>
            <a:off x="4300746" y="1463685"/>
            <a:ext cx="28803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dirty="0">
                <a:latin typeface="Century" panose="02040604050505020304" pitchFamily="18" charset="0"/>
              </a:rPr>
              <a:t>a</a:t>
            </a:r>
          </a:p>
          <a:p>
            <a:pPr algn="ctr"/>
            <a:endParaRPr lang="ja-JP" altLang="en-US" sz="1600" dirty="0">
              <a:latin typeface="Century" panose="02040604050505020304" pitchFamily="18" charset="0"/>
            </a:endParaRPr>
          </a:p>
        </p:txBody>
      </p:sp>
      <p:sp>
        <p:nvSpPr>
          <p:cNvPr id="10" name="テキスト ボックス 1">
            <a:extLst>
              <a:ext uri="{FF2B5EF4-FFF2-40B4-BE49-F238E27FC236}">
                <a16:creationId xmlns:a16="http://schemas.microsoft.com/office/drawing/2014/main" id="{8A2DD2B6-8F5B-EB28-8F4F-6C20117F1945}"/>
              </a:ext>
            </a:extLst>
          </p:cNvPr>
          <p:cNvSpPr txBox="1"/>
          <p:nvPr/>
        </p:nvSpPr>
        <p:spPr>
          <a:xfrm>
            <a:off x="6409184" y="2842541"/>
            <a:ext cx="28803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dirty="0">
                <a:latin typeface="Century" panose="02040604050505020304" pitchFamily="18" charset="0"/>
              </a:rPr>
              <a:t>b</a:t>
            </a:r>
          </a:p>
          <a:p>
            <a:pPr algn="ctr"/>
            <a:endParaRPr lang="en-US" altLang="ja-JP" sz="1600" dirty="0">
              <a:latin typeface="Century" panose="02040604050505020304" pitchFamily="18" charset="0"/>
            </a:endParaRPr>
          </a:p>
          <a:p>
            <a:pPr algn="ctr"/>
            <a:endParaRPr lang="ja-JP" altLang="en-US" sz="1600" dirty="0">
              <a:latin typeface="Century" panose="02040604050505020304" pitchFamily="18" charset="0"/>
            </a:endParaRPr>
          </a:p>
        </p:txBody>
      </p:sp>
      <p:sp>
        <p:nvSpPr>
          <p:cNvPr id="11" name="テキスト ボックス 1">
            <a:extLst>
              <a:ext uri="{FF2B5EF4-FFF2-40B4-BE49-F238E27FC236}">
                <a16:creationId xmlns:a16="http://schemas.microsoft.com/office/drawing/2014/main" id="{B32934D2-3405-77E5-4D8B-D646814667D8}"/>
              </a:ext>
            </a:extLst>
          </p:cNvPr>
          <p:cNvSpPr txBox="1"/>
          <p:nvPr/>
        </p:nvSpPr>
        <p:spPr>
          <a:xfrm>
            <a:off x="5373909" y="3079873"/>
            <a:ext cx="288032" cy="36004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600" dirty="0">
                <a:latin typeface="Century" panose="02040604050505020304" pitchFamily="18" charset="0"/>
              </a:rPr>
              <a:t>b</a:t>
            </a:r>
          </a:p>
          <a:p>
            <a:pPr algn="ctr"/>
            <a:endParaRPr lang="en-US" altLang="ja-JP" sz="1600" dirty="0">
              <a:latin typeface="Century" panose="02040604050505020304" pitchFamily="18" charset="0"/>
            </a:endParaRPr>
          </a:p>
          <a:p>
            <a:pPr algn="ctr"/>
            <a:endParaRPr lang="ja-JP" altLang="en-US" sz="1600" dirty="0">
              <a:latin typeface="Century" panose="02040604050505020304" pitchFamily="18" charset="0"/>
            </a:endParaRPr>
          </a:p>
        </p:txBody>
      </p:sp>
      <p:sp>
        <p:nvSpPr>
          <p:cNvPr id="12" name="Rectangle 2">
            <a:extLst>
              <a:ext uri="{FF2B5EF4-FFF2-40B4-BE49-F238E27FC236}">
                <a16:creationId xmlns:a16="http://schemas.microsoft.com/office/drawing/2014/main" id="{10D9674B-3B58-F46F-0E3C-888FDB522D59}"/>
              </a:ext>
            </a:extLst>
          </p:cNvPr>
          <p:cNvSpPr txBox="1">
            <a:spLocks noChangeArrowheads="1"/>
          </p:cNvSpPr>
          <p:nvPr/>
        </p:nvSpPr>
        <p:spPr bwMode="auto">
          <a:xfrm>
            <a:off x="192088" y="65952"/>
            <a:ext cx="8861847" cy="450850"/>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600" kern="0" dirty="0"/>
              <a:t>ブロッコリーのビタミン</a:t>
            </a:r>
            <a:r>
              <a:rPr lang="en-US" altLang="ja-JP" sz="2600" kern="0" dirty="0"/>
              <a:t>C</a:t>
            </a:r>
            <a:r>
              <a:rPr lang="ja-JP" altLang="en-US" sz="2600" kern="0" dirty="0"/>
              <a:t>含有量（例）</a:t>
            </a:r>
          </a:p>
        </p:txBody>
      </p:sp>
      <p:sp>
        <p:nvSpPr>
          <p:cNvPr id="13" name="テキスト ボックス 12">
            <a:extLst>
              <a:ext uri="{FF2B5EF4-FFF2-40B4-BE49-F238E27FC236}">
                <a16:creationId xmlns:a16="http://schemas.microsoft.com/office/drawing/2014/main" id="{267F529F-5EF6-4620-DE47-DA3FE4C1B7FD}"/>
              </a:ext>
            </a:extLst>
          </p:cNvPr>
          <p:cNvSpPr txBox="1"/>
          <p:nvPr/>
        </p:nvSpPr>
        <p:spPr>
          <a:xfrm rot="16200000">
            <a:off x="-826422" y="3098211"/>
            <a:ext cx="3456384" cy="292388"/>
          </a:xfrm>
          <a:prstGeom prst="rect">
            <a:avLst/>
          </a:prstGeom>
          <a:noFill/>
        </p:spPr>
        <p:txBody>
          <a:bodyPr wrap="square" rtlCol="0">
            <a:spAutoFit/>
          </a:bodyPr>
          <a:lstStyle/>
          <a:p>
            <a:pPr algn="ctr"/>
            <a:r>
              <a:rPr kumimoji="1" lang="ja-JP" altLang="en-US" sz="1300" dirty="0"/>
              <a:t>ビタミン</a:t>
            </a:r>
            <a:r>
              <a:rPr kumimoji="1" lang="en-US" altLang="ja-JP" sz="1300" dirty="0"/>
              <a:t>C</a:t>
            </a:r>
            <a:r>
              <a:rPr kumimoji="1" lang="ja-JP" altLang="en-US" sz="1300" dirty="0"/>
              <a:t>量（</a:t>
            </a:r>
            <a:r>
              <a:rPr kumimoji="1" lang="en-US" altLang="ja-JP" sz="1300" dirty="0"/>
              <a:t>mg / 100 g</a:t>
            </a:r>
            <a:r>
              <a:rPr kumimoji="1" lang="ja-JP" altLang="en-US" sz="1300" dirty="0"/>
              <a:t>）</a:t>
            </a:r>
          </a:p>
        </p:txBody>
      </p:sp>
      <p:sp>
        <p:nvSpPr>
          <p:cNvPr id="14" name="テキスト ボックス 13">
            <a:extLst>
              <a:ext uri="{FF2B5EF4-FFF2-40B4-BE49-F238E27FC236}">
                <a16:creationId xmlns:a16="http://schemas.microsoft.com/office/drawing/2014/main" id="{85345666-7244-D824-74F4-3B15B82FFD06}"/>
              </a:ext>
            </a:extLst>
          </p:cNvPr>
          <p:cNvSpPr txBox="1"/>
          <p:nvPr/>
        </p:nvSpPr>
        <p:spPr>
          <a:xfrm>
            <a:off x="1907704" y="5301208"/>
            <a:ext cx="936104" cy="492443"/>
          </a:xfrm>
          <a:prstGeom prst="rect">
            <a:avLst/>
          </a:prstGeom>
          <a:noFill/>
        </p:spPr>
        <p:txBody>
          <a:bodyPr wrap="square" rtlCol="0">
            <a:spAutoFit/>
          </a:bodyPr>
          <a:lstStyle/>
          <a:p>
            <a:pPr algn="ctr"/>
            <a:r>
              <a:rPr kumimoji="1" lang="ja-JP" altLang="en-US" sz="1300" b="1" dirty="0"/>
              <a:t>国産</a:t>
            </a:r>
            <a:endParaRPr kumimoji="1" lang="en-US" altLang="ja-JP" sz="1300" b="1" dirty="0"/>
          </a:p>
          <a:p>
            <a:pPr algn="ctr"/>
            <a:r>
              <a:rPr kumimoji="1" lang="ja-JP" altLang="en-US" sz="1300" b="1" dirty="0"/>
              <a:t>（生鮮）</a:t>
            </a:r>
          </a:p>
        </p:txBody>
      </p:sp>
      <p:sp>
        <p:nvSpPr>
          <p:cNvPr id="15" name="テキスト ボックス 14">
            <a:extLst>
              <a:ext uri="{FF2B5EF4-FFF2-40B4-BE49-F238E27FC236}">
                <a16:creationId xmlns:a16="http://schemas.microsoft.com/office/drawing/2014/main" id="{06B60266-E216-5F66-A2AF-AA3DCAD698B1}"/>
              </a:ext>
            </a:extLst>
          </p:cNvPr>
          <p:cNvSpPr txBox="1"/>
          <p:nvPr/>
        </p:nvSpPr>
        <p:spPr>
          <a:xfrm>
            <a:off x="2915817" y="5301207"/>
            <a:ext cx="936104" cy="492443"/>
          </a:xfrm>
          <a:prstGeom prst="rect">
            <a:avLst/>
          </a:prstGeom>
          <a:noFill/>
        </p:spPr>
        <p:txBody>
          <a:bodyPr wrap="square" rtlCol="0">
            <a:spAutoFit/>
          </a:bodyPr>
          <a:lstStyle/>
          <a:p>
            <a:pPr algn="ctr"/>
            <a:r>
              <a:rPr kumimoji="1" lang="ja-JP" altLang="en-US" sz="1300" b="1" dirty="0"/>
              <a:t>国産</a:t>
            </a:r>
            <a:endParaRPr kumimoji="1" lang="en-US" altLang="ja-JP" sz="1300" b="1" dirty="0"/>
          </a:p>
          <a:p>
            <a:pPr algn="ctr"/>
            <a:r>
              <a:rPr kumimoji="1" lang="ja-JP" altLang="en-US" sz="1300" b="1" dirty="0"/>
              <a:t>（加熱）</a:t>
            </a:r>
          </a:p>
        </p:txBody>
      </p:sp>
      <p:sp>
        <p:nvSpPr>
          <p:cNvPr id="16" name="テキスト ボックス 15">
            <a:extLst>
              <a:ext uri="{FF2B5EF4-FFF2-40B4-BE49-F238E27FC236}">
                <a16:creationId xmlns:a16="http://schemas.microsoft.com/office/drawing/2014/main" id="{DB0B1D89-7489-AECC-8001-C9E5DDFEE66B}"/>
              </a:ext>
            </a:extLst>
          </p:cNvPr>
          <p:cNvSpPr txBox="1"/>
          <p:nvPr/>
        </p:nvSpPr>
        <p:spPr>
          <a:xfrm>
            <a:off x="3725906" y="5281252"/>
            <a:ext cx="1404155" cy="492443"/>
          </a:xfrm>
          <a:prstGeom prst="rect">
            <a:avLst/>
          </a:prstGeom>
          <a:noFill/>
        </p:spPr>
        <p:txBody>
          <a:bodyPr wrap="square" rtlCol="0">
            <a:spAutoFit/>
          </a:bodyPr>
          <a:lstStyle/>
          <a:p>
            <a:pPr algn="ctr"/>
            <a:r>
              <a:rPr kumimoji="1" lang="ja-JP" altLang="en-US" sz="1300" b="1" dirty="0"/>
              <a:t>国産</a:t>
            </a:r>
            <a:endParaRPr kumimoji="1" lang="en-US" altLang="ja-JP" sz="1300" b="1" dirty="0"/>
          </a:p>
          <a:p>
            <a:pPr algn="ctr"/>
            <a:r>
              <a:rPr kumimoji="1" lang="ja-JP" altLang="en-US" sz="1300" b="1" dirty="0"/>
              <a:t>（加熱後冷凍）</a:t>
            </a:r>
          </a:p>
        </p:txBody>
      </p:sp>
      <p:sp>
        <p:nvSpPr>
          <p:cNvPr id="17" name="テキスト ボックス 16">
            <a:extLst>
              <a:ext uri="{FF2B5EF4-FFF2-40B4-BE49-F238E27FC236}">
                <a16:creationId xmlns:a16="http://schemas.microsoft.com/office/drawing/2014/main" id="{1F2F8DC6-CBE6-04CF-4743-E7AC3C6C37CC}"/>
              </a:ext>
            </a:extLst>
          </p:cNvPr>
          <p:cNvSpPr txBox="1"/>
          <p:nvPr/>
        </p:nvSpPr>
        <p:spPr>
          <a:xfrm>
            <a:off x="4933870" y="5261298"/>
            <a:ext cx="1153107" cy="492443"/>
          </a:xfrm>
          <a:prstGeom prst="rect">
            <a:avLst/>
          </a:prstGeom>
          <a:noFill/>
        </p:spPr>
        <p:txBody>
          <a:bodyPr wrap="square" rtlCol="0">
            <a:spAutoFit/>
          </a:bodyPr>
          <a:lstStyle/>
          <a:p>
            <a:pPr algn="ctr"/>
            <a:r>
              <a:rPr kumimoji="1" lang="ja-JP" altLang="en-US" sz="1300" b="1" dirty="0"/>
              <a:t>中国産</a:t>
            </a:r>
            <a:endParaRPr kumimoji="1" lang="en-US" altLang="ja-JP" sz="1300" b="1" dirty="0"/>
          </a:p>
          <a:p>
            <a:pPr algn="ctr"/>
            <a:r>
              <a:rPr kumimoji="1" lang="ja-JP" altLang="en-US" sz="1300" b="1" dirty="0"/>
              <a:t>（市販冷凍）</a:t>
            </a:r>
          </a:p>
        </p:txBody>
      </p:sp>
      <p:sp>
        <p:nvSpPr>
          <p:cNvPr id="18" name="テキスト ボックス 17">
            <a:extLst>
              <a:ext uri="{FF2B5EF4-FFF2-40B4-BE49-F238E27FC236}">
                <a16:creationId xmlns:a16="http://schemas.microsoft.com/office/drawing/2014/main" id="{F8B5FF9E-86DC-DA47-265F-B1BD6755C71F}"/>
              </a:ext>
            </a:extLst>
          </p:cNvPr>
          <p:cNvSpPr txBox="1"/>
          <p:nvPr/>
        </p:nvSpPr>
        <p:spPr>
          <a:xfrm>
            <a:off x="5987936" y="5241344"/>
            <a:ext cx="1153107" cy="492443"/>
          </a:xfrm>
          <a:prstGeom prst="rect">
            <a:avLst/>
          </a:prstGeom>
          <a:noFill/>
        </p:spPr>
        <p:txBody>
          <a:bodyPr wrap="square" rtlCol="0">
            <a:spAutoFit/>
          </a:bodyPr>
          <a:lstStyle/>
          <a:p>
            <a:pPr algn="ctr"/>
            <a:r>
              <a:rPr kumimoji="1" lang="ja-JP" altLang="en-US" sz="1300" b="1" dirty="0"/>
              <a:t>エクアドル産</a:t>
            </a:r>
            <a:endParaRPr kumimoji="1" lang="en-US" altLang="ja-JP" sz="1300" b="1" dirty="0"/>
          </a:p>
          <a:p>
            <a:pPr algn="ctr"/>
            <a:r>
              <a:rPr kumimoji="1" lang="ja-JP" altLang="en-US" sz="1300" b="1" dirty="0"/>
              <a:t>（市販冷凍）</a:t>
            </a:r>
          </a:p>
        </p:txBody>
      </p:sp>
      <p:sp>
        <p:nvSpPr>
          <p:cNvPr id="19" name="テキスト ボックス 18">
            <a:extLst>
              <a:ext uri="{FF2B5EF4-FFF2-40B4-BE49-F238E27FC236}">
                <a16:creationId xmlns:a16="http://schemas.microsoft.com/office/drawing/2014/main" id="{D2F11472-BC64-49EF-68AD-380682A2DBF9}"/>
              </a:ext>
            </a:extLst>
          </p:cNvPr>
          <p:cNvSpPr txBox="1"/>
          <p:nvPr/>
        </p:nvSpPr>
        <p:spPr>
          <a:xfrm>
            <a:off x="1080893" y="6064199"/>
            <a:ext cx="4571227" cy="276999"/>
          </a:xfrm>
          <a:prstGeom prst="rect">
            <a:avLst/>
          </a:prstGeom>
          <a:noFill/>
        </p:spPr>
        <p:txBody>
          <a:bodyPr wrap="square" rtlCol="0">
            <a:spAutoFit/>
          </a:bodyPr>
          <a:lstStyle/>
          <a:p>
            <a:r>
              <a:rPr kumimoji="1" lang="ja-JP" altLang="en-US" sz="1200" dirty="0"/>
              <a:t>資料：石川県立大学食品ビジネス学研究室（</a:t>
            </a:r>
            <a:r>
              <a:rPr kumimoji="1" lang="en-US" altLang="ja-JP" sz="1200" dirty="0"/>
              <a:t>2024</a:t>
            </a:r>
            <a:r>
              <a:rPr kumimoji="1" lang="ja-JP" altLang="en-US" sz="1200" dirty="0"/>
              <a:t>年</a:t>
            </a:r>
            <a:r>
              <a:rPr kumimoji="1" lang="en-US" altLang="ja-JP" sz="1200" dirty="0"/>
              <a:t>2</a:t>
            </a:r>
            <a:r>
              <a:rPr kumimoji="1" lang="ja-JP" altLang="en-US" sz="1200" dirty="0"/>
              <a:t>月）</a:t>
            </a:r>
          </a:p>
        </p:txBody>
      </p:sp>
      <p:sp>
        <p:nvSpPr>
          <p:cNvPr id="20" name="テキスト ボックス 19">
            <a:extLst>
              <a:ext uri="{FF2B5EF4-FFF2-40B4-BE49-F238E27FC236}">
                <a16:creationId xmlns:a16="http://schemas.microsoft.com/office/drawing/2014/main" id="{59FEBBD6-2B27-8609-2DFB-FC3BAFD12ECB}"/>
              </a:ext>
            </a:extLst>
          </p:cNvPr>
          <p:cNvSpPr txBox="1"/>
          <p:nvPr/>
        </p:nvSpPr>
        <p:spPr>
          <a:xfrm>
            <a:off x="1080893" y="6341800"/>
            <a:ext cx="4571227" cy="276999"/>
          </a:xfrm>
          <a:prstGeom prst="rect">
            <a:avLst/>
          </a:prstGeom>
          <a:noFill/>
        </p:spPr>
        <p:txBody>
          <a:bodyPr wrap="square" rtlCol="0">
            <a:spAutoFit/>
          </a:bodyPr>
          <a:lstStyle/>
          <a:p>
            <a:r>
              <a:rPr kumimoji="1" lang="ja-JP" altLang="en-US" sz="1200" dirty="0"/>
              <a:t>   注 ：国産の加熱方法は、過熱水蒸気加熱による。</a:t>
            </a:r>
          </a:p>
        </p:txBody>
      </p:sp>
    </p:spTree>
    <p:extLst>
      <p:ext uri="{BB962C8B-B14F-4D97-AF65-F5344CB8AC3E}">
        <p14:creationId xmlns:p14="http://schemas.microsoft.com/office/powerpoint/2010/main" val="3814741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番号プレースホルダー 1">
            <a:extLst>
              <a:ext uri="{FF2B5EF4-FFF2-40B4-BE49-F238E27FC236}">
                <a16:creationId xmlns:a16="http://schemas.microsoft.com/office/drawing/2014/main" id="{C4660F03-E81A-40ED-8E0A-B035BEFC68B8}"/>
              </a:ext>
            </a:extLst>
          </p:cNvPr>
          <p:cNvSpPr>
            <a:spLocks noGrp="1" noChangeArrowheads="1"/>
          </p:cNvSpPr>
          <p:nvPr>
            <p:ph type="sldNum" sz="quarter" idx="11"/>
          </p:nvPr>
        </p:nvSpPr>
        <p:spPr>
          <a:xfrm>
            <a:off x="8460432" y="6302731"/>
            <a:ext cx="5144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6E46033B-4F2E-4666-959E-A947103BDF0B}" type="slidenum">
              <a:rPr kumimoji="0" lang="en-US" altLang="ja-JP" sz="1200" smtClean="0">
                <a:latin typeface="Arial Black" panose="020B0A04020102020204" pitchFamily="34" charset="0"/>
              </a:rPr>
              <a:pPr>
                <a:spcBef>
                  <a:spcPct val="0"/>
                </a:spcBef>
                <a:buClrTx/>
                <a:buSzTx/>
                <a:buFontTx/>
                <a:buNone/>
              </a:pPr>
              <a:t>50</a:t>
            </a:fld>
            <a:endParaRPr kumimoji="0" lang="en-US" altLang="ja-JP" sz="1200" dirty="0">
              <a:latin typeface="Arial Black" panose="020B0A04020102020204" pitchFamily="34" charset="0"/>
            </a:endParaRPr>
          </a:p>
        </p:txBody>
      </p:sp>
      <p:grpSp>
        <p:nvGrpSpPr>
          <p:cNvPr id="8" name="グループ化 7">
            <a:extLst>
              <a:ext uri="{FF2B5EF4-FFF2-40B4-BE49-F238E27FC236}">
                <a16:creationId xmlns:a16="http://schemas.microsoft.com/office/drawing/2014/main" id="{780668F2-B4B2-4B9C-BFDA-F9681A6ACED1}"/>
              </a:ext>
            </a:extLst>
          </p:cNvPr>
          <p:cNvGrpSpPr/>
          <p:nvPr/>
        </p:nvGrpSpPr>
        <p:grpSpPr>
          <a:xfrm>
            <a:off x="323528" y="3436613"/>
            <a:ext cx="8136904" cy="1473921"/>
            <a:chOff x="-8232" y="3798263"/>
            <a:chExt cx="8391321" cy="1473921"/>
          </a:xfrm>
        </p:grpSpPr>
        <p:sp>
          <p:nvSpPr>
            <p:cNvPr id="5" name="四角形: 角を丸くする 4">
              <a:extLst>
                <a:ext uri="{FF2B5EF4-FFF2-40B4-BE49-F238E27FC236}">
                  <a16:creationId xmlns:a16="http://schemas.microsoft.com/office/drawing/2014/main" id="{29FBF203-20DF-4B91-A753-BDA88ED23EDB}"/>
                </a:ext>
              </a:extLst>
            </p:cNvPr>
            <p:cNvSpPr/>
            <p:nvPr/>
          </p:nvSpPr>
          <p:spPr bwMode="auto">
            <a:xfrm>
              <a:off x="461205" y="3798263"/>
              <a:ext cx="7687529" cy="1473921"/>
            </a:xfrm>
            <a:prstGeom prst="roundRect">
              <a:avLst/>
            </a:prstGeom>
            <a:solidFill>
              <a:srgbClr val="FFFF00">
                <a:alpha val="25000"/>
              </a:srgb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7" name="テキスト ボックス 5">
              <a:extLst>
                <a:ext uri="{FF2B5EF4-FFF2-40B4-BE49-F238E27FC236}">
                  <a16:creationId xmlns:a16="http://schemas.microsoft.com/office/drawing/2014/main" id="{C9C6AFDC-4009-4818-83D7-F48CBC388355}"/>
                </a:ext>
              </a:extLst>
            </p:cNvPr>
            <p:cNvSpPr txBox="1">
              <a:spLocks noChangeArrowheads="1"/>
            </p:cNvSpPr>
            <p:nvPr/>
          </p:nvSpPr>
          <p:spPr bwMode="auto">
            <a:xfrm>
              <a:off x="-8232" y="3931134"/>
              <a:ext cx="839132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dirty="0">
                  <a:latin typeface="ＭＳ ゴシック" panose="020B0609070205080204" pitchFamily="49" charset="-128"/>
                  <a:ea typeface="ＭＳ ゴシック" panose="020B0609070205080204" pitchFamily="49" charset="-128"/>
                </a:rPr>
                <a:t>「</a:t>
              </a:r>
              <a:r>
                <a:rPr lang="ja-JP" altLang="en-US" sz="2000" u="sng" dirty="0">
                  <a:latin typeface="ＭＳ ゴシック" panose="020B0609070205080204" pitchFamily="49" charset="-128"/>
                  <a:ea typeface="ＭＳ ゴシック" panose="020B0609070205080204" pitchFamily="49" charset="-128"/>
                </a:rPr>
                <a:t>利便性」</a:t>
              </a:r>
              <a:r>
                <a:rPr lang="en-US" altLang="ja-JP" sz="2000" u="sng" dirty="0">
                  <a:latin typeface="ＭＳ ゴシック" panose="020B0609070205080204" pitchFamily="49" charset="-128"/>
                  <a:ea typeface="ＭＳ ゴシック" panose="020B0609070205080204" pitchFamily="49" charset="-128"/>
                </a:rPr>
                <a:t>(</a:t>
              </a:r>
              <a:r>
                <a:rPr lang="ja-JP" altLang="en-US" sz="2000" u="sng" dirty="0">
                  <a:latin typeface="ＭＳ ゴシック" panose="020B0609070205080204" pitchFamily="49" charset="-128"/>
                  <a:ea typeface="ＭＳ ゴシック" panose="020B0609070205080204" pitchFamily="49" charset="-128"/>
                </a:rPr>
                <a:t>意味的価値</a:t>
              </a:r>
              <a:r>
                <a:rPr lang="en-US" altLang="ja-JP" sz="2000" u="sng" dirty="0">
                  <a:latin typeface="ＭＳ ゴシック" panose="020B0609070205080204" pitchFamily="49" charset="-128"/>
                  <a:ea typeface="ＭＳ ゴシック" panose="020B0609070205080204" pitchFamily="49" charset="-128"/>
                </a:rPr>
                <a:t>)</a:t>
              </a:r>
              <a:r>
                <a:rPr lang="ja-JP" altLang="en-US" sz="2000" u="sng" dirty="0">
                  <a:latin typeface="ＭＳ ゴシック" panose="020B0609070205080204" pitchFamily="49" charset="-128"/>
                  <a:ea typeface="ＭＳ ゴシック" panose="020B0609070205080204" pitchFamily="49" charset="-128"/>
                </a:rPr>
                <a:t>という付加価値を活かしつつ</a:t>
              </a:r>
              <a:r>
                <a:rPr lang="ja-JP" altLang="en-US" sz="2000" dirty="0">
                  <a:latin typeface="ＭＳ ゴシック" panose="020B0609070205080204" pitchFamily="49" charset="-128"/>
                  <a:ea typeface="ＭＳ ゴシック" panose="020B0609070205080204" pitchFamily="49" charset="-128"/>
                </a:rPr>
                <a:t>、</a:t>
              </a:r>
              <a:endParaRPr lang="en-US" altLang="ja-JP" sz="2000" dirty="0">
                <a:latin typeface="ＭＳ ゴシック" panose="020B0609070205080204" pitchFamily="49" charset="-128"/>
                <a:ea typeface="ＭＳ ゴシック" panose="020B0609070205080204" pitchFamily="49" charset="-128"/>
              </a:endParaRPr>
            </a:p>
            <a:p>
              <a:pPr algn="ctr">
                <a:spcBef>
                  <a:spcPct val="0"/>
                </a:spcBef>
                <a:buClrTx/>
                <a:buSzTx/>
                <a:buFontTx/>
                <a:buNone/>
              </a:pPr>
              <a:r>
                <a:rPr lang="en-US" altLang="ja-JP" sz="2000" dirty="0">
                  <a:latin typeface="ＭＳ ゴシック" panose="020B0609070205080204" pitchFamily="49" charset="-128"/>
                  <a:ea typeface="ＭＳ ゴシック" panose="020B0609070205080204" pitchFamily="49" charset="-128"/>
                </a:rPr>
                <a:t>  </a:t>
              </a:r>
              <a:r>
                <a:rPr lang="ja-JP" altLang="en-US" sz="2000" u="sng" dirty="0">
                  <a:latin typeface="ＭＳ ゴシック" panose="020B0609070205080204" pitchFamily="49" charset="-128"/>
                  <a:ea typeface="ＭＳ ゴシック" panose="020B0609070205080204" pitchFamily="49" charset="-128"/>
                </a:rPr>
                <a:t>健康の維持・増進機能（機能的価値）を高めた</a:t>
              </a:r>
              <a:r>
                <a:rPr lang="ja-JP" altLang="en-US" sz="2000" dirty="0">
                  <a:latin typeface="ＭＳ ゴシック" panose="020B0609070205080204" pitchFamily="49" charset="-128"/>
                  <a:ea typeface="ＭＳ ゴシック" panose="020B0609070205080204" pitchFamily="49" charset="-128"/>
                </a:rPr>
                <a:t>、</a:t>
              </a:r>
              <a:endParaRPr lang="en-US" altLang="ja-JP" sz="2000" dirty="0">
                <a:latin typeface="ＭＳ ゴシック" panose="020B0609070205080204" pitchFamily="49" charset="-128"/>
                <a:ea typeface="ＭＳ ゴシック" panose="020B0609070205080204" pitchFamily="49" charset="-128"/>
              </a:endParaRPr>
            </a:p>
            <a:p>
              <a:pPr algn="ctr">
                <a:spcBef>
                  <a:spcPct val="0"/>
                </a:spcBef>
                <a:buClrTx/>
                <a:buSzTx/>
                <a:buFontTx/>
                <a:buNone/>
              </a:pPr>
              <a:r>
                <a:rPr lang="ja-JP" altLang="en-US" sz="2000" dirty="0">
                  <a:solidFill>
                    <a:srgbClr val="FF0000"/>
                  </a:solidFill>
                  <a:latin typeface="ＭＳ ゴシック" panose="020B0609070205080204" pitchFamily="49" charset="-128"/>
                  <a:ea typeface="ＭＳ ゴシック" panose="020B0609070205080204" pitchFamily="49" charset="-128"/>
                </a:rPr>
                <a:t>「</a:t>
              </a:r>
              <a:r>
                <a:rPr lang="ja-JP" altLang="en-US" sz="2000" u="sng" dirty="0">
                  <a:solidFill>
                    <a:srgbClr val="FF0000"/>
                  </a:solidFill>
                  <a:latin typeface="ＭＳ ゴシック" panose="020B0609070205080204" pitchFamily="49" charset="-128"/>
                  <a:ea typeface="ＭＳ ゴシック" panose="020B0609070205080204" pitchFamily="49" charset="-128"/>
                </a:rPr>
                <a:t>利便性</a:t>
              </a:r>
              <a:r>
                <a:rPr lang="ja-JP" altLang="en-US" sz="1800" u="sng" dirty="0">
                  <a:solidFill>
                    <a:srgbClr val="FF0000"/>
                  </a:solidFill>
                  <a:latin typeface="ＭＳ ゴシック" panose="020B0609070205080204" pitchFamily="49" charset="-128"/>
                  <a:ea typeface="ＭＳ ゴシック" panose="020B0609070205080204" pitchFamily="49" charset="-128"/>
                </a:rPr>
                <a:t>（利用の手軽さ）</a:t>
              </a:r>
              <a:r>
                <a:rPr lang="ja-JP" altLang="en-US" sz="2000" u="sng" dirty="0">
                  <a:solidFill>
                    <a:srgbClr val="FF0000"/>
                  </a:solidFill>
                  <a:latin typeface="ＭＳ ゴシック" panose="020B0609070205080204" pitchFamily="49" charset="-128"/>
                  <a:ea typeface="ＭＳ ゴシック" panose="020B0609070205080204" pitchFamily="49" charset="-128"/>
                </a:rPr>
                <a:t>＋栄養・機能性</a:t>
              </a:r>
              <a:r>
                <a:rPr lang="en-US" altLang="ja-JP" sz="1800" u="sng" dirty="0">
                  <a:solidFill>
                    <a:srgbClr val="FF0000"/>
                  </a:solidFill>
                  <a:latin typeface="ＭＳ ゴシック" panose="020B0609070205080204" pitchFamily="49" charset="-128"/>
                  <a:ea typeface="ＭＳ ゴシック" panose="020B0609070205080204" pitchFamily="49" charset="-128"/>
                </a:rPr>
                <a:t>(</a:t>
              </a:r>
              <a:r>
                <a:rPr lang="ja-JP" altLang="en-US" sz="1800" u="sng" dirty="0">
                  <a:solidFill>
                    <a:srgbClr val="FF0000"/>
                  </a:solidFill>
                  <a:latin typeface="ＭＳ ゴシック" panose="020B0609070205080204" pitchFamily="49" charset="-128"/>
                  <a:ea typeface="ＭＳ ゴシック" panose="020B0609070205080204" pitchFamily="49" charset="-128"/>
                </a:rPr>
                <a:t>健康の維持・増進</a:t>
              </a:r>
              <a:r>
                <a:rPr lang="en-US" altLang="ja-JP" sz="1800" u="sng" dirty="0">
                  <a:solidFill>
                    <a:srgbClr val="FF0000"/>
                  </a:solidFill>
                  <a:latin typeface="ＭＳ ゴシック" panose="020B0609070205080204" pitchFamily="49" charset="-128"/>
                  <a:ea typeface="ＭＳ ゴシック" panose="020B0609070205080204" pitchFamily="49" charset="-128"/>
                </a:rPr>
                <a:t>)</a:t>
              </a:r>
              <a:r>
                <a:rPr lang="ja-JP" altLang="en-US" sz="2000" u="sng" dirty="0">
                  <a:solidFill>
                    <a:srgbClr val="FF0000"/>
                  </a:solidFill>
                  <a:latin typeface="ＭＳ ゴシック" panose="020B0609070205080204" pitchFamily="49" charset="-128"/>
                  <a:ea typeface="ＭＳ ゴシック" panose="020B0609070205080204" pitchFamily="49" charset="-128"/>
                </a:rPr>
                <a:t>」へ</a:t>
              </a:r>
              <a:endParaRPr lang="en-US" altLang="ja-JP" sz="2000" u="sng" dirty="0">
                <a:solidFill>
                  <a:srgbClr val="FF0000"/>
                </a:solidFill>
                <a:latin typeface="ＭＳ ゴシック" panose="020B0609070205080204" pitchFamily="49" charset="-128"/>
                <a:ea typeface="ＭＳ ゴシック" panose="020B0609070205080204" pitchFamily="49" charset="-128"/>
              </a:endParaRPr>
            </a:p>
            <a:p>
              <a:pPr algn="ctr">
                <a:spcBef>
                  <a:spcPct val="0"/>
                </a:spcBef>
                <a:buClrTx/>
                <a:buSzTx/>
                <a:buFontTx/>
                <a:buNone/>
              </a:pPr>
              <a:r>
                <a:rPr lang="ja-JP" altLang="en-US" sz="2000" u="sng" dirty="0">
                  <a:solidFill>
                    <a:srgbClr val="FF0000"/>
                  </a:solidFill>
                  <a:latin typeface="ＭＳ ゴシック" panose="020B0609070205080204" pitchFamily="49" charset="-128"/>
                  <a:ea typeface="ＭＳ ゴシック" panose="020B0609070205080204" pitchFamily="49" charset="-128"/>
                </a:rPr>
                <a:t>顧客価値を向上</a:t>
              </a:r>
              <a:endParaRPr lang="en-US" altLang="ja-JP" sz="2000" dirty="0">
                <a:solidFill>
                  <a:srgbClr val="FF0000"/>
                </a:solidFill>
                <a:latin typeface="ＭＳ ゴシック" panose="020B0609070205080204" pitchFamily="49" charset="-128"/>
                <a:ea typeface="ＭＳ ゴシック" panose="020B0609070205080204" pitchFamily="49" charset="-128"/>
              </a:endParaRPr>
            </a:p>
          </p:txBody>
        </p:sp>
      </p:grpSp>
      <p:sp>
        <p:nvSpPr>
          <p:cNvPr id="9" name="矢印: 下 8">
            <a:extLst>
              <a:ext uri="{FF2B5EF4-FFF2-40B4-BE49-F238E27FC236}">
                <a16:creationId xmlns:a16="http://schemas.microsoft.com/office/drawing/2014/main" id="{7472B4A0-0EB6-4105-9F8A-729103D6234C}"/>
              </a:ext>
            </a:extLst>
          </p:cNvPr>
          <p:cNvSpPr/>
          <p:nvPr/>
        </p:nvSpPr>
        <p:spPr bwMode="auto">
          <a:xfrm>
            <a:off x="4211960" y="3073488"/>
            <a:ext cx="360040" cy="236161"/>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grpSp>
        <p:nvGrpSpPr>
          <p:cNvPr id="12" name="グループ化 11">
            <a:extLst>
              <a:ext uri="{FF2B5EF4-FFF2-40B4-BE49-F238E27FC236}">
                <a16:creationId xmlns:a16="http://schemas.microsoft.com/office/drawing/2014/main" id="{6CD739DA-4312-4E21-A5C6-EFF10C01AF2C}"/>
              </a:ext>
            </a:extLst>
          </p:cNvPr>
          <p:cNvGrpSpPr/>
          <p:nvPr/>
        </p:nvGrpSpPr>
        <p:grpSpPr>
          <a:xfrm>
            <a:off x="1150512" y="5337724"/>
            <a:ext cx="6992474" cy="1212471"/>
            <a:chOff x="1234530" y="5730800"/>
            <a:chExt cx="6992474" cy="1212471"/>
          </a:xfrm>
        </p:grpSpPr>
        <p:sp>
          <p:nvSpPr>
            <p:cNvPr id="10" name="四角形: 角を丸くする 9">
              <a:extLst>
                <a:ext uri="{FF2B5EF4-FFF2-40B4-BE49-F238E27FC236}">
                  <a16:creationId xmlns:a16="http://schemas.microsoft.com/office/drawing/2014/main" id="{4C407CC0-0F14-40C7-A40F-09980A191544}"/>
                </a:ext>
              </a:extLst>
            </p:cNvPr>
            <p:cNvSpPr/>
            <p:nvPr/>
          </p:nvSpPr>
          <p:spPr bwMode="auto">
            <a:xfrm>
              <a:off x="1261811" y="5730800"/>
              <a:ext cx="6613445" cy="1212471"/>
            </a:xfrm>
            <a:prstGeom prst="roundRect">
              <a:avLst/>
            </a:prstGeom>
            <a:solidFill>
              <a:srgbClr val="FFFF00">
                <a:alpha val="25000"/>
              </a:srgb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9" name="テキスト ボックス 2">
              <a:extLst>
                <a:ext uri="{FF2B5EF4-FFF2-40B4-BE49-F238E27FC236}">
                  <a16:creationId xmlns:a16="http://schemas.microsoft.com/office/drawing/2014/main" id="{9C5922FF-A228-4BA2-A887-1FF5DFB2C885}"/>
                </a:ext>
              </a:extLst>
            </p:cNvPr>
            <p:cNvSpPr txBox="1">
              <a:spLocks noChangeArrowheads="1"/>
            </p:cNvSpPr>
            <p:nvPr/>
          </p:nvSpPr>
          <p:spPr bwMode="auto">
            <a:xfrm>
              <a:off x="1234530" y="5908744"/>
              <a:ext cx="699247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000" dirty="0">
                  <a:latin typeface="ＭＳ ゴシック" panose="020B0609070205080204" pitchFamily="49" charset="-128"/>
                  <a:ea typeface="ＭＳ ゴシック" panose="020B0609070205080204" pitchFamily="49" charset="-128"/>
                </a:rPr>
                <a:t>「</a:t>
              </a:r>
              <a:r>
                <a:rPr lang="ja-JP" altLang="en-US" sz="2000" u="sng" dirty="0">
                  <a:latin typeface="ＭＳ ゴシック" panose="020B0609070205080204" pitchFamily="49" charset="-128"/>
                  <a:ea typeface="ＭＳ ゴシック" panose="020B0609070205080204" pitchFamily="49" charset="-128"/>
                </a:rPr>
                <a:t>野菜を手軽に食べること</a:t>
              </a:r>
              <a:r>
                <a:rPr lang="ja-JP" altLang="en-US" sz="2000" dirty="0">
                  <a:latin typeface="ＭＳ ゴシック" panose="020B0609070205080204" pitchFamily="49" charset="-128"/>
                  <a:ea typeface="ＭＳ ゴシック" panose="020B0609070205080204" pitchFamily="49" charset="-128"/>
                </a:rPr>
                <a:t>」から</a:t>
              </a:r>
              <a:endParaRPr lang="en-US" altLang="ja-JP" sz="2000" dirty="0">
                <a:latin typeface="ＭＳ ゴシック" panose="020B0609070205080204" pitchFamily="49" charset="-128"/>
                <a:ea typeface="ＭＳ ゴシック" panose="020B0609070205080204" pitchFamily="49" charset="-128"/>
              </a:endParaRPr>
            </a:p>
            <a:p>
              <a:pPr>
                <a:spcBef>
                  <a:spcPct val="0"/>
                </a:spcBef>
                <a:buClrTx/>
                <a:buSzTx/>
                <a:buFontTx/>
                <a:buNone/>
              </a:pPr>
              <a:r>
                <a:rPr lang="ja-JP" altLang="en-US" sz="2000" dirty="0">
                  <a:latin typeface="ＭＳ ゴシック" panose="020B0609070205080204" pitchFamily="49" charset="-128"/>
                  <a:ea typeface="ＭＳ ゴシック" panose="020B0609070205080204" pitchFamily="49" charset="-128"/>
                </a:rPr>
                <a:t>　　　「</a:t>
              </a:r>
              <a:r>
                <a:rPr lang="ja-JP" altLang="en-US" sz="2000" u="sng" dirty="0">
                  <a:solidFill>
                    <a:srgbClr val="FF0000"/>
                  </a:solidFill>
                  <a:latin typeface="ＭＳ ゴシック" panose="020B0609070205080204" pitchFamily="49" charset="-128"/>
                  <a:ea typeface="ＭＳ ゴシック" panose="020B0609070205080204" pitchFamily="49" charset="-128"/>
                </a:rPr>
                <a:t>野菜を手軽に食べて、より健康になること</a:t>
              </a:r>
              <a:r>
                <a:rPr lang="ja-JP" altLang="en-US" sz="2000" dirty="0">
                  <a:latin typeface="ＭＳ ゴシック" panose="020B0609070205080204" pitchFamily="49" charset="-128"/>
                  <a:ea typeface="ＭＳ ゴシック" panose="020B0609070205080204" pitchFamily="49" charset="-128"/>
                </a:rPr>
                <a:t>」へ</a:t>
              </a:r>
              <a:endParaRPr lang="en-US" altLang="ja-JP" sz="2000" dirty="0">
                <a:latin typeface="ＭＳ ゴシック" panose="020B0609070205080204" pitchFamily="49" charset="-128"/>
                <a:ea typeface="ＭＳ ゴシック" panose="020B0609070205080204" pitchFamily="49" charset="-128"/>
              </a:endParaRPr>
            </a:p>
            <a:p>
              <a:pPr>
                <a:spcBef>
                  <a:spcPct val="0"/>
                </a:spcBef>
                <a:buClrTx/>
                <a:buSzTx/>
                <a:buFontTx/>
                <a:buNone/>
              </a:pPr>
              <a:r>
                <a:rPr lang="ja-JP" altLang="en-US" sz="2000" dirty="0">
                  <a:latin typeface="ＭＳ ゴシック" panose="020B0609070205080204" pitchFamily="49" charset="-128"/>
                  <a:ea typeface="ＭＳ ゴシック" panose="020B0609070205080204" pitchFamily="49" charset="-128"/>
                </a:rPr>
                <a:t>　　　　　　　　（便益の束の豊富化）</a:t>
              </a:r>
            </a:p>
          </p:txBody>
        </p:sp>
      </p:grpSp>
      <p:sp>
        <p:nvSpPr>
          <p:cNvPr id="20" name="矢印: 下 19">
            <a:extLst>
              <a:ext uri="{FF2B5EF4-FFF2-40B4-BE49-F238E27FC236}">
                <a16:creationId xmlns:a16="http://schemas.microsoft.com/office/drawing/2014/main" id="{0BF7A349-0BA9-4952-A0F3-C8D89147D0F1}"/>
              </a:ext>
            </a:extLst>
          </p:cNvPr>
          <p:cNvSpPr/>
          <p:nvPr/>
        </p:nvSpPr>
        <p:spPr bwMode="auto">
          <a:xfrm>
            <a:off x="4265714" y="5048463"/>
            <a:ext cx="360040" cy="236161"/>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grpSp>
        <p:nvGrpSpPr>
          <p:cNvPr id="25" name="グループ化 24">
            <a:extLst>
              <a:ext uri="{FF2B5EF4-FFF2-40B4-BE49-F238E27FC236}">
                <a16:creationId xmlns:a16="http://schemas.microsoft.com/office/drawing/2014/main" id="{5F967930-5D52-E945-5ADD-50AFDD20BE07}"/>
              </a:ext>
            </a:extLst>
          </p:cNvPr>
          <p:cNvGrpSpPr/>
          <p:nvPr/>
        </p:nvGrpSpPr>
        <p:grpSpPr>
          <a:xfrm>
            <a:off x="948934" y="735363"/>
            <a:ext cx="7454450" cy="2189582"/>
            <a:chOff x="750255" y="929812"/>
            <a:chExt cx="7454450" cy="2189582"/>
          </a:xfrm>
        </p:grpSpPr>
        <p:sp>
          <p:nvSpPr>
            <p:cNvPr id="18" name="四角形: 角を丸くする 12">
              <a:extLst>
                <a:ext uri="{FF2B5EF4-FFF2-40B4-BE49-F238E27FC236}">
                  <a16:creationId xmlns:a16="http://schemas.microsoft.com/office/drawing/2014/main" id="{E918652F-28A6-5C3B-1CB6-51D85FECD605}"/>
                </a:ext>
              </a:extLst>
            </p:cNvPr>
            <p:cNvSpPr>
              <a:spLocks noChangeArrowheads="1"/>
            </p:cNvSpPr>
            <p:nvPr/>
          </p:nvSpPr>
          <p:spPr bwMode="auto">
            <a:xfrm>
              <a:off x="750255" y="929812"/>
              <a:ext cx="7134113" cy="2189582"/>
            </a:xfrm>
            <a:prstGeom prst="roundRect">
              <a:avLst>
                <a:gd name="adj" fmla="val 16667"/>
              </a:avLst>
            </a:prstGeom>
            <a:solidFill>
              <a:srgbClr val="FFFF00">
                <a:alpha val="25000"/>
              </a:srgbClr>
            </a:solidFill>
            <a:ln w="2222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dirty="0"/>
            </a:p>
          </p:txBody>
        </p:sp>
        <p:sp>
          <p:nvSpPr>
            <p:cNvPr id="21" name="テキスト ボックス 13">
              <a:extLst>
                <a:ext uri="{FF2B5EF4-FFF2-40B4-BE49-F238E27FC236}">
                  <a16:creationId xmlns:a16="http://schemas.microsoft.com/office/drawing/2014/main" id="{7848E7B6-23E5-DE85-987A-2592662E32AB}"/>
                </a:ext>
              </a:extLst>
            </p:cNvPr>
            <p:cNvSpPr txBox="1">
              <a:spLocks noChangeArrowheads="1"/>
            </p:cNvSpPr>
            <p:nvPr/>
          </p:nvSpPr>
          <p:spPr bwMode="auto">
            <a:xfrm>
              <a:off x="850335" y="1015987"/>
              <a:ext cx="66917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200" dirty="0"/>
                <a:t>大切なのは、</a:t>
              </a:r>
              <a:r>
                <a:rPr lang="ja-JP" altLang="en-US" sz="2200" u="sng" dirty="0">
                  <a:solidFill>
                    <a:srgbClr val="0000FF"/>
                  </a:solidFill>
                </a:rPr>
                <a:t>加工・流通過程を経て食卓にのぼる</a:t>
              </a:r>
              <a:endParaRPr lang="en-US" altLang="ja-JP" sz="2200" u="sng" dirty="0">
                <a:solidFill>
                  <a:srgbClr val="0000FF"/>
                </a:solidFill>
              </a:endParaRPr>
            </a:p>
            <a:p>
              <a:pPr algn="ctr">
                <a:spcBef>
                  <a:spcPct val="0"/>
                </a:spcBef>
                <a:buClrTx/>
                <a:buSzTx/>
                <a:buFontTx/>
                <a:buNone/>
              </a:pPr>
              <a:r>
                <a:rPr lang="ja-JP" altLang="en-US" sz="2200" u="sng" dirty="0">
                  <a:solidFill>
                    <a:srgbClr val="0000FF"/>
                  </a:solidFill>
                </a:rPr>
                <a:t>食の段階</a:t>
              </a:r>
              <a:r>
                <a:rPr lang="ja-JP" altLang="en-US" sz="2200" u="sng" dirty="0"/>
                <a:t>における</a:t>
              </a:r>
              <a:r>
                <a:rPr lang="ja-JP" altLang="en-US" sz="2200" u="sng" dirty="0">
                  <a:solidFill>
                    <a:srgbClr val="FF0000"/>
                  </a:solidFill>
                </a:rPr>
                <a:t>栄養・機能性成分</a:t>
              </a:r>
            </a:p>
          </p:txBody>
        </p:sp>
        <p:sp>
          <p:nvSpPr>
            <p:cNvPr id="22" name="テキスト ボックス 40">
              <a:extLst>
                <a:ext uri="{FF2B5EF4-FFF2-40B4-BE49-F238E27FC236}">
                  <a16:creationId xmlns:a16="http://schemas.microsoft.com/office/drawing/2014/main" id="{8BD656C5-E826-105F-33FB-F91169032F4E}"/>
                </a:ext>
              </a:extLst>
            </p:cNvPr>
            <p:cNvSpPr txBox="1">
              <a:spLocks noChangeArrowheads="1"/>
            </p:cNvSpPr>
            <p:nvPr/>
          </p:nvSpPr>
          <p:spPr bwMode="auto">
            <a:xfrm>
              <a:off x="750255" y="1924693"/>
              <a:ext cx="7454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000" u="sng" dirty="0"/>
                <a:t>カット野菜、冷凍野菜等の</a:t>
              </a:r>
              <a:r>
                <a:rPr lang="ja-JP" altLang="en-US" sz="2000" u="sng" dirty="0">
                  <a:solidFill>
                    <a:srgbClr val="FF0000"/>
                  </a:solidFill>
                </a:rPr>
                <a:t>野菜の形態別・加工方法別成分分析</a:t>
              </a:r>
            </a:p>
          </p:txBody>
        </p:sp>
      </p:grpSp>
      <p:sp>
        <p:nvSpPr>
          <p:cNvPr id="24" name="Rectangle 2">
            <a:extLst>
              <a:ext uri="{FF2B5EF4-FFF2-40B4-BE49-F238E27FC236}">
                <a16:creationId xmlns:a16="http://schemas.microsoft.com/office/drawing/2014/main" id="{FD41ECB9-1F17-E0C2-7984-AE76DF0E29BE}"/>
              </a:ext>
            </a:extLst>
          </p:cNvPr>
          <p:cNvSpPr txBox="1">
            <a:spLocks noChangeArrowheads="1"/>
          </p:cNvSpPr>
          <p:nvPr/>
        </p:nvSpPr>
        <p:spPr bwMode="auto">
          <a:xfrm>
            <a:off x="89756" y="17128"/>
            <a:ext cx="8964488" cy="471488"/>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300" kern="0" dirty="0">
                <a:latin typeface="ＭＳ ゴシック" panose="020B0609070205080204" pitchFamily="49" charset="-128"/>
                <a:ea typeface="ＭＳ ゴシック" panose="020B0609070205080204" pitchFamily="49" charset="-128"/>
              </a:rPr>
              <a:t>野菜の形態別・加工方法別成分分析を踏まえた顧客価値の向上</a:t>
            </a:r>
            <a:r>
              <a:rPr lang="en-US" altLang="ja-JP" sz="2300" kern="0" dirty="0">
                <a:latin typeface="ＭＳ ゴシック" panose="020B0609070205080204" pitchFamily="49" charset="-128"/>
                <a:ea typeface="ＭＳ ゴシック" panose="020B0609070205080204" pitchFamily="49" charset="-128"/>
              </a:rPr>
              <a:t>(2)</a:t>
            </a:r>
            <a:endParaRPr lang="ja-JP" altLang="en-US" sz="2300" kern="0" dirty="0">
              <a:latin typeface="ＭＳ ゴシック" panose="020B0609070205080204" pitchFamily="49" charset="-128"/>
              <a:ea typeface="ＭＳ ゴシック" panose="020B0609070205080204" pitchFamily="49" charset="-128"/>
            </a:endParaRPr>
          </a:p>
        </p:txBody>
      </p:sp>
      <p:sp>
        <p:nvSpPr>
          <p:cNvPr id="2" name="矢印: 下 1">
            <a:extLst>
              <a:ext uri="{FF2B5EF4-FFF2-40B4-BE49-F238E27FC236}">
                <a16:creationId xmlns:a16="http://schemas.microsoft.com/office/drawing/2014/main" id="{F44100B3-4AAF-26FB-CA48-3CE2CC7AAB89}"/>
              </a:ext>
            </a:extLst>
          </p:cNvPr>
          <p:cNvSpPr/>
          <p:nvPr/>
        </p:nvSpPr>
        <p:spPr bwMode="auto">
          <a:xfrm>
            <a:off x="4211960" y="2161179"/>
            <a:ext cx="360040" cy="236161"/>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6" name="テキスト ボックス 5">
            <a:extLst>
              <a:ext uri="{FF2B5EF4-FFF2-40B4-BE49-F238E27FC236}">
                <a16:creationId xmlns:a16="http://schemas.microsoft.com/office/drawing/2014/main" id="{40DB309C-9943-565D-170C-6E8B35211CE7}"/>
              </a:ext>
            </a:extLst>
          </p:cNvPr>
          <p:cNvSpPr txBox="1"/>
          <p:nvPr/>
        </p:nvSpPr>
        <p:spPr>
          <a:xfrm>
            <a:off x="2883905" y="2439791"/>
            <a:ext cx="3525689" cy="400110"/>
          </a:xfrm>
          <a:prstGeom prst="rect">
            <a:avLst/>
          </a:prstGeom>
          <a:noFill/>
        </p:spPr>
        <p:txBody>
          <a:bodyPr wrap="square" rtlCol="0">
            <a:spAutoFit/>
          </a:bodyPr>
          <a:lstStyle/>
          <a:p>
            <a:r>
              <a:rPr kumimoji="1" lang="ja-JP" altLang="en-US" sz="2000" u="sng" dirty="0">
                <a:solidFill>
                  <a:srgbClr val="FF0000"/>
                </a:solidFill>
              </a:rPr>
              <a:t>加工方法等の工夫・改善</a:t>
            </a:r>
          </a:p>
        </p:txBody>
      </p:sp>
    </p:spTree>
    <p:extLst>
      <p:ext uri="{BB962C8B-B14F-4D97-AF65-F5344CB8AC3E}">
        <p14:creationId xmlns:p14="http://schemas.microsoft.com/office/powerpoint/2010/main" val="2970373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AFC8312-F3A2-4BB5-A722-46D532823C63}"/>
              </a:ext>
            </a:extLst>
          </p:cNvPr>
          <p:cNvSpPr>
            <a:spLocks noGrp="1"/>
          </p:cNvSpPr>
          <p:nvPr>
            <p:ph type="sldNum" sz="quarter" idx="11"/>
          </p:nvPr>
        </p:nvSpPr>
        <p:spPr/>
        <p:txBody>
          <a:bodyPr/>
          <a:lstStyle/>
          <a:p>
            <a:pPr>
              <a:defRPr/>
            </a:pPr>
            <a:fld id="{801E8451-78C2-4737-A865-86DD203F7BBD}" type="slidenum">
              <a:rPr lang="en-US" altLang="ja-JP" smtClean="0"/>
              <a:pPr>
                <a:defRPr/>
              </a:pPr>
              <a:t>51</a:t>
            </a:fld>
            <a:endParaRPr lang="en-US" altLang="ja-JP"/>
          </a:p>
        </p:txBody>
      </p:sp>
      <p:sp>
        <p:nvSpPr>
          <p:cNvPr id="5" name="Rectangle 2">
            <a:extLst>
              <a:ext uri="{FF2B5EF4-FFF2-40B4-BE49-F238E27FC236}">
                <a16:creationId xmlns:a16="http://schemas.microsoft.com/office/drawing/2014/main" id="{8590B26A-2D78-43A7-B26D-655D568BEB6D}"/>
              </a:ext>
            </a:extLst>
          </p:cNvPr>
          <p:cNvSpPr txBox="1">
            <a:spLocks noChangeArrowheads="1"/>
          </p:cNvSpPr>
          <p:nvPr/>
        </p:nvSpPr>
        <p:spPr bwMode="auto">
          <a:xfrm>
            <a:off x="330538" y="85288"/>
            <a:ext cx="8428360" cy="504825"/>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800" kern="0" dirty="0">
                <a:latin typeface="ＭＳ ゴシック" pitchFamily="49" charset="-128"/>
                <a:ea typeface="ＭＳ ゴシック" pitchFamily="49" charset="-128"/>
              </a:rPr>
              <a:t>冷凍野菜の国内生産量</a:t>
            </a:r>
          </a:p>
        </p:txBody>
      </p:sp>
      <p:pic>
        <p:nvPicPr>
          <p:cNvPr id="7" name="図 6">
            <a:extLst>
              <a:ext uri="{FF2B5EF4-FFF2-40B4-BE49-F238E27FC236}">
                <a16:creationId xmlns:a16="http://schemas.microsoft.com/office/drawing/2014/main" id="{06EDBC9F-54EC-4ADF-BE8F-AB1D6D6AC21E}"/>
              </a:ext>
            </a:extLst>
          </p:cNvPr>
          <p:cNvPicPr>
            <a:picLocks noChangeAspect="1"/>
          </p:cNvPicPr>
          <p:nvPr/>
        </p:nvPicPr>
        <p:blipFill>
          <a:blip r:embed="rId2"/>
          <a:stretch>
            <a:fillRect/>
          </a:stretch>
        </p:blipFill>
        <p:spPr>
          <a:xfrm>
            <a:off x="921942" y="970942"/>
            <a:ext cx="7300115" cy="5292903"/>
          </a:xfrm>
          <a:prstGeom prst="rect">
            <a:avLst/>
          </a:prstGeom>
        </p:spPr>
      </p:pic>
    </p:spTree>
    <p:extLst>
      <p:ext uri="{BB962C8B-B14F-4D97-AF65-F5344CB8AC3E}">
        <p14:creationId xmlns:p14="http://schemas.microsoft.com/office/powerpoint/2010/main" val="27327448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DAC293A-7D4E-1BF8-8FAC-AE5FC94BEC01}"/>
              </a:ext>
            </a:extLst>
          </p:cNvPr>
          <p:cNvSpPr>
            <a:spLocks noGrp="1"/>
          </p:cNvSpPr>
          <p:nvPr>
            <p:ph type="sldNum" sz="quarter" idx="11"/>
          </p:nvPr>
        </p:nvSpPr>
        <p:spPr>
          <a:xfrm>
            <a:off x="7956375" y="6334848"/>
            <a:ext cx="860599" cy="457200"/>
          </a:xfrm>
        </p:spPr>
        <p:txBody>
          <a:bodyPr/>
          <a:lstStyle/>
          <a:p>
            <a:pPr>
              <a:defRPr/>
            </a:pPr>
            <a:fld id="{801E8451-78C2-4737-A865-86DD203F7BBD}" type="slidenum">
              <a:rPr lang="en-US" altLang="ja-JP" smtClean="0"/>
              <a:pPr>
                <a:defRPr/>
              </a:pPr>
              <a:t>52</a:t>
            </a:fld>
            <a:endParaRPr lang="en-US" altLang="ja-JP" dirty="0"/>
          </a:p>
        </p:txBody>
      </p:sp>
      <p:sp>
        <p:nvSpPr>
          <p:cNvPr id="4" name="Rectangle 2">
            <a:extLst>
              <a:ext uri="{FF2B5EF4-FFF2-40B4-BE49-F238E27FC236}">
                <a16:creationId xmlns:a16="http://schemas.microsoft.com/office/drawing/2014/main" id="{C3E95751-99F1-2DA6-D7ED-BD820AC01B1A}"/>
              </a:ext>
            </a:extLst>
          </p:cNvPr>
          <p:cNvSpPr txBox="1">
            <a:spLocks noChangeArrowheads="1"/>
          </p:cNvSpPr>
          <p:nvPr/>
        </p:nvSpPr>
        <p:spPr bwMode="auto">
          <a:xfrm>
            <a:off x="192088" y="65952"/>
            <a:ext cx="8861847" cy="450850"/>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200" kern="0" dirty="0"/>
              <a:t>野菜の輸入動向と国内対応の方向（１）</a:t>
            </a:r>
          </a:p>
        </p:txBody>
      </p:sp>
      <p:sp>
        <p:nvSpPr>
          <p:cNvPr id="3" name="テキスト ボックス 2">
            <a:extLst>
              <a:ext uri="{FF2B5EF4-FFF2-40B4-BE49-F238E27FC236}">
                <a16:creationId xmlns:a16="http://schemas.microsoft.com/office/drawing/2014/main" id="{26266B16-C639-49DE-A260-C4EE148B9B0C}"/>
              </a:ext>
            </a:extLst>
          </p:cNvPr>
          <p:cNvSpPr txBox="1"/>
          <p:nvPr/>
        </p:nvSpPr>
        <p:spPr>
          <a:xfrm>
            <a:off x="6997366" y="626671"/>
            <a:ext cx="2027376" cy="292388"/>
          </a:xfrm>
          <a:prstGeom prst="rect">
            <a:avLst/>
          </a:prstGeom>
          <a:noFill/>
        </p:spPr>
        <p:txBody>
          <a:bodyPr wrap="square" rtlCol="0">
            <a:spAutoFit/>
          </a:bodyPr>
          <a:lstStyle/>
          <a:p>
            <a:r>
              <a:rPr kumimoji="1" lang="ja-JP" altLang="en-US" sz="1300" b="1" dirty="0">
                <a:solidFill>
                  <a:srgbClr val="FF0000"/>
                </a:solidFill>
              </a:rPr>
              <a:t>高温耐性品種等のほか</a:t>
            </a:r>
          </a:p>
        </p:txBody>
      </p:sp>
      <p:sp>
        <p:nvSpPr>
          <p:cNvPr id="6" name="矢印: 下 5">
            <a:extLst>
              <a:ext uri="{FF2B5EF4-FFF2-40B4-BE49-F238E27FC236}">
                <a16:creationId xmlns:a16="http://schemas.microsoft.com/office/drawing/2014/main" id="{4CE24091-6ACA-416A-98EE-6578772D766F}"/>
              </a:ext>
            </a:extLst>
          </p:cNvPr>
          <p:cNvSpPr/>
          <p:nvPr/>
        </p:nvSpPr>
        <p:spPr bwMode="auto">
          <a:xfrm>
            <a:off x="7884367" y="927980"/>
            <a:ext cx="144016" cy="144016"/>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pic>
        <p:nvPicPr>
          <p:cNvPr id="5" name="図 4">
            <a:extLst>
              <a:ext uri="{FF2B5EF4-FFF2-40B4-BE49-F238E27FC236}">
                <a16:creationId xmlns:a16="http://schemas.microsoft.com/office/drawing/2014/main" id="{CD066DCA-1836-44C2-9608-6AD3322C84BA}"/>
              </a:ext>
            </a:extLst>
          </p:cNvPr>
          <p:cNvPicPr>
            <a:picLocks noChangeAspect="1"/>
          </p:cNvPicPr>
          <p:nvPr/>
        </p:nvPicPr>
        <p:blipFill>
          <a:blip r:embed="rId2"/>
          <a:stretch>
            <a:fillRect/>
          </a:stretch>
        </p:blipFill>
        <p:spPr>
          <a:xfrm>
            <a:off x="45032" y="1115430"/>
            <a:ext cx="9053935" cy="5201575"/>
          </a:xfrm>
          <a:prstGeom prst="rect">
            <a:avLst/>
          </a:prstGeom>
        </p:spPr>
      </p:pic>
      <p:sp>
        <p:nvSpPr>
          <p:cNvPr id="7" name="テキスト ボックス 6">
            <a:extLst>
              <a:ext uri="{FF2B5EF4-FFF2-40B4-BE49-F238E27FC236}">
                <a16:creationId xmlns:a16="http://schemas.microsoft.com/office/drawing/2014/main" id="{30BE74EC-2A28-44CD-818D-2090756C7A2C}"/>
              </a:ext>
            </a:extLst>
          </p:cNvPr>
          <p:cNvSpPr txBox="1"/>
          <p:nvPr/>
        </p:nvSpPr>
        <p:spPr>
          <a:xfrm>
            <a:off x="3995936" y="785936"/>
            <a:ext cx="3384376" cy="307777"/>
          </a:xfrm>
          <a:prstGeom prst="rect">
            <a:avLst/>
          </a:prstGeom>
          <a:noFill/>
        </p:spPr>
        <p:txBody>
          <a:bodyPr wrap="square" rtlCol="0">
            <a:spAutoFit/>
          </a:bodyPr>
          <a:lstStyle/>
          <a:p>
            <a:pPr algn="ctr"/>
            <a:r>
              <a:rPr kumimoji="1" lang="ja-JP" altLang="en-US" sz="1400" dirty="0"/>
              <a:t>単位：数量（千ｔ）、単価（円</a:t>
            </a:r>
            <a:r>
              <a:rPr kumimoji="1" lang="en-US" altLang="ja-JP" sz="1400" dirty="0"/>
              <a:t>/kg</a:t>
            </a:r>
            <a:r>
              <a:rPr kumimoji="1" lang="ja-JP" altLang="en-US" sz="1400" dirty="0"/>
              <a:t>）</a:t>
            </a:r>
          </a:p>
        </p:txBody>
      </p:sp>
    </p:spTree>
    <p:extLst>
      <p:ext uri="{BB962C8B-B14F-4D97-AF65-F5344CB8AC3E}">
        <p14:creationId xmlns:p14="http://schemas.microsoft.com/office/powerpoint/2010/main" val="36558408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1362B462-1ED7-C92D-E55E-7DCA725D40A7}"/>
              </a:ext>
            </a:extLst>
          </p:cNvPr>
          <p:cNvSpPr txBox="1">
            <a:spLocks noChangeArrowheads="1"/>
          </p:cNvSpPr>
          <p:nvPr/>
        </p:nvSpPr>
        <p:spPr bwMode="auto">
          <a:xfrm>
            <a:off x="192088" y="65952"/>
            <a:ext cx="8861847" cy="450850"/>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200" kern="0" dirty="0"/>
              <a:t>野菜の輸入動向と国内対応の方向（２）</a:t>
            </a:r>
          </a:p>
        </p:txBody>
      </p:sp>
      <p:sp>
        <p:nvSpPr>
          <p:cNvPr id="2" name="スライド番号プレースホルダー 1">
            <a:extLst>
              <a:ext uri="{FF2B5EF4-FFF2-40B4-BE49-F238E27FC236}">
                <a16:creationId xmlns:a16="http://schemas.microsoft.com/office/drawing/2014/main" id="{9FA4850C-FE79-317E-9B9E-0B47025B942C}"/>
              </a:ext>
            </a:extLst>
          </p:cNvPr>
          <p:cNvSpPr>
            <a:spLocks noGrp="1"/>
          </p:cNvSpPr>
          <p:nvPr>
            <p:ph type="sldNum" sz="quarter" idx="11"/>
          </p:nvPr>
        </p:nvSpPr>
        <p:spPr>
          <a:xfrm>
            <a:off x="8388424" y="6371088"/>
            <a:ext cx="665511" cy="420960"/>
          </a:xfrm>
        </p:spPr>
        <p:txBody>
          <a:bodyPr/>
          <a:lstStyle/>
          <a:p>
            <a:pPr>
              <a:defRPr/>
            </a:pPr>
            <a:fld id="{801E8451-78C2-4737-A865-86DD203F7BBD}" type="slidenum">
              <a:rPr lang="en-US" altLang="ja-JP" smtClean="0"/>
              <a:pPr>
                <a:defRPr/>
              </a:pPr>
              <a:t>53</a:t>
            </a:fld>
            <a:endParaRPr lang="en-US" altLang="ja-JP" dirty="0"/>
          </a:p>
        </p:txBody>
      </p:sp>
      <p:pic>
        <p:nvPicPr>
          <p:cNvPr id="7" name="図 6">
            <a:extLst>
              <a:ext uri="{FF2B5EF4-FFF2-40B4-BE49-F238E27FC236}">
                <a16:creationId xmlns:a16="http://schemas.microsoft.com/office/drawing/2014/main" id="{12407F65-6B74-4FF0-B589-1C42A8E09DF3}"/>
              </a:ext>
            </a:extLst>
          </p:cNvPr>
          <p:cNvPicPr>
            <a:picLocks noChangeAspect="1"/>
          </p:cNvPicPr>
          <p:nvPr/>
        </p:nvPicPr>
        <p:blipFill>
          <a:blip r:embed="rId2"/>
          <a:stretch>
            <a:fillRect/>
          </a:stretch>
        </p:blipFill>
        <p:spPr>
          <a:xfrm>
            <a:off x="45032" y="620688"/>
            <a:ext cx="9053935" cy="5964945"/>
          </a:xfrm>
          <a:prstGeom prst="rect">
            <a:avLst/>
          </a:prstGeom>
        </p:spPr>
      </p:pic>
    </p:spTree>
    <p:extLst>
      <p:ext uri="{BB962C8B-B14F-4D97-AF65-F5344CB8AC3E}">
        <p14:creationId xmlns:p14="http://schemas.microsoft.com/office/powerpoint/2010/main" val="3389630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E639A5-FA22-451A-9A6E-0D2017CB2BCD}"/>
              </a:ext>
            </a:extLst>
          </p:cNvPr>
          <p:cNvSpPr>
            <a:spLocks noGrp="1"/>
          </p:cNvSpPr>
          <p:nvPr>
            <p:ph type="sldNum" sz="quarter" idx="11"/>
          </p:nvPr>
        </p:nvSpPr>
        <p:spPr/>
        <p:txBody>
          <a:bodyPr/>
          <a:lstStyle/>
          <a:p>
            <a:pPr>
              <a:defRPr/>
            </a:pPr>
            <a:fld id="{801E8451-78C2-4737-A865-86DD203F7BBD}" type="slidenum">
              <a:rPr lang="en-US" altLang="ja-JP" smtClean="0"/>
              <a:pPr>
                <a:defRPr/>
              </a:pPr>
              <a:t>54</a:t>
            </a:fld>
            <a:endParaRPr lang="en-US" altLang="ja-JP"/>
          </a:p>
        </p:txBody>
      </p:sp>
      <p:sp>
        <p:nvSpPr>
          <p:cNvPr id="3" name="テキスト ボックス 2">
            <a:extLst>
              <a:ext uri="{FF2B5EF4-FFF2-40B4-BE49-F238E27FC236}">
                <a16:creationId xmlns:a16="http://schemas.microsoft.com/office/drawing/2014/main" id="{2F024F91-6936-4F06-9FBE-EA525782239F}"/>
              </a:ext>
            </a:extLst>
          </p:cNvPr>
          <p:cNvSpPr txBox="1"/>
          <p:nvPr/>
        </p:nvSpPr>
        <p:spPr>
          <a:xfrm>
            <a:off x="737574" y="1484784"/>
            <a:ext cx="7668852" cy="3785652"/>
          </a:xfrm>
          <a:prstGeom prst="rect">
            <a:avLst/>
          </a:prstGeom>
          <a:noFill/>
        </p:spPr>
        <p:txBody>
          <a:bodyPr wrap="square" rtlCol="0">
            <a:spAutoFit/>
          </a:bodyPr>
          <a:lstStyle/>
          <a:p>
            <a:pPr algn="ctr"/>
            <a:r>
              <a:rPr lang="ja-JP" altLang="en-US" sz="4000" dirty="0"/>
              <a:t>物流機能の一層の活用による</a:t>
            </a:r>
            <a:endParaRPr lang="en-US" altLang="ja-JP" sz="4000" dirty="0"/>
          </a:p>
          <a:p>
            <a:pPr algn="ctr"/>
            <a:r>
              <a:rPr kumimoji="1" lang="ja-JP" altLang="en-US" sz="4000" dirty="0"/>
              <a:t>安定供給</a:t>
            </a:r>
            <a:endParaRPr kumimoji="1" lang="en-US" altLang="ja-JP" sz="4000" dirty="0"/>
          </a:p>
          <a:p>
            <a:pPr algn="ctr"/>
            <a:r>
              <a:rPr lang="ja-JP" altLang="en-US" sz="4000" dirty="0"/>
              <a:t>　</a:t>
            </a:r>
            <a:endParaRPr lang="en-US" altLang="ja-JP" sz="4000" dirty="0"/>
          </a:p>
          <a:p>
            <a:pPr algn="ctr"/>
            <a:r>
              <a:rPr lang="ja-JP" altLang="en-US" sz="4000" dirty="0"/>
              <a:t>～効率的かつ安定的な</a:t>
            </a:r>
            <a:endParaRPr lang="en-US" altLang="ja-JP" sz="4000" dirty="0"/>
          </a:p>
          <a:p>
            <a:pPr algn="ctr"/>
            <a:r>
              <a:rPr lang="ja-JP" altLang="en-US" sz="4000" dirty="0"/>
              <a:t>サプライチェーン</a:t>
            </a:r>
            <a:br>
              <a:rPr lang="en-US" altLang="ja-JP" sz="4000" dirty="0"/>
            </a:br>
            <a:r>
              <a:rPr lang="ja-JP" altLang="en-US" sz="4000" dirty="0"/>
              <a:t>（原料の安定供給）</a:t>
            </a:r>
            <a:endParaRPr kumimoji="1" lang="ja-JP" altLang="en-US" sz="4000" dirty="0"/>
          </a:p>
        </p:txBody>
      </p:sp>
    </p:spTree>
    <p:extLst>
      <p:ext uri="{BB962C8B-B14F-4D97-AF65-F5344CB8AC3E}">
        <p14:creationId xmlns:p14="http://schemas.microsoft.com/office/powerpoint/2010/main" val="19978047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C9F7DAC-029F-42F1-ADE4-6C2E4764FEB4}"/>
              </a:ext>
            </a:extLst>
          </p:cNvPr>
          <p:cNvSpPr>
            <a:spLocks noGrp="1"/>
          </p:cNvSpPr>
          <p:nvPr>
            <p:ph type="sldNum" sz="quarter" idx="11"/>
          </p:nvPr>
        </p:nvSpPr>
        <p:spPr>
          <a:xfrm>
            <a:off x="8425577" y="6365944"/>
            <a:ext cx="514400" cy="457200"/>
          </a:xfrm>
        </p:spPr>
        <p:txBody>
          <a:bodyPr/>
          <a:lstStyle/>
          <a:p>
            <a:pPr>
              <a:defRPr/>
            </a:pPr>
            <a:fld id="{01C3F09A-7908-4327-913F-42D12223AD51}" type="slidenum">
              <a:rPr lang="en-US" altLang="ja-JP" smtClean="0"/>
              <a:pPr>
                <a:defRPr/>
              </a:pPr>
              <a:t>55</a:t>
            </a:fld>
            <a:endParaRPr lang="en-US" altLang="ja-JP" dirty="0"/>
          </a:p>
        </p:txBody>
      </p:sp>
      <p:sp>
        <p:nvSpPr>
          <p:cNvPr id="5" name="テキスト ボックス 1">
            <a:extLst>
              <a:ext uri="{FF2B5EF4-FFF2-40B4-BE49-F238E27FC236}">
                <a16:creationId xmlns:a16="http://schemas.microsoft.com/office/drawing/2014/main" id="{86B80292-159F-4656-AA59-03C1C1A5A8BA}"/>
              </a:ext>
            </a:extLst>
          </p:cNvPr>
          <p:cNvSpPr txBox="1">
            <a:spLocks noChangeArrowheads="1"/>
          </p:cNvSpPr>
          <p:nvPr/>
        </p:nvSpPr>
        <p:spPr bwMode="auto">
          <a:xfrm>
            <a:off x="323528" y="6456044"/>
            <a:ext cx="74525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1200" dirty="0"/>
              <a:t>資料：農林水産省 新事業・食品産業部「食品流通をめぐる情勢」令和</a:t>
            </a:r>
            <a:r>
              <a:rPr lang="en-US" altLang="ja-JP" sz="1200" dirty="0"/>
              <a:t>7</a:t>
            </a:r>
            <a:r>
              <a:rPr lang="ja-JP" altLang="en-US" sz="1200" dirty="0"/>
              <a:t>年</a:t>
            </a:r>
            <a:r>
              <a:rPr lang="en-US" altLang="ja-JP" sz="1200" dirty="0"/>
              <a:t>10</a:t>
            </a:r>
            <a:r>
              <a:rPr lang="ja-JP" altLang="en-US" sz="1200" dirty="0"/>
              <a:t>月より抜粋</a:t>
            </a:r>
          </a:p>
        </p:txBody>
      </p:sp>
      <p:sp>
        <p:nvSpPr>
          <p:cNvPr id="6" name="Rectangle 2">
            <a:extLst>
              <a:ext uri="{FF2B5EF4-FFF2-40B4-BE49-F238E27FC236}">
                <a16:creationId xmlns:a16="http://schemas.microsoft.com/office/drawing/2014/main" id="{5C6E0F97-0E78-4042-84BA-3257771DFEAC}"/>
              </a:ext>
            </a:extLst>
          </p:cNvPr>
          <p:cNvSpPr>
            <a:spLocks noChangeArrowheads="1"/>
          </p:cNvSpPr>
          <p:nvPr/>
        </p:nvSpPr>
        <p:spPr bwMode="auto">
          <a:xfrm>
            <a:off x="187751" y="60871"/>
            <a:ext cx="8712968" cy="430085"/>
          </a:xfrm>
          <a:prstGeom prst="rect">
            <a:avLst/>
          </a:prstGeom>
          <a:solidFill>
            <a:schemeClr val="bg2">
              <a:lumMod val="20000"/>
              <a:lumOff val="80000"/>
            </a:schemeClr>
          </a:solidFill>
          <a:ln>
            <a:noFill/>
          </a:ln>
          <a:effectLst/>
        </p:spPr>
        <p:txBody>
          <a:bodyPr anchor="ct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a:spcBef>
                <a:spcPct val="0"/>
              </a:spcBef>
              <a:buClrTx/>
              <a:buSzTx/>
              <a:buFontTx/>
              <a:buNone/>
              <a:defRPr/>
            </a:pPr>
            <a:r>
              <a:rPr lang="ja-JP" altLang="en-US" sz="2600" dirty="0">
                <a:latin typeface="ＭＳ ゴシック" panose="020B0609070205080204" pitchFamily="49" charset="-128"/>
                <a:ea typeface="ＭＳ ゴシック" panose="020B0609070205080204" pitchFamily="49" charset="-128"/>
              </a:rPr>
              <a:t>　　農産物・食品の物流の特徴</a:t>
            </a:r>
            <a:endParaRPr lang="ja-JP" altLang="en-US" sz="2200" dirty="0">
              <a:latin typeface="ＭＳ ゴシック" panose="020B0609070205080204" pitchFamily="49" charset="-128"/>
              <a:ea typeface="ＭＳ ゴシック" panose="020B0609070205080204" pitchFamily="49" charset="-128"/>
            </a:endParaRPr>
          </a:p>
        </p:txBody>
      </p:sp>
      <p:sp>
        <p:nvSpPr>
          <p:cNvPr id="8" name="四角形: 角を丸くする 7">
            <a:extLst>
              <a:ext uri="{FF2B5EF4-FFF2-40B4-BE49-F238E27FC236}">
                <a16:creationId xmlns:a16="http://schemas.microsoft.com/office/drawing/2014/main" id="{8C74E3BC-C357-42D2-8BEE-456B432675B5}"/>
              </a:ext>
            </a:extLst>
          </p:cNvPr>
          <p:cNvSpPr/>
          <p:nvPr/>
        </p:nvSpPr>
        <p:spPr bwMode="auto">
          <a:xfrm>
            <a:off x="8425577" y="6237312"/>
            <a:ext cx="610919" cy="329788"/>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pic>
        <p:nvPicPr>
          <p:cNvPr id="4" name="図 3">
            <a:extLst>
              <a:ext uri="{FF2B5EF4-FFF2-40B4-BE49-F238E27FC236}">
                <a16:creationId xmlns:a16="http://schemas.microsoft.com/office/drawing/2014/main" id="{3E322851-EF9F-403D-8BD4-92BCBBF9C4C9}"/>
              </a:ext>
            </a:extLst>
          </p:cNvPr>
          <p:cNvPicPr>
            <a:picLocks noChangeAspect="1"/>
          </p:cNvPicPr>
          <p:nvPr/>
        </p:nvPicPr>
        <p:blipFill>
          <a:blip r:embed="rId2"/>
          <a:stretch>
            <a:fillRect/>
          </a:stretch>
        </p:blipFill>
        <p:spPr>
          <a:xfrm>
            <a:off x="40192" y="619588"/>
            <a:ext cx="8996304" cy="5473708"/>
          </a:xfrm>
          <a:prstGeom prst="rect">
            <a:avLst/>
          </a:prstGeom>
        </p:spPr>
      </p:pic>
      <p:sp>
        <p:nvSpPr>
          <p:cNvPr id="3" name="テキスト ボックス 2">
            <a:extLst>
              <a:ext uri="{FF2B5EF4-FFF2-40B4-BE49-F238E27FC236}">
                <a16:creationId xmlns:a16="http://schemas.microsoft.com/office/drawing/2014/main" id="{1D9E095C-3203-4B5A-A4F4-928AB83133DE}"/>
              </a:ext>
            </a:extLst>
          </p:cNvPr>
          <p:cNvSpPr txBox="1"/>
          <p:nvPr/>
        </p:nvSpPr>
        <p:spPr>
          <a:xfrm>
            <a:off x="4963884" y="5760205"/>
            <a:ext cx="4096217" cy="646331"/>
          </a:xfrm>
          <a:prstGeom prst="rect">
            <a:avLst/>
          </a:prstGeom>
          <a:noFill/>
          <a:ln w="15875">
            <a:solidFill>
              <a:schemeClr val="accent1"/>
            </a:solidFill>
          </a:ln>
        </p:spPr>
        <p:txBody>
          <a:bodyPr wrap="square" rtlCol="0">
            <a:spAutoFit/>
          </a:bodyPr>
          <a:lstStyle/>
          <a:p>
            <a:r>
              <a:rPr kumimoji="1" lang="ja-JP" altLang="en-US" sz="1200" b="1" dirty="0">
                <a:solidFill>
                  <a:srgbClr val="FF0000"/>
                </a:solidFill>
              </a:rPr>
              <a:t>トラックドライバーの</a:t>
            </a:r>
            <a:r>
              <a:rPr kumimoji="1" lang="en-US" altLang="ja-JP" sz="1200" b="1" dirty="0">
                <a:solidFill>
                  <a:srgbClr val="FF0000"/>
                </a:solidFill>
              </a:rPr>
              <a:t>1</a:t>
            </a:r>
            <a:r>
              <a:rPr kumimoji="1" lang="ja-JP" altLang="en-US" sz="1200" b="1" dirty="0">
                <a:solidFill>
                  <a:srgbClr val="FF0000"/>
                </a:solidFill>
              </a:rPr>
              <a:t>日あたり拘束時間（労働時間（運転・荷扱い等）</a:t>
            </a:r>
            <a:r>
              <a:rPr kumimoji="1" lang="en-US" altLang="ja-JP" sz="1200" b="1" dirty="0">
                <a:solidFill>
                  <a:srgbClr val="FF0000"/>
                </a:solidFill>
              </a:rPr>
              <a:t>+</a:t>
            </a:r>
            <a:r>
              <a:rPr lang="ja-JP" altLang="en-US" sz="1200" b="1" dirty="0">
                <a:solidFill>
                  <a:srgbClr val="FF0000"/>
                </a:solidFill>
              </a:rPr>
              <a:t>休憩時間</a:t>
            </a:r>
            <a:r>
              <a:rPr kumimoji="1" lang="ja-JP" altLang="en-US" sz="1200" b="1" dirty="0">
                <a:solidFill>
                  <a:srgbClr val="FF0000"/>
                </a:solidFill>
              </a:rPr>
              <a:t>）は原則</a:t>
            </a:r>
            <a:r>
              <a:rPr kumimoji="1" lang="en-US" altLang="ja-JP" sz="1200" b="1" dirty="0">
                <a:solidFill>
                  <a:srgbClr val="FF0000"/>
                </a:solidFill>
              </a:rPr>
              <a:t>13</a:t>
            </a:r>
            <a:r>
              <a:rPr kumimoji="1" lang="ja-JP" altLang="en-US" sz="1200" b="1" dirty="0">
                <a:solidFill>
                  <a:srgbClr val="FF0000"/>
                </a:solidFill>
              </a:rPr>
              <a:t>時間以内、</a:t>
            </a:r>
            <a:r>
              <a:rPr lang="ja-JP" altLang="en-US" sz="1200" b="1" dirty="0">
                <a:solidFill>
                  <a:srgbClr val="FF0000"/>
                </a:solidFill>
              </a:rPr>
              <a:t>連続運転時間は</a:t>
            </a:r>
            <a:r>
              <a:rPr lang="en-US" altLang="ja-JP" sz="1200" b="1" dirty="0">
                <a:solidFill>
                  <a:srgbClr val="FF0000"/>
                </a:solidFill>
              </a:rPr>
              <a:t>4</a:t>
            </a:r>
            <a:r>
              <a:rPr lang="ja-JP" altLang="en-US" sz="1200" b="1" dirty="0">
                <a:solidFill>
                  <a:srgbClr val="FF0000"/>
                </a:solidFill>
              </a:rPr>
              <a:t>時間以内、</a:t>
            </a:r>
            <a:r>
              <a:rPr lang="en-US" altLang="ja-JP" sz="1200" b="1" dirty="0">
                <a:solidFill>
                  <a:srgbClr val="FF0000"/>
                </a:solidFill>
              </a:rPr>
              <a:t>2</a:t>
            </a:r>
            <a:r>
              <a:rPr lang="ja-JP" altLang="en-US" sz="1200" b="1" dirty="0">
                <a:solidFill>
                  <a:srgbClr val="FF0000"/>
                </a:solidFill>
              </a:rPr>
              <a:t>日平均運転時間は</a:t>
            </a:r>
            <a:r>
              <a:rPr lang="en-US" altLang="ja-JP" sz="1200" b="1" dirty="0">
                <a:solidFill>
                  <a:srgbClr val="FF0000"/>
                </a:solidFill>
              </a:rPr>
              <a:t>1</a:t>
            </a:r>
            <a:r>
              <a:rPr lang="ja-JP" altLang="en-US" sz="1200" b="1" dirty="0">
                <a:solidFill>
                  <a:srgbClr val="FF0000"/>
                </a:solidFill>
              </a:rPr>
              <a:t>日</a:t>
            </a:r>
            <a:r>
              <a:rPr lang="en-US" altLang="ja-JP" sz="1200" b="1" dirty="0">
                <a:solidFill>
                  <a:srgbClr val="FF0000"/>
                </a:solidFill>
              </a:rPr>
              <a:t>9</a:t>
            </a:r>
            <a:r>
              <a:rPr lang="ja-JP" altLang="en-US" sz="1200" b="1" dirty="0">
                <a:solidFill>
                  <a:srgbClr val="FF0000"/>
                </a:solidFill>
              </a:rPr>
              <a:t>時間以内 等</a:t>
            </a:r>
            <a:endParaRPr kumimoji="1" lang="ja-JP" altLang="en-US" sz="1200" b="1" dirty="0">
              <a:solidFill>
                <a:srgbClr val="FF0000"/>
              </a:solidFill>
            </a:endParaRPr>
          </a:p>
        </p:txBody>
      </p:sp>
      <p:sp>
        <p:nvSpPr>
          <p:cNvPr id="9" name="四角形: 角を丸くする 8">
            <a:extLst>
              <a:ext uri="{FF2B5EF4-FFF2-40B4-BE49-F238E27FC236}">
                <a16:creationId xmlns:a16="http://schemas.microsoft.com/office/drawing/2014/main" id="{DF51A2D8-2300-40EB-A18E-2FCF76AA1EC2}"/>
              </a:ext>
            </a:extLst>
          </p:cNvPr>
          <p:cNvSpPr/>
          <p:nvPr/>
        </p:nvSpPr>
        <p:spPr bwMode="auto">
          <a:xfrm>
            <a:off x="8916991" y="5964148"/>
            <a:ext cx="119505" cy="201156"/>
          </a:xfrm>
          <a:prstGeom prst="round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cxnSp>
        <p:nvCxnSpPr>
          <p:cNvPr id="11" name="直線コネクタ 10">
            <a:extLst>
              <a:ext uri="{FF2B5EF4-FFF2-40B4-BE49-F238E27FC236}">
                <a16:creationId xmlns:a16="http://schemas.microsoft.com/office/drawing/2014/main" id="{26E21598-B1B6-4846-9071-E6FD8E50F1E5}"/>
              </a:ext>
            </a:extLst>
          </p:cNvPr>
          <p:cNvCxnSpPr/>
          <p:nvPr/>
        </p:nvCxnSpPr>
        <p:spPr bwMode="auto">
          <a:xfrm>
            <a:off x="899592" y="2708920"/>
            <a:ext cx="2232248" cy="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線コネクタ 11">
            <a:extLst>
              <a:ext uri="{FF2B5EF4-FFF2-40B4-BE49-F238E27FC236}">
                <a16:creationId xmlns:a16="http://schemas.microsoft.com/office/drawing/2014/main" id="{E57F48C6-D8F1-4627-AE42-8667765483AF}"/>
              </a:ext>
            </a:extLst>
          </p:cNvPr>
          <p:cNvCxnSpPr/>
          <p:nvPr/>
        </p:nvCxnSpPr>
        <p:spPr bwMode="auto">
          <a:xfrm>
            <a:off x="827584" y="1412776"/>
            <a:ext cx="2736304" cy="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直線コネクタ 13">
            <a:extLst>
              <a:ext uri="{FF2B5EF4-FFF2-40B4-BE49-F238E27FC236}">
                <a16:creationId xmlns:a16="http://schemas.microsoft.com/office/drawing/2014/main" id="{BCAE46F1-8903-4D04-B794-DC8DF6F2CD35}"/>
              </a:ext>
            </a:extLst>
          </p:cNvPr>
          <p:cNvCxnSpPr/>
          <p:nvPr/>
        </p:nvCxnSpPr>
        <p:spPr bwMode="auto">
          <a:xfrm>
            <a:off x="2483768" y="2924944"/>
            <a:ext cx="1296144" cy="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6CE8F313-1711-4C08-8428-C55EDC6AA994}"/>
              </a:ext>
            </a:extLst>
          </p:cNvPr>
          <p:cNvCxnSpPr/>
          <p:nvPr/>
        </p:nvCxnSpPr>
        <p:spPr bwMode="auto">
          <a:xfrm>
            <a:off x="971600" y="3284984"/>
            <a:ext cx="2376264" cy="0"/>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516703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1">
            <a:extLst>
              <a:ext uri="{FF2B5EF4-FFF2-40B4-BE49-F238E27FC236}">
                <a16:creationId xmlns:a16="http://schemas.microsoft.com/office/drawing/2014/main" id="{AD5B7B9A-BFDD-40E5-8B8B-09A41E3237D5}"/>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BFD6F822-EA34-439F-83F8-056CBC50A649}" type="slidenum">
              <a:rPr kumimoji="0" lang="en-US" altLang="ja-JP" sz="1200" smtClean="0">
                <a:latin typeface="Arial Black" panose="020B0A04020102020204" pitchFamily="34" charset="0"/>
              </a:rPr>
              <a:pPr>
                <a:spcBef>
                  <a:spcPct val="0"/>
                </a:spcBef>
                <a:buClrTx/>
                <a:buSzTx/>
                <a:buFontTx/>
                <a:buNone/>
              </a:pPr>
              <a:t>56</a:t>
            </a:fld>
            <a:endParaRPr kumimoji="0" lang="en-US" altLang="ja-JP" sz="1200">
              <a:latin typeface="Arial Black" panose="020B0A04020102020204" pitchFamily="34" charset="0"/>
            </a:endParaRPr>
          </a:p>
        </p:txBody>
      </p:sp>
      <p:sp>
        <p:nvSpPr>
          <p:cNvPr id="3" name="Rectangle 2">
            <a:extLst>
              <a:ext uri="{FF2B5EF4-FFF2-40B4-BE49-F238E27FC236}">
                <a16:creationId xmlns:a16="http://schemas.microsoft.com/office/drawing/2014/main" id="{6B023F17-AD2D-415B-B97A-2680B50C06B0}"/>
              </a:ext>
            </a:extLst>
          </p:cNvPr>
          <p:cNvSpPr>
            <a:spLocks noChangeArrowheads="1"/>
          </p:cNvSpPr>
          <p:nvPr/>
        </p:nvSpPr>
        <p:spPr bwMode="auto">
          <a:xfrm>
            <a:off x="-9525" y="115888"/>
            <a:ext cx="9144000" cy="517525"/>
          </a:xfrm>
          <a:prstGeom prst="rect">
            <a:avLst/>
          </a:prstGeom>
          <a:solidFill>
            <a:schemeClr val="bg2">
              <a:lumMod val="20000"/>
              <a:lumOff val="80000"/>
            </a:schemeClr>
          </a:solidFill>
          <a:ln>
            <a:noFill/>
          </a:ln>
          <a:effectLst/>
        </p:spPr>
        <p:txBody>
          <a:bodyPr anchor="ct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a:spcBef>
                <a:spcPct val="0"/>
              </a:spcBef>
              <a:buClrTx/>
              <a:buSzTx/>
              <a:buFontTx/>
              <a:buNone/>
              <a:defRPr/>
            </a:pPr>
            <a:r>
              <a:rPr lang="ja-JP" altLang="en-US" sz="2400" dirty="0"/>
              <a:t>物流機能の一層の活用による、効率的かつ安定的な流通（１）</a:t>
            </a:r>
          </a:p>
        </p:txBody>
      </p:sp>
      <p:grpSp>
        <p:nvGrpSpPr>
          <p:cNvPr id="2" name="グループ化 1">
            <a:extLst>
              <a:ext uri="{FF2B5EF4-FFF2-40B4-BE49-F238E27FC236}">
                <a16:creationId xmlns:a16="http://schemas.microsoft.com/office/drawing/2014/main" id="{151B42EB-4826-439D-BB29-2C83B05FD9DA}"/>
              </a:ext>
            </a:extLst>
          </p:cNvPr>
          <p:cNvGrpSpPr/>
          <p:nvPr/>
        </p:nvGrpSpPr>
        <p:grpSpPr>
          <a:xfrm>
            <a:off x="242093" y="4365104"/>
            <a:ext cx="8659813" cy="2075577"/>
            <a:chOff x="195262" y="1106488"/>
            <a:chExt cx="8659813" cy="1368616"/>
          </a:xfrm>
        </p:grpSpPr>
        <p:sp>
          <p:nvSpPr>
            <p:cNvPr id="21508" name="四角形: 角を丸くする 3">
              <a:extLst>
                <a:ext uri="{FF2B5EF4-FFF2-40B4-BE49-F238E27FC236}">
                  <a16:creationId xmlns:a16="http://schemas.microsoft.com/office/drawing/2014/main" id="{07DCE610-4801-454A-B3EF-C2411CF987D4}"/>
                </a:ext>
              </a:extLst>
            </p:cNvPr>
            <p:cNvSpPr>
              <a:spLocks noChangeArrowheads="1"/>
            </p:cNvSpPr>
            <p:nvPr/>
          </p:nvSpPr>
          <p:spPr bwMode="auto">
            <a:xfrm>
              <a:off x="395288" y="1120775"/>
              <a:ext cx="1727200" cy="509588"/>
            </a:xfrm>
            <a:prstGeom prst="roundRect">
              <a:avLst>
                <a:gd name="adj" fmla="val 16667"/>
              </a:avLst>
            </a:prstGeom>
            <a:solidFill>
              <a:srgbClr val="FFC000">
                <a:alpha val="61960"/>
              </a:srgbClr>
            </a:solidFill>
            <a:ln w="1587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1509" name="テキスト ボックス 4">
              <a:extLst>
                <a:ext uri="{FF2B5EF4-FFF2-40B4-BE49-F238E27FC236}">
                  <a16:creationId xmlns:a16="http://schemas.microsoft.com/office/drawing/2014/main" id="{45EFD13F-1BA9-4C8F-898F-9959853BEF27}"/>
                </a:ext>
              </a:extLst>
            </p:cNvPr>
            <p:cNvSpPr txBox="1">
              <a:spLocks noChangeArrowheads="1"/>
            </p:cNvSpPr>
            <p:nvPr/>
          </p:nvSpPr>
          <p:spPr bwMode="auto">
            <a:xfrm>
              <a:off x="395288" y="1106488"/>
              <a:ext cx="172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800" dirty="0"/>
                <a:t>安定供給</a:t>
              </a:r>
            </a:p>
          </p:txBody>
        </p:sp>
        <p:sp>
          <p:nvSpPr>
            <p:cNvPr id="21510" name="テキスト ボックス 5">
              <a:extLst>
                <a:ext uri="{FF2B5EF4-FFF2-40B4-BE49-F238E27FC236}">
                  <a16:creationId xmlns:a16="http://schemas.microsoft.com/office/drawing/2014/main" id="{C776FD2D-3C64-419C-AA02-309B7D6F224C}"/>
                </a:ext>
              </a:extLst>
            </p:cNvPr>
            <p:cNvSpPr txBox="1">
              <a:spLocks noChangeArrowheads="1"/>
            </p:cNvSpPr>
            <p:nvPr/>
          </p:nvSpPr>
          <p:spPr bwMode="auto">
            <a:xfrm>
              <a:off x="195262" y="1622735"/>
              <a:ext cx="8659813" cy="852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600" dirty="0"/>
                <a:t>・</a:t>
              </a:r>
              <a:r>
                <a:rPr lang="ja-JP" altLang="en-US" sz="2600" u="sng" dirty="0">
                  <a:solidFill>
                    <a:srgbClr val="FF0000"/>
                  </a:solidFill>
                </a:rPr>
                <a:t>必要なところに、必要な時に、必要な品質・形態で、必要な</a:t>
              </a:r>
              <a:endParaRPr lang="en-US" altLang="ja-JP" sz="2600" u="sng" dirty="0">
                <a:solidFill>
                  <a:srgbClr val="FF0000"/>
                </a:solidFill>
              </a:endParaRPr>
            </a:p>
            <a:p>
              <a:pPr>
                <a:spcBef>
                  <a:spcPct val="0"/>
                </a:spcBef>
                <a:buClrTx/>
                <a:buSzTx/>
                <a:buFontTx/>
                <a:buNone/>
              </a:pPr>
              <a:r>
                <a:rPr lang="ja-JP" altLang="en-US" sz="2600" dirty="0">
                  <a:solidFill>
                    <a:srgbClr val="FF0000"/>
                  </a:solidFill>
                </a:rPr>
                <a:t>  </a:t>
              </a:r>
              <a:r>
                <a:rPr lang="ja-JP" altLang="en-US" sz="2600" u="sng" dirty="0">
                  <a:solidFill>
                    <a:srgbClr val="FF0000"/>
                  </a:solidFill>
                </a:rPr>
                <a:t>量を、適切な価格</a:t>
              </a:r>
              <a:r>
                <a:rPr lang="ja-JP" altLang="en-US" sz="2600" u="sng" dirty="0"/>
                <a:t>で供給</a:t>
              </a:r>
              <a:endParaRPr lang="en-US" altLang="ja-JP" sz="2600" u="sng" dirty="0"/>
            </a:p>
            <a:p>
              <a:pPr>
                <a:spcBef>
                  <a:spcPct val="0"/>
                </a:spcBef>
                <a:buClrTx/>
                <a:buSzTx/>
                <a:buFontTx/>
                <a:buNone/>
              </a:pPr>
              <a:r>
                <a:rPr lang="ja-JP" altLang="en-US" sz="2600" dirty="0"/>
                <a:t>　　　　～</a:t>
              </a:r>
              <a:r>
                <a:rPr lang="ja-JP" altLang="en-US" sz="2600" dirty="0">
                  <a:solidFill>
                    <a:srgbClr val="FF0000"/>
                  </a:solidFill>
                </a:rPr>
                <a:t>「</a:t>
              </a:r>
              <a:r>
                <a:rPr lang="ja-JP" altLang="en-US" sz="2600" u="sng" dirty="0">
                  <a:solidFill>
                    <a:srgbClr val="FF0000"/>
                  </a:solidFill>
                </a:rPr>
                <a:t>定時・定量・定質・定価」</a:t>
              </a:r>
            </a:p>
          </p:txBody>
        </p:sp>
      </p:grpSp>
      <p:grpSp>
        <p:nvGrpSpPr>
          <p:cNvPr id="4" name="グループ化 3">
            <a:extLst>
              <a:ext uri="{FF2B5EF4-FFF2-40B4-BE49-F238E27FC236}">
                <a16:creationId xmlns:a16="http://schemas.microsoft.com/office/drawing/2014/main" id="{F7DCAB04-BEF3-4168-98FB-AE0144ABCCCD}"/>
              </a:ext>
            </a:extLst>
          </p:cNvPr>
          <p:cNvGrpSpPr/>
          <p:nvPr/>
        </p:nvGrpSpPr>
        <p:grpSpPr>
          <a:xfrm>
            <a:off x="278606" y="1052736"/>
            <a:ext cx="8567738" cy="2809875"/>
            <a:chOff x="231775" y="3282950"/>
            <a:chExt cx="8567738" cy="2809875"/>
          </a:xfrm>
        </p:grpSpPr>
        <p:grpSp>
          <p:nvGrpSpPr>
            <p:cNvPr id="21511" name="グループ化 18">
              <a:extLst>
                <a:ext uri="{FF2B5EF4-FFF2-40B4-BE49-F238E27FC236}">
                  <a16:creationId xmlns:a16="http://schemas.microsoft.com/office/drawing/2014/main" id="{8F5D10CA-434B-480D-83B0-933F82822D55}"/>
                </a:ext>
              </a:extLst>
            </p:cNvPr>
            <p:cNvGrpSpPr>
              <a:grpSpLocks/>
            </p:cNvGrpSpPr>
            <p:nvPr/>
          </p:nvGrpSpPr>
          <p:grpSpPr bwMode="auto">
            <a:xfrm>
              <a:off x="395288" y="3282950"/>
              <a:ext cx="3128962" cy="585788"/>
              <a:chOff x="249260" y="2348880"/>
              <a:chExt cx="3129381" cy="586413"/>
            </a:xfrm>
          </p:grpSpPr>
          <p:sp>
            <p:nvSpPr>
              <p:cNvPr id="21517" name="四角形: 角を丸くする 10">
                <a:extLst>
                  <a:ext uri="{FF2B5EF4-FFF2-40B4-BE49-F238E27FC236}">
                    <a16:creationId xmlns:a16="http://schemas.microsoft.com/office/drawing/2014/main" id="{E272EE0F-7D70-43B6-8580-44F9B419631D}"/>
                  </a:ext>
                </a:extLst>
              </p:cNvPr>
              <p:cNvSpPr>
                <a:spLocks noChangeArrowheads="1"/>
              </p:cNvSpPr>
              <p:nvPr/>
            </p:nvSpPr>
            <p:spPr bwMode="auto">
              <a:xfrm>
                <a:off x="249260" y="2348880"/>
                <a:ext cx="3026596" cy="586413"/>
              </a:xfrm>
              <a:prstGeom prst="roundRect">
                <a:avLst>
                  <a:gd name="adj" fmla="val 16667"/>
                </a:avLst>
              </a:prstGeom>
              <a:solidFill>
                <a:srgbClr val="FFC000">
                  <a:alpha val="63921"/>
                </a:srgbClr>
              </a:solidFill>
              <a:ln w="1587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1518" name="テキスト ボックス 11">
                <a:extLst>
                  <a:ext uri="{FF2B5EF4-FFF2-40B4-BE49-F238E27FC236}">
                    <a16:creationId xmlns:a16="http://schemas.microsoft.com/office/drawing/2014/main" id="{DF8C4A33-6BDA-4D75-AABD-44362457DDE0}"/>
                  </a:ext>
                </a:extLst>
              </p:cNvPr>
              <p:cNvSpPr txBox="1">
                <a:spLocks noChangeArrowheads="1"/>
              </p:cNvSpPr>
              <p:nvPr/>
            </p:nvSpPr>
            <p:spPr bwMode="auto">
              <a:xfrm>
                <a:off x="265291" y="2374763"/>
                <a:ext cx="3113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800" dirty="0"/>
                  <a:t>流通環境等の変化</a:t>
                </a:r>
              </a:p>
            </p:txBody>
          </p:sp>
        </p:grpSp>
        <p:sp>
          <p:nvSpPr>
            <p:cNvPr id="21512" name="四角形: 角を丸くする 1">
              <a:extLst>
                <a:ext uri="{FF2B5EF4-FFF2-40B4-BE49-F238E27FC236}">
                  <a16:creationId xmlns:a16="http://schemas.microsoft.com/office/drawing/2014/main" id="{F47DE156-EF3D-41E4-A7F3-B3FEF177FD0E}"/>
                </a:ext>
              </a:extLst>
            </p:cNvPr>
            <p:cNvSpPr>
              <a:spLocks noChangeArrowheads="1"/>
            </p:cNvSpPr>
            <p:nvPr/>
          </p:nvSpPr>
          <p:spPr bwMode="auto">
            <a:xfrm>
              <a:off x="231775" y="4016375"/>
              <a:ext cx="8567738" cy="2076450"/>
            </a:xfrm>
            <a:prstGeom prst="roundRect">
              <a:avLst>
                <a:gd name="adj" fmla="val 16667"/>
              </a:avLst>
            </a:prstGeom>
            <a:solidFill>
              <a:schemeClr val="accent1">
                <a:alpha val="14117"/>
              </a:schemeClr>
            </a:solidFill>
            <a:ln w="127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nvGrpSpPr>
            <p:cNvPr id="21513" name="グループ化 13">
              <a:extLst>
                <a:ext uri="{FF2B5EF4-FFF2-40B4-BE49-F238E27FC236}">
                  <a16:creationId xmlns:a16="http://schemas.microsoft.com/office/drawing/2014/main" id="{11DED476-BF58-4877-94E2-521E8068E342}"/>
                </a:ext>
              </a:extLst>
            </p:cNvPr>
            <p:cNvGrpSpPr>
              <a:grpSpLocks/>
            </p:cNvGrpSpPr>
            <p:nvPr/>
          </p:nvGrpSpPr>
          <p:grpSpPr bwMode="auto">
            <a:xfrm>
              <a:off x="231775" y="4143375"/>
              <a:ext cx="8380413" cy="1851025"/>
              <a:chOff x="231775" y="4062413"/>
              <a:chExt cx="8380413" cy="1851025"/>
            </a:xfrm>
          </p:grpSpPr>
          <p:sp>
            <p:nvSpPr>
              <p:cNvPr id="21514" name="テキスト ボックス 12">
                <a:extLst>
                  <a:ext uri="{FF2B5EF4-FFF2-40B4-BE49-F238E27FC236}">
                    <a16:creationId xmlns:a16="http://schemas.microsoft.com/office/drawing/2014/main" id="{CC6C1240-A5CF-4768-945A-31C0F3A0C3F7}"/>
                  </a:ext>
                </a:extLst>
              </p:cNvPr>
              <p:cNvSpPr txBox="1">
                <a:spLocks noChangeArrowheads="1"/>
              </p:cNvSpPr>
              <p:nvPr/>
            </p:nvSpPr>
            <p:spPr bwMode="auto">
              <a:xfrm>
                <a:off x="231775" y="4062413"/>
                <a:ext cx="838041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600">
                    <a:solidFill>
                      <a:srgbClr val="0000FF"/>
                    </a:solidFill>
                  </a:rPr>
                  <a:t>・</a:t>
                </a:r>
                <a:r>
                  <a:rPr lang="ja-JP" altLang="en-US" sz="2600" u="sng">
                    <a:solidFill>
                      <a:srgbClr val="0000FF"/>
                    </a:solidFill>
                  </a:rPr>
                  <a:t>従来型のトラック物流の困難化（トラックドライバー不足等</a:t>
                </a:r>
                <a:r>
                  <a:rPr lang="ja-JP" altLang="en-US" sz="2600">
                    <a:solidFill>
                      <a:srgbClr val="0000FF"/>
                    </a:solidFill>
                  </a:rPr>
                  <a:t>）</a:t>
                </a:r>
              </a:p>
            </p:txBody>
          </p:sp>
          <p:sp>
            <p:nvSpPr>
              <p:cNvPr id="21515" name="テキスト ボックス 13">
                <a:extLst>
                  <a:ext uri="{FF2B5EF4-FFF2-40B4-BE49-F238E27FC236}">
                    <a16:creationId xmlns:a16="http://schemas.microsoft.com/office/drawing/2014/main" id="{BA7CEEE6-15B7-4774-A928-BB3A63C3253C}"/>
                  </a:ext>
                </a:extLst>
              </p:cNvPr>
              <p:cNvSpPr txBox="1">
                <a:spLocks noChangeArrowheads="1"/>
              </p:cNvSpPr>
              <p:nvPr/>
            </p:nvSpPr>
            <p:spPr bwMode="auto">
              <a:xfrm>
                <a:off x="231775" y="4749800"/>
                <a:ext cx="77247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600">
                    <a:solidFill>
                      <a:srgbClr val="0000FF"/>
                    </a:solidFill>
                  </a:rPr>
                  <a:t>・</a:t>
                </a:r>
                <a:r>
                  <a:rPr lang="ja-JP" altLang="en-US" sz="2600" u="sng">
                    <a:solidFill>
                      <a:srgbClr val="0000FF"/>
                    </a:solidFill>
                  </a:rPr>
                  <a:t>川上・川中・川下の各段階での人手不足・高齢化</a:t>
                </a:r>
              </a:p>
            </p:txBody>
          </p:sp>
          <p:sp>
            <p:nvSpPr>
              <p:cNvPr id="21516" name="テキスト ボックス 14">
                <a:extLst>
                  <a:ext uri="{FF2B5EF4-FFF2-40B4-BE49-F238E27FC236}">
                    <a16:creationId xmlns:a16="http://schemas.microsoft.com/office/drawing/2014/main" id="{F4DBE395-04F2-44EA-ABD1-CE330B9D4B30}"/>
                  </a:ext>
                </a:extLst>
              </p:cNvPr>
              <p:cNvSpPr txBox="1">
                <a:spLocks noChangeArrowheads="1"/>
              </p:cNvSpPr>
              <p:nvPr/>
            </p:nvSpPr>
            <p:spPr bwMode="auto">
              <a:xfrm>
                <a:off x="231775" y="5421313"/>
                <a:ext cx="477202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600">
                    <a:solidFill>
                      <a:srgbClr val="0000FF"/>
                    </a:solidFill>
                  </a:rPr>
                  <a:t>・</a:t>
                </a:r>
                <a:r>
                  <a:rPr lang="ja-JP" altLang="en-US" sz="2600" u="sng">
                    <a:solidFill>
                      <a:srgbClr val="0000FF"/>
                    </a:solidFill>
                  </a:rPr>
                  <a:t>異常気象の発生頻度の高まり</a:t>
                </a:r>
              </a:p>
            </p:txBody>
          </p:sp>
        </p:gr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1">
            <a:extLst>
              <a:ext uri="{FF2B5EF4-FFF2-40B4-BE49-F238E27FC236}">
                <a16:creationId xmlns:a16="http://schemas.microsoft.com/office/drawing/2014/main" id="{4EAA762E-765B-4F84-9321-8259CE5999E8}"/>
              </a:ext>
            </a:extLst>
          </p:cNvPr>
          <p:cNvSpPr>
            <a:spLocks noGrp="1" noChangeArrowheads="1"/>
          </p:cNvSpPr>
          <p:nvPr>
            <p:ph type="sldNum" sz="quarter" idx="11"/>
          </p:nvPr>
        </p:nvSpPr>
        <p:spPr>
          <a:xfrm>
            <a:off x="8636874" y="6328974"/>
            <a:ext cx="433387"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222BDE09-3184-40FF-9119-73B024E8D0C1}" type="slidenum">
              <a:rPr kumimoji="0" lang="en-US" altLang="ja-JP" sz="1200" smtClean="0">
                <a:latin typeface="Arial Black" panose="020B0A04020102020204" pitchFamily="34" charset="0"/>
              </a:rPr>
              <a:pPr>
                <a:spcBef>
                  <a:spcPct val="0"/>
                </a:spcBef>
                <a:buClrTx/>
                <a:buSzTx/>
                <a:buFontTx/>
                <a:buNone/>
              </a:pPr>
              <a:t>57</a:t>
            </a:fld>
            <a:endParaRPr kumimoji="0" lang="en-US" altLang="ja-JP" sz="1200">
              <a:latin typeface="Arial Black" panose="020B0A04020102020204" pitchFamily="34" charset="0"/>
            </a:endParaRPr>
          </a:p>
        </p:txBody>
      </p:sp>
      <p:grpSp>
        <p:nvGrpSpPr>
          <p:cNvPr id="22531" name="グループ化 6">
            <a:extLst>
              <a:ext uri="{FF2B5EF4-FFF2-40B4-BE49-F238E27FC236}">
                <a16:creationId xmlns:a16="http://schemas.microsoft.com/office/drawing/2014/main" id="{23A4FDF4-8732-4D8A-B315-0A6CC2A9786F}"/>
              </a:ext>
            </a:extLst>
          </p:cNvPr>
          <p:cNvGrpSpPr>
            <a:grpSpLocks/>
          </p:cNvGrpSpPr>
          <p:nvPr/>
        </p:nvGrpSpPr>
        <p:grpSpPr bwMode="auto">
          <a:xfrm>
            <a:off x="177800" y="665163"/>
            <a:ext cx="4176713" cy="522287"/>
            <a:chOff x="236115" y="834808"/>
            <a:chExt cx="4176464" cy="523220"/>
          </a:xfrm>
        </p:grpSpPr>
        <p:sp>
          <p:nvSpPr>
            <p:cNvPr id="22557" name="四角形: 角を丸くする 3">
              <a:extLst>
                <a:ext uri="{FF2B5EF4-FFF2-40B4-BE49-F238E27FC236}">
                  <a16:creationId xmlns:a16="http://schemas.microsoft.com/office/drawing/2014/main" id="{6A879EC6-E145-45D1-BF6C-5254B1256FE7}"/>
                </a:ext>
              </a:extLst>
            </p:cNvPr>
            <p:cNvSpPr>
              <a:spLocks noChangeArrowheads="1"/>
            </p:cNvSpPr>
            <p:nvPr/>
          </p:nvSpPr>
          <p:spPr bwMode="auto">
            <a:xfrm>
              <a:off x="251521" y="834808"/>
              <a:ext cx="3816424" cy="517525"/>
            </a:xfrm>
            <a:prstGeom prst="roundRect">
              <a:avLst>
                <a:gd name="adj" fmla="val 16667"/>
              </a:avLst>
            </a:prstGeom>
            <a:solidFill>
              <a:srgbClr val="FFC000">
                <a:alpha val="63921"/>
              </a:srgbClr>
            </a:solidFill>
            <a:ln w="1587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2558" name="テキスト ボックス 4">
              <a:extLst>
                <a:ext uri="{FF2B5EF4-FFF2-40B4-BE49-F238E27FC236}">
                  <a16:creationId xmlns:a16="http://schemas.microsoft.com/office/drawing/2014/main" id="{1776EDB8-CCC6-406F-A934-347302DE741F}"/>
                </a:ext>
              </a:extLst>
            </p:cNvPr>
            <p:cNvSpPr txBox="1">
              <a:spLocks noChangeArrowheads="1"/>
            </p:cNvSpPr>
            <p:nvPr/>
          </p:nvSpPr>
          <p:spPr bwMode="auto">
            <a:xfrm>
              <a:off x="236115" y="834808"/>
              <a:ext cx="41764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800"/>
                <a:t>物流機能高度化の要素</a:t>
              </a:r>
            </a:p>
          </p:txBody>
        </p:sp>
      </p:grpSp>
      <p:sp>
        <p:nvSpPr>
          <p:cNvPr id="6" name="Rectangle 2">
            <a:extLst>
              <a:ext uri="{FF2B5EF4-FFF2-40B4-BE49-F238E27FC236}">
                <a16:creationId xmlns:a16="http://schemas.microsoft.com/office/drawing/2014/main" id="{334AEB29-CC36-46C9-B238-F8F689EB9D84}"/>
              </a:ext>
            </a:extLst>
          </p:cNvPr>
          <p:cNvSpPr>
            <a:spLocks noChangeArrowheads="1"/>
          </p:cNvSpPr>
          <p:nvPr/>
        </p:nvSpPr>
        <p:spPr bwMode="auto">
          <a:xfrm>
            <a:off x="-9525" y="76200"/>
            <a:ext cx="9144000" cy="517525"/>
          </a:xfrm>
          <a:prstGeom prst="rect">
            <a:avLst/>
          </a:prstGeom>
          <a:solidFill>
            <a:schemeClr val="bg2">
              <a:lumMod val="20000"/>
              <a:lumOff val="80000"/>
            </a:schemeClr>
          </a:solidFill>
          <a:ln>
            <a:noFill/>
          </a:ln>
          <a:effectLst/>
        </p:spPr>
        <p:txBody>
          <a:bodyPr anchor="ct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a:spcBef>
                <a:spcPct val="0"/>
              </a:spcBef>
              <a:buClrTx/>
              <a:buSzTx/>
              <a:buFontTx/>
              <a:buNone/>
              <a:defRPr/>
            </a:pPr>
            <a:r>
              <a:rPr lang="ja-JP" altLang="en-US" sz="2400" dirty="0"/>
              <a:t>物流機能の一層の活用による、効率的かつ安定的な流通（２）</a:t>
            </a:r>
          </a:p>
        </p:txBody>
      </p:sp>
      <p:sp>
        <p:nvSpPr>
          <p:cNvPr id="22533" name="テキスト ボックス 11">
            <a:extLst>
              <a:ext uri="{FF2B5EF4-FFF2-40B4-BE49-F238E27FC236}">
                <a16:creationId xmlns:a16="http://schemas.microsoft.com/office/drawing/2014/main" id="{B62B415E-F14F-4836-A750-FA6AE9070CC7}"/>
              </a:ext>
            </a:extLst>
          </p:cNvPr>
          <p:cNvSpPr txBox="1">
            <a:spLocks noChangeArrowheads="1"/>
          </p:cNvSpPr>
          <p:nvPr/>
        </p:nvSpPr>
        <p:spPr bwMode="auto">
          <a:xfrm>
            <a:off x="1109663" y="2994025"/>
            <a:ext cx="17287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400" u="sng">
                <a:solidFill>
                  <a:srgbClr val="FF0000"/>
                </a:solidFill>
              </a:rPr>
              <a:t>共同物流</a:t>
            </a:r>
          </a:p>
        </p:txBody>
      </p:sp>
      <p:sp>
        <p:nvSpPr>
          <p:cNvPr id="22534" name="テキスト ボックス 12">
            <a:extLst>
              <a:ext uri="{FF2B5EF4-FFF2-40B4-BE49-F238E27FC236}">
                <a16:creationId xmlns:a16="http://schemas.microsoft.com/office/drawing/2014/main" id="{6B1B128A-1893-4070-9C9C-40956DF885CC}"/>
              </a:ext>
            </a:extLst>
          </p:cNvPr>
          <p:cNvSpPr txBox="1">
            <a:spLocks noChangeArrowheads="1"/>
          </p:cNvSpPr>
          <p:nvPr/>
        </p:nvSpPr>
        <p:spPr bwMode="auto">
          <a:xfrm>
            <a:off x="1006475" y="3360738"/>
            <a:ext cx="73437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200" dirty="0">
                <a:solidFill>
                  <a:srgbClr val="0000FF"/>
                </a:solidFill>
              </a:rPr>
              <a:t>～</a:t>
            </a:r>
            <a:r>
              <a:rPr lang="ja-JP" altLang="en-US" sz="2200" u="sng" dirty="0">
                <a:solidFill>
                  <a:srgbClr val="0000FF"/>
                </a:solidFill>
              </a:rPr>
              <a:t>共同輸送、集約・中継物流拠点の共同利用、共同荷受 </a:t>
            </a:r>
            <a:r>
              <a:rPr lang="ja-JP" altLang="en-US" sz="2000" dirty="0"/>
              <a:t>等</a:t>
            </a:r>
          </a:p>
        </p:txBody>
      </p:sp>
      <p:sp>
        <p:nvSpPr>
          <p:cNvPr id="22535" name="テキスト ボックス 13">
            <a:extLst>
              <a:ext uri="{FF2B5EF4-FFF2-40B4-BE49-F238E27FC236}">
                <a16:creationId xmlns:a16="http://schemas.microsoft.com/office/drawing/2014/main" id="{326381CF-4554-4E03-839A-42F7A89F323C}"/>
              </a:ext>
            </a:extLst>
          </p:cNvPr>
          <p:cNvSpPr txBox="1">
            <a:spLocks noChangeArrowheads="1"/>
          </p:cNvSpPr>
          <p:nvPr/>
        </p:nvSpPr>
        <p:spPr bwMode="auto">
          <a:xfrm>
            <a:off x="1068388" y="4268788"/>
            <a:ext cx="33480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400" u="sng">
                <a:solidFill>
                  <a:srgbClr val="FF0000"/>
                </a:solidFill>
              </a:rPr>
              <a:t>付加価値向上型物流</a:t>
            </a:r>
          </a:p>
        </p:txBody>
      </p:sp>
      <p:sp>
        <p:nvSpPr>
          <p:cNvPr id="22536" name="テキスト ボックス 14">
            <a:extLst>
              <a:ext uri="{FF2B5EF4-FFF2-40B4-BE49-F238E27FC236}">
                <a16:creationId xmlns:a16="http://schemas.microsoft.com/office/drawing/2014/main" id="{301275F0-DFD3-449A-970D-A4DDB4354E51}"/>
              </a:ext>
            </a:extLst>
          </p:cNvPr>
          <p:cNvSpPr txBox="1">
            <a:spLocks noChangeArrowheads="1"/>
          </p:cNvSpPr>
          <p:nvPr/>
        </p:nvSpPr>
        <p:spPr bwMode="auto">
          <a:xfrm>
            <a:off x="1017588" y="4692650"/>
            <a:ext cx="801846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200">
                <a:solidFill>
                  <a:srgbClr val="0000FF"/>
                </a:solidFill>
              </a:rPr>
              <a:t>～</a:t>
            </a:r>
            <a:r>
              <a:rPr lang="ja-JP" altLang="en-US" sz="2200" u="sng">
                <a:solidFill>
                  <a:srgbClr val="0000FF"/>
                </a:solidFill>
              </a:rPr>
              <a:t>品質管理、安定供給（貯蔵等を活用した現物確保）、多様な加工</a:t>
            </a:r>
            <a:endParaRPr lang="en-US" altLang="ja-JP" sz="2200" u="sng">
              <a:solidFill>
                <a:srgbClr val="0000FF"/>
              </a:solidFill>
            </a:endParaRPr>
          </a:p>
          <a:p>
            <a:pPr>
              <a:spcBef>
                <a:spcPct val="0"/>
              </a:spcBef>
              <a:buClrTx/>
              <a:buSzTx/>
              <a:buFontTx/>
              <a:buNone/>
            </a:pPr>
            <a:r>
              <a:rPr lang="ja-JP" altLang="en-US" sz="2200">
                <a:solidFill>
                  <a:srgbClr val="0000FF"/>
                </a:solidFill>
              </a:rPr>
              <a:t>　 （</a:t>
            </a:r>
            <a:r>
              <a:rPr lang="ja-JP" altLang="en-US" sz="2200" u="sng">
                <a:solidFill>
                  <a:srgbClr val="0000FF"/>
                </a:solidFill>
              </a:rPr>
              <a:t>前処理・一次加工、冷凍等の保存性の高い形態への転換</a:t>
            </a:r>
            <a:r>
              <a:rPr lang="ja-JP" altLang="en-US" sz="2200">
                <a:solidFill>
                  <a:srgbClr val="0000FF"/>
                </a:solidFill>
              </a:rPr>
              <a:t>） </a:t>
            </a:r>
            <a:r>
              <a:rPr lang="ja-JP" altLang="en-US" sz="2000"/>
              <a:t>等</a:t>
            </a:r>
          </a:p>
        </p:txBody>
      </p:sp>
      <p:sp>
        <p:nvSpPr>
          <p:cNvPr id="22537" name="テキスト ボックス 17">
            <a:extLst>
              <a:ext uri="{FF2B5EF4-FFF2-40B4-BE49-F238E27FC236}">
                <a16:creationId xmlns:a16="http://schemas.microsoft.com/office/drawing/2014/main" id="{B8D334D7-6F10-4B55-A646-97E2CBC40A8F}"/>
              </a:ext>
            </a:extLst>
          </p:cNvPr>
          <p:cNvSpPr txBox="1">
            <a:spLocks noChangeArrowheads="1"/>
          </p:cNvSpPr>
          <p:nvPr/>
        </p:nvSpPr>
        <p:spPr bwMode="auto">
          <a:xfrm>
            <a:off x="1047696" y="6019006"/>
            <a:ext cx="83026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200" dirty="0">
                <a:solidFill>
                  <a:srgbClr val="0000FF"/>
                </a:solidFill>
              </a:rPr>
              <a:t>～</a:t>
            </a:r>
            <a:r>
              <a:rPr lang="ja-JP" altLang="en-US" sz="2200" u="sng" dirty="0">
                <a:solidFill>
                  <a:srgbClr val="0000FF"/>
                </a:solidFill>
              </a:rPr>
              <a:t>生育予測（システム）、収穫・</a:t>
            </a:r>
            <a:r>
              <a:rPr lang="ja-JP" altLang="en-US" sz="2200" u="sng" dirty="0">
                <a:solidFill>
                  <a:srgbClr val="FF0000"/>
                </a:solidFill>
              </a:rPr>
              <a:t>出荷支援</a:t>
            </a:r>
            <a:r>
              <a:rPr lang="ja-JP" altLang="en-US" sz="2100" u="sng" dirty="0">
                <a:solidFill>
                  <a:srgbClr val="FF0000"/>
                </a:solidFill>
              </a:rPr>
              <a:t>（集荷輸送代行・巡回集荷</a:t>
            </a:r>
            <a:r>
              <a:rPr lang="ja-JP" altLang="en-US" sz="2100" dirty="0">
                <a:solidFill>
                  <a:srgbClr val="FF0000"/>
                </a:solidFill>
              </a:rPr>
              <a:t>）</a:t>
            </a:r>
            <a:r>
              <a:rPr lang="ja-JP" altLang="en-US" sz="2200" dirty="0">
                <a:solidFill>
                  <a:srgbClr val="0000FF"/>
                </a:solidFill>
              </a:rPr>
              <a:t>、</a:t>
            </a:r>
            <a:endParaRPr lang="en-US" altLang="ja-JP" sz="2200" dirty="0">
              <a:solidFill>
                <a:srgbClr val="0000FF"/>
              </a:solidFill>
            </a:endParaRPr>
          </a:p>
          <a:p>
            <a:pPr>
              <a:spcBef>
                <a:spcPct val="0"/>
              </a:spcBef>
              <a:buClrTx/>
              <a:buSzTx/>
              <a:buFontTx/>
              <a:buNone/>
            </a:pPr>
            <a:r>
              <a:rPr lang="ja-JP" altLang="en-US" sz="2200" dirty="0">
                <a:solidFill>
                  <a:srgbClr val="0000FF"/>
                </a:solidFill>
              </a:rPr>
              <a:t>    </a:t>
            </a:r>
            <a:r>
              <a:rPr lang="ja-JP" altLang="en-US" sz="2200" u="sng" dirty="0">
                <a:solidFill>
                  <a:srgbClr val="0000FF"/>
                </a:solidFill>
              </a:rPr>
              <a:t>機械の共同利用 </a:t>
            </a:r>
            <a:r>
              <a:rPr lang="ja-JP" altLang="en-US" sz="2000" dirty="0"/>
              <a:t>等</a:t>
            </a:r>
          </a:p>
        </p:txBody>
      </p:sp>
      <p:grpSp>
        <p:nvGrpSpPr>
          <p:cNvPr id="22538" name="グループ化 2">
            <a:extLst>
              <a:ext uri="{FF2B5EF4-FFF2-40B4-BE49-F238E27FC236}">
                <a16:creationId xmlns:a16="http://schemas.microsoft.com/office/drawing/2014/main" id="{76BDB6BF-3A91-400B-AEAC-B84C84423854}"/>
              </a:ext>
            </a:extLst>
          </p:cNvPr>
          <p:cNvGrpSpPr>
            <a:grpSpLocks/>
          </p:cNvGrpSpPr>
          <p:nvPr/>
        </p:nvGrpSpPr>
        <p:grpSpPr bwMode="auto">
          <a:xfrm>
            <a:off x="492125" y="1260475"/>
            <a:ext cx="1228725" cy="517525"/>
            <a:chOff x="236538" y="1297294"/>
            <a:chExt cx="1228412" cy="492125"/>
          </a:xfrm>
        </p:grpSpPr>
        <p:sp>
          <p:nvSpPr>
            <p:cNvPr id="22555" name="四角形: 角を丸くする 1">
              <a:extLst>
                <a:ext uri="{FF2B5EF4-FFF2-40B4-BE49-F238E27FC236}">
                  <a16:creationId xmlns:a16="http://schemas.microsoft.com/office/drawing/2014/main" id="{E9CBA419-D379-432B-9224-4FB02CABD5D7}"/>
                </a:ext>
              </a:extLst>
            </p:cNvPr>
            <p:cNvSpPr>
              <a:spLocks noChangeArrowheads="1"/>
            </p:cNvSpPr>
            <p:nvPr/>
          </p:nvSpPr>
          <p:spPr bwMode="auto">
            <a:xfrm>
              <a:off x="236538" y="1318044"/>
              <a:ext cx="1152128" cy="444728"/>
            </a:xfrm>
            <a:prstGeom prst="roundRect">
              <a:avLst>
                <a:gd name="adj" fmla="val 16667"/>
              </a:avLst>
            </a:prstGeom>
            <a:solidFill>
              <a:srgbClr val="FFFF00"/>
            </a:solidFill>
            <a:ln w="1587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2556" name="テキスト ボックス 1">
              <a:extLst>
                <a:ext uri="{FF2B5EF4-FFF2-40B4-BE49-F238E27FC236}">
                  <a16:creationId xmlns:a16="http://schemas.microsoft.com/office/drawing/2014/main" id="{0FF85170-08E3-40F2-A786-3365EF52C1F9}"/>
                </a:ext>
              </a:extLst>
            </p:cNvPr>
            <p:cNvSpPr txBox="1">
              <a:spLocks noChangeArrowheads="1"/>
            </p:cNvSpPr>
            <p:nvPr/>
          </p:nvSpPr>
          <p:spPr bwMode="auto">
            <a:xfrm>
              <a:off x="240988" y="1297294"/>
              <a:ext cx="12239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600"/>
                <a:t>省力化</a:t>
              </a:r>
            </a:p>
          </p:txBody>
        </p:sp>
      </p:grpSp>
      <p:sp>
        <p:nvSpPr>
          <p:cNvPr id="22539" name="テキスト ボックス 2">
            <a:extLst>
              <a:ext uri="{FF2B5EF4-FFF2-40B4-BE49-F238E27FC236}">
                <a16:creationId xmlns:a16="http://schemas.microsoft.com/office/drawing/2014/main" id="{B21ED257-DF72-488C-AD6F-DD54911D8E53}"/>
              </a:ext>
            </a:extLst>
          </p:cNvPr>
          <p:cNvSpPr txBox="1">
            <a:spLocks noChangeArrowheads="1"/>
          </p:cNvSpPr>
          <p:nvPr/>
        </p:nvSpPr>
        <p:spPr bwMode="auto">
          <a:xfrm>
            <a:off x="1022350" y="1755775"/>
            <a:ext cx="1728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400" u="sng">
                <a:solidFill>
                  <a:srgbClr val="FF0000"/>
                </a:solidFill>
              </a:rPr>
              <a:t>省力型荷役</a:t>
            </a:r>
          </a:p>
        </p:txBody>
      </p:sp>
      <p:sp>
        <p:nvSpPr>
          <p:cNvPr id="22540" name="テキスト ボックス 3">
            <a:extLst>
              <a:ext uri="{FF2B5EF4-FFF2-40B4-BE49-F238E27FC236}">
                <a16:creationId xmlns:a16="http://schemas.microsoft.com/office/drawing/2014/main" id="{B9B500E1-F5EB-4DBD-A435-74B691767B82}"/>
              </a:ext>
            </a:extLst>
          </p:cNvPr>
          <p:cNvSpPr txBox="1">
            <a:spLocks noChangeArrowheads="1"/>
          </p:cNvSpPr>
          <p:nvPr/>
        </p:nvSpPr>
        <p:spPr bwMode="auto">
          <a:xfrm>
            <a:off x="1000125" y="2143125"/>
            <a:ext cx="75326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200">
                <a:solidFill>
                  <a:srgbClr val="0000FF"/>
                </a:solidFill>
              </a:rPr>
              <a:t>～</a:t>
            </a:r>
            <a:r>
              <a:rPr lang="ja-JP" altLang="en-US" sz="2200" u="sng">
                <a:solidFill>
                  <a:srgbClr val="0000FF"/>
                </a:solidFill>
              </a:rPr>
              <a:t>出荷容器等の標準化、パレット・鉄コンテナ、機械荷役 </a:t>
            </a:r>
            <a:r>
              <a:rPr lang="ja-JP" altLang="en-US" sz="2000"/>
              <a:t>等</a:t>
            </a:r>
          </a:p>
        </p:txBody>
      </p:sp>
      <p:sp>
        <p:nvSpPr>
          <p:cNvPr id="22541" name="矢印: 右 4">
            <a:extLst>
              <a:ext uri="{FF2B5EF4-FFF2-40B4-BE49-F238E27FC236}">
                <a16:creationId xmlns:a16="http://schemas.microsoft.com/office/drawing/2014/main" id="{8EE19AC6-9053-4BF5-B059-7704D9DA849E}"/>
              </a:ext>
            </a:extLst>
          </p:cNvPr>
          <p:cNvSpPr>
            <a:spLocks noChangeArrowheads="1"/>
          </p:cNvSpPr>
          <p:nvPr/>
        </p:nvSpPr>
        <p:spPr bwMode="auto">
          <a:xfrm>
            <a:off x="747713" y="1846263"/>
            <a:ext cx="274637" cy="2921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nvGrpSpPr>
          <p:cNvPr id="22542" name="グループ化 9">
            <a:extLst>
              <a:ext uri="{FF2B5EF4-FFF2-40B4-BE49-F238E27FC236}">
                <a16:creationId xmlns:a16="http://schemas.microsoft.com/office/drawing/2014/main" id="{254D3FD0-5A7E-4139-A331-7C6A9BD381EA}"/>
              </a:ext>
            </a:extLst>
          </p:cNvPr>
          <p:cNvGrpSpPr>
            <a:grpSpLocks/>
          </p:cNvGrpSpPr>
          <p:nvPr/>
        </p:nvGrpSpPr>
        <p:grpSpPr bwMode="auto">
          <a:xfrm>
            <a:off x="488950" y="2600325"/>
            <a:ext cx="1239838" cy="492125"/>
            <a:chOff x="177800" y="2567177"/>
            <a:chExt cx="1239369" cy="492125"/>
          </a:xfrm>
        </p:grpSpPr>
        <p:sp>
          <p:nvSpPr>
            <p:cNvPr id="22553" name="四角形: 角を丸くする 7">
              <a:extLst>
                <a:ext uri="{FF2B5EF4-FFF2-40B4-BE49-F238E27FC236}">
                  <a16:creationId xmlns:a16="http://schemas.microsoft.com/office/drawing/2014/main" id="{D232B712-3518-4E01-A5F8-8359017A0725}"/>
                </a:ext>
              </a:extLst>
            </p:cNvPr>
            <p:cNvSpPr>
              <a:spLocks noChangeArrowheads="1"/>
            </p:cNvSpPr>
            <p:nvPr/>
          </p:nvSpPr>
          <p:spPr bwMode="auto">
            <a:xfrm>
              <a:off x="177800" y="2576336"/>
              <a:ext cx="1171504" cy="443249"/>
            </a:xfrm>
            <a:prstGeom prst="roundRect">
              <a:avLst>
                <a:gd name="adj" fmla="val 16667"/>
              </a:avLst>
            </a:prstGeom>
            <a:solidFill>
              <a:srgbClr val="FFFF00"/>
            </a:solidFill>
            <a:ln w="127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2554" name="テキスト ボックス 8">
              <a:extLst>
                <a:ext uri="{FF2B5EF4-FFF2-40B4-BE49-F238E27FC236}">
                  <a16:creationId xmlns:a16="http://schemas.microsoft.com/office/drawing/2014/main" id="{6D0A4CAB-B059-441A-9083-99833FEACB25}"/>
                </a:ext>
              </a:extLst>
            </p:cNvPr>
            <p:cNvSpPr txBox="1">
              <a:spLocks noChangeArrowheads="1"/>
            </p:cNvSpPr>
            <p:nvPr/>
          </p:nvSpPr>
          <p:spPr bwMode="auto">
            <a:xfrm>
              <a:off x="193207" y="2567177"/>
              <a:ext cx="12239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600"/>
                <a:t>共同化</a:t>
              </a:r>
            </a:p>
          </p:txBody>
        </p:sp>
      </p:grpSp>
      <p:sp>
        <p:nvSpPr>
          <p:cNvPr id="22543" name="矢印: 右 27">
            <a:extLst>
              <a:ext uri="{FF2B5EF4-FFF2-40B4-BE49-F238E27FC236}">
                <a16:creationId xmlns:a16="http://schemas.microsoft.com/office/drawing/2014/main" id="{D68173CE-B911-4023-9A46-9F80F7E9ED6A}"/>
              </a:ext>
            </a:extLst>
          </p:cNvPr>
          <p:cNvSpPr>
            <a:spLocks noChangeArrowheads="1"/>
          </p:cNvSpPr>
          <p:nvPr/>
        </p:nvSpPr>
        <p:spPr bwMode="auto">
          <a:xfrm>
            <a:off x="754063" y="3079750"/>
            <a:ext cx="273050" cy="2921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nvGrpSpPr>
          <p:cNvPr id="22544" name="グループ化 10">
            <a:extLst>
              <a:ext uri="{FF2B5EF4-FFF2-40B4-BE49-F238E27FC236}">
                <a16:creationId xmlns:a16="http://schemas.microsoft.com/office/drawing/2014/main" id="{AD7091D1-DEAD-44B2-8FF8-0308472D7294}"/>
              </a:ext>
            </a:extLst>
          </p:cNvPr>
          <p:cNvGrpSpPr>
            <a:grpSpLocks/>
          </p:cNvGrpSpPr>
          <p:nvPr/>
        </p:nvGrpSpPr>
        <p:grpSpPr bwMode="auto">
          <a:xfrm>
            <a:off x="488950" y="3798888"/>
            <a:ext cx="2181225" cy="493712"/>
            <a:chOff x="163741" y="3835387"/>
            <a:chExt cx="2180222" cy="492443"/>
          </a:xfrm>
        </p:grpSpPr>
        <p:sp>
          <p:nvSpPr>
            <p:cNvPr id="22551" name="四角形: 角を丸くする 8">
              <a:extLst>
                <a:ext uri="{FF2B5EF4-FFF2-40B4-BE49-F238E27FC236}">
                  <a16:creationId xmlns:a16="http://schemas.microsoft.com/office/drawing/2014/main" id="{AEAE01FC-0AE1-4A85-8373-8659AAA09965}"/>
                </a:ext>
              </a:extLst>
            </p:cNvPr>
            <p:cNvSpPr>
              <a:spLocks noChangeArrowheads="1"/>
            </p:cNvSpPr>
            <p:nvPr/>
          </p:nvSpPr>
          <p:spPr bwMode="auto">
            <a:xfrm>
              <a:off x="177800" y="3865238"/>
              <a:ext cx="2166163" cy="432743"/>
            </a:xfrm>
            <a:prstGeom prst="roundRect">
              <a:avLst>
                <a:gd name="adj" fmla="val 16667"/>
              </a:avLst>
            </a:prstGeom>
            <a:solidFill>
              <a:srgbClr val="FFFF00"/>
            </a:solidFill>
            <a:ln w="127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2552" name="テキスト ボックス 7">
              <a:extLst>
                <a:ext uri="{FF2B5EF4-FFF2-40B4-BE49-F238E27FC236}">
                  <a16:creationId xmlns:a16="http://schemas.microsoft.com/office/drawing/2014/main" id="{E05AD0F1-178B-4619-9CF6-03A5A2760967}"/>
                </a:ext>
              </a:extLst>
            </p:cNvPr>
            <p:cNvSpPr txBox="1">
              <a:spLocks noChangeArrowheads="1"/>
            </p:cNvSpPr>
            <p:nvPr/>
          </p:nvSpPr>
          <p:spPr bwMode="auto">
            <a:xfrm>
              <a:off x="163741" y="3835387"/>
              <a:ext cx="217532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600"/>
                <a:t>高付加価値化</a:t>
              </a:r>
            </a:p>
          </p:txBody>
        </p:sp>
      </p:grpSp>
      <p:sp>
        <p:nvSpPr>
          <p:cNvPr id="22545" name="矢印: 右 33">
            <a:extLst>
              <a:ext uri="{FF2B5EF4-FFF2-40B4-BE49-F238E27FC236}">
                <a16:creationId xmlns:a16="http://schemas.microsoft.com/office/drawing/2014/main" id="{F356261B-D999-4DC0-9133-0B5834999739}"/>
              </a:ext>
            </a:extLst>
          </p:cNvPr>
          <p:cNvSpPr>
            <a:spLocks noChangeArrowheads="1"/>
          </p:cNvSpPr>
          <p:nvPr/>
        </p:nvSpPr>
        <p:spPr bwMode="auto">
          <a:xfrm>
            <a:off x="747713" y="4354513"/>
            <a:ext cx="273050" cy="292100"/>
          </a:xfrm>
          <a:prstGeom prst="rightArrow">
            <a:avLst>
              <a:gd name="adj1" fmla="val 50000"/>
              <a:gd name="adj2" fmla="val 50000"/>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2546" name="左中かっこ 12">
            <a:extLst>
              <a:ext uri="{FF2B5EF4-FFF2-40B4-BE49-F238E27FC236}">
                <a16:creationId xmlns:a16="http://schemas.microsoft.com/office/drawing/2014/main" id="{6F68AE08-955E-4361-BF6E-5E26ACA51632}"/>
              </a:ext>
            </a:extLst>
          </p:cNvPr>
          <p:cNvSpPr>
            <a:spLocks/>
          </p:cNvSpPr>
          <p:nvPr/>
        </p:nvSpPr>
        <p:spPr bwMode="auto">
          <a:xfrm>
            <a:off x="171450" y="1268413"/>
            <a:ext cx="273050" cy="4206875"/>
          </a:xfrm>
          <a:prstGeom prst="leftBrace">
            <a:avLst>
              <a:gd name="adj1" fmla="val 8345"/>
              <a:gd name="adj2" fmla="val 50000"/>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nvGrpSpPr>
          <p:cNvPr id="22547" name="グループ化 16">
            <a:extLst>
              <a:ext uri="{FF2B5EF4-FFF2-40B4-BE49-F238E27FC236}">
                <a16:creationId xmlns:a16="http://schemas.microsoft.com/office/drawing/2014/main" id="{4A8AD75D-BFE9-4CAD-968D-5A89AB73FE29}"/>
              </a:ext>
            </a:extLst>
          </p:cNvPr>
          <p:cNvGrpSpPr>
            <a:grpSpLocks/>
          </p:cNvGrpSpPr>
          <p:nvPr/>
        </p:nvGrpSpPr>
        <p:grpSpPr bwMode="auto">
          <a:xfrm>
            <a:off x="766763" y="5589588"/>
            <a:ext cx="3640137" cy="492125"/>
            <a:chOff x="1017656" y="5582058"/>
            <a:chExt cx="3640137" cy="492125"/>
          </a:xfrm>
        </p:grpSpPr>
        <p:sp>
          <p:nvSpPr>
            <p:cNvPr id="22549" name="四角形: 角を丸くする 13">
              <a:extLst>
                <a:ext uri="{FF2B5EF4-FFF2-40B4-BE49-F238E27FC236}">
                  <a16:creationId xmlns:a16="http://schemas.microsoft.com/office/drawing/2014/main" id="{FF746325-E5E2-4B0E-A72E-08B4A385A170}"/>
                </a:ext>
              </a:extLst>
            </p:cNvPr>
            <p:cNvSpPr>
              <a:spLocks noChangeArrowheads="1"/>
            </p:cNvSpPr>
            <p:nvPr/>
          </p:nvSpPr>
          <p:spPr bwMode="auto">
            <a:xfrm>
              <a:off x="1027819" y="5589240"/>
              <a:ext cx="3472173" cy="464988"/>
            </a:xfrm>
            <a:prstGeom prst="roundRect">
              <a:avLst>
                <a:gd name="adj" fmla="val 16667"/>
              </a:avLst>
            </a:prstGeom>
            <a:solidFill>
              <a:srgbClr val="92D050">
                <a:alpha val="59999"/>
              </a:srgbClr>
            </a:solidFill>
            <a:ln w="127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2550" name="テキスト ボックス 15">
              <a:extLst>
                <a:ext uri="{FF2B5EF4-FFF2-40B4-BE49-F238E27FC236}">
                  <a16:creationId xmlns:a16="http://schemas.microsoft.com/office/drawing/2014/main" id="{B0D3CA7A-5770-405C-926E-5E31896576F9}"/>
                </a:ext>
              </a:extLst>
            </p:cNvPr>
            <p:cNvSpPr txBox="1">
              <a:spLocks noChangeArrowheads="1"/>
            </p:cNvSpPr>
            <p:nvPr/>
          </p:nvSpPr>
          <p:spPr bwMode="auto">
            <a:xfrm>
              <a:off x="1017656" y="5582058"/>
              <a:ext cx="36401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600"/>
                <a:t>生産者（産地）支援機能</a:t>
              </a:r>
            </a:p>
          </p:txBody>
        </p:sp>
      </p:grpSp>
      <p:sp>
        <p:nvSpPr>
          <p:cNvPr id="16" name="加算記号 15">
            <a:extLst>
              <a:ext uri="{FF2B5EF4-FFF2-40B4-BE49-F238E27FC236}">
                <a16:creationId xmlns:a16="http://schemas.microsoft.com/office/drawing/2014/main" id="{EF313D0D-F76C-4893-879B-C02D98DF055B}"/>
              </a:ext>
            </a:extLst>
          </p:cNvPr>
          <p:cNvSpPr/>
          <p:nvPr/>
        </p:nvSpPr>
        <p:spPr bwMode="auto">
          <a:xfrm>
            <a:off x="346075" y="5641975"/>
            <a:ext cx="369888" cy="387350"/>
          </a:xfrm>
          <a:prstGeom prst="mathPlus">
            <a:avLst/>
          </a:prstGeom>
          <a:solidFill>
            <a:srgbClr val="92D050"/>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ja-JP" altLang="en-US" sz="3200">
              <a:latin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1">
            <a:extLst>
              <a:ext uri="{FF2B5EF4-FFF2-40B4-BE49-F238E27FC236}">
                <a16:creationId xmlns:a16="http://schemas.microsoft.com/office/drawing/2014/main" id="{774BFE3E-F3AF-4201-A757-C3A483E9B2CD}"/>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D053D9FC-DD20-43AF-A25C-A229402D9822}" type="slidenum">
              <a:rPr kumimoji="0" lang="en-US" altLang="ja-JP" sz="1200" smtClean="0">
                <a:latin typeface="Arial Black" panose="020B0A04020102020204" pitchFamily="34" charset="0"/>
              </a:rPr>
              <a:pPr>
                <a:spcBef>
                  <a:spcPct val="0"/>
                </a:spcBef>
                <a:buClrTx/>
                <a:buSzTx/>
                <a:buFontTx/>
                <a:buNone/>
              </a:pPr>
              <a:t>58</a:t>
            </a:fld>
            <a:endParaRPr kumimoji="0" lang="en-US" altLang="ja-JP" sz="1200">
              <a:latin typeface="Arial Black" panose="020B0A04020102020204" pitchFamily="34" charset="0"/>
            </a:endParaRPr>
          </a:p>
        </p:txBody>
      </p:sp>
      <p:pic>
        <p:nvPicPr>
          <p:cNvPr id="23555" name="図 2">
            <a:extLst>
              <a:ext uri="{FF2B5EF4-FFF2-40B4-BE49-F238E27FC236}">
                <a16:creationId xmlns:a16="http://schemas.microsoft.com/office/drawing/2014/main" id="{0264BF65-A901-4BF3-832F-72C632B9D4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25"/>
            <a:ext cx="91440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a:extLst>
              <a:ext uri="{FF2B5EF4-FFF2-40B4-BE49-F238E27FC236}">
                <a16:creationId xmlns:a16="http://schemas.microsoft.com/office/drawing/2014/main" id="{54E6A1F8-0A3C-4BFD-B9F8-47D33A0176FE}"/>
              </a:ext>
            </a:extLst>
          </p:cNvPr>
          <p:cNvSpPr>
            <a:spLocks noChangeArrowheads="1"/>
          </p:cNvSpPr>
          <p:nvPr/>
        </p:nvSpPr>
        <p:spPr bwMode="auto">
          <a:xfrm>
            <a:off x="-9525" y="115888"/>
            <a:ext cx="9144000" cy="517525"/>
          </a:xfrm>
          <a:prstGeom prst="rect">
            <a:avLst/>
          </a:prstGeom>
          <a:solidFill>
            <a:schemeClr val="bg2">
              <a:lumMod val="20000"/>
              <a:lumOff val="80000"/>
            </a:schemeClr>
          </a:solidFill>
          <a:ln>
            <a:noFill/>
          </a:ln>
          <a:effectLst/>
        </p:spPr>
        <p:txBody>
          <a:bodyPr anchor="ct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a:spcBef>
                <a:spcPct val="0"/>
              </a:spcBef>
              <a:buClrTx/>
              <a:buSzTx/>
              <a:buFontTx/>
              <a:buNone/>
              <a:defRPr/>
            </a:pPr>
            <a:r>
              <a:rPr lang="ja-JP" altLang="en-US" sz="2400" dirty="0"/>
              <a:t>物流機能の一層の活用による、効率的かつ安定的な流通（３）</a:t>
            </a:r>
          </a:p>
        </p:txBody>
      </p:sp>
      <p:sp>
        <p:nvSpPr>
          <p:cNvPr id="23557" name="テキスト ボックス 5">
            <a:extLst>
              <a:ext uri="{FF2B5EF4-FFF2-40B4-BE49-F238E27FC236}">
                <a16:creationId xmlns:a16="http://schemas.microsoft.com/office/drawing/2014/main" id="{2C55E69A-96A3-4C9A-B07B-BE404DA10310}"/>
              </a:ext>
            </a:extLst>
          </p:cNvPr>
          <p:cNvSpPr txBox="1">
            <a:spLocks noChangeArrowheads="1"/>
          </p:cNvSpPr>
          <p:nvPr/>
        </p:nvSpPr>
        <p:spPr bwMode="auto">
          <a:xfrm>
            <a:off x="492125" y="6243638"/>
            <a:ext cx="7127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200" b="1"/>
              <a:t>資料</a:t>
            </a:r>
            <a:r>
              <a:rPr lang="en-US" altLang="ja-JP" sz="1200" b="1"/>
              <a:t>: </a:t>
            </a:r>
            <a:r>
              <a:rPr lang="ja-JP" altLang="en-US" sz="1200" b="1"/>
              <a:t>小林茂典「物流機能の一層の活用による</a:t>
            </a:r>
            <a:r>
              <a:rPr lang="en-US" altLang="ja-JP" sz="1200" b="1"/>
              <a:t>､</a:t>
            </a:r>
            <a:r>
              <a:rPr lang="ja-JP" altLang="en-US" sz="1200" b="1"/>
              <a:t>効率的かつ安定的な流通体制の構築」</a:t>
            </a:r>
            <a:endParaRPr lang="en-US" altLang="ja-JP" sz="1200" b="1"/>
          </a:p>
          <a:p>
            <a:pPr>
              <a:spcBef>
                <a:spcPct val="0"/>
              </a:spcBef>
              <a:buClrTx/>
              <a:buSzTx/>
              <a:buFontTx/>
              <a:buNone/>
            </a:pPr>
            <a:r>
              <a:rPr lang="ja-JP" altLang="en-US" sz="1200" b="1"/>
              <a:t>　　　  （細川允史編 </a:t>
            </a:r>
            <a:r>
              <a:rPr lang="en-US" altLang="ja-JP" sz="1200" b="1"/>
              <a:t>『</a:t>
            </a:r>
            <a:r>
              <a:rPr lang="ja-JP" altLang="en-US" sz="1200" b="1"/>
              <a:t>新制度卸売市場のあり方と展望</a:t>
            </a:r>
            <a:r>
              <a:rPr lang="en-US" altLang="ja-JP" sz="1200" b="1"/>
              <a:t>』 </a:t>
            </a:r>
            <a:r>
              <a:rPr lang="ja-JP" altLang="en-US" sz="1200" b="1"/>
              <a:t>筑波書房、</a:t>
            </a:r>
            <a:r>
              <a:rPr lang="en-US" altLang="ja-JP" sz="1200" b="1"/>
              <a:t>2018</a:t>
            </a:r>
            <a:r>
              <a:rPr lang="ja-JP" altLang="en-US" sz="1200" b="1"/>
              <a:t>年、所収）の図を加筆修正</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15D4A-5B69-1A4D-5CAC-9CA32FA38D97}"/>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32B736E-9837-CC2B-5BF6-E883B8902042}"/>
              </a:ext>
            </a:extLst>
          </p:cNvPr>
          <p:cNvSpPr>
            <a:spLocks noGrp="1"/>
          </p:cNvSpPr>
          <p:nvPr>
            <p:ph type="sldNum" sz="quarter" idx="11"/>
          </p:nvPr>
        </p:nvSpPr>
        <p:spPr/>
        <p:txBody>
          <a:bodyPr/>
          <a:lstStyle/>
          <a:p>
            <a:pPr>
              <a:defRPr/>
            </a:pPr>
            <a:fld id="{801E8451-78C2-4737-A865-86DD203F7BBD}" type="slidenum">
              <a:rPr lang="en-US" altLang="ja-JP" smtClean="0"/>
              <a:pPr>
                <a:defRPr/>
              </a:pPr>
              <a:t>5</a:t>
            </a:fld>
            <a:endParaRPr lang="en-US" altLang="ja-JP"/>
          </a:p>
        </p:txBody>
      </p:sp>
      <p:grpSp>
        <p:nvGrpSpPr>
          <p:cNvPr id="11" name="グループ化 10">
            <a:extLst>
              <a:ext uri="{FF2B5EF4-FFF2-40B4-BE49-F238E27FC236}">
                <a16:creationId xmlns:a16="http://schemas.microsoft.com/office/drawing/2014/main" id="{1B5B4B3C-CB40-FBF2-35F4-BFC55DCBFE03}"/>
              </a:ext>
            </a:extLst>
          </p:cNvPr>
          <p:cNvGrpSpPr/>
          <p:nvPr/>
        </p:nvGrpSpPr>
        <p:grpSpPr>
          <a:xfrm>
            <a:off x="263306" y="757169"/>
            <a:ext cx="4251327" cy="518865"/>
            <a:chOff x="355766" y="606460"/>
            <a:chExt cx="4251327" cy="518865"/>
          </a:xfrm>
        </p:grpSpPr>
        <p:sp>
          <p:nvSpPr>
            <p:cNvPr id="3" name="テキスト ボックス 2">
              <a:extLst>
                <a:ext uri="{FF2B5EF4-FFF2-40B4-BE49-F238E27FC236}">
                  <a16:creationId xmlns:a16="http://schemas.microsoft.com/office/drawing/2014/main" id="{05EBAB0A-13D9-7C5F-FF81-114DE0F48854}"/>
                </a:ext>
              </a:extLst>
            </p:cNvPr>
            <p:cNvSpPr txBox="1"/>
            <p:nvPr/>
          </p:nvSpPr>
          <p:spPr>
            <a:xfrm>
              <a:off x="369153" y="650817"/>
              <a:ext cx="4237940" cy="461665"/>
            </a:xfrm>
            <a:prstGeom prst="rect">
              <a:avLst/>
            </a:prstGeom>
            <a:noFill/>
          </p:spPr>
          <p:txBody>
            <a:bodyPr wrap="square" rtlCol="0">
              <a:spAutoFit/>
            </a:bodyPr>
            <a:lstStyle/>
            <a:p>
              <a:r>
                <a:rPr kumimoji="1" lang="ja-JP" altLang="en-US" dirty="0"/>
                <a:t>食料安全保障の抜本的な強化</a:t>
              </a:r>
            </a:p>
          </p:txBody>
        </p:sp>
        <p:sp>
          <p:nvSpPr>
            <p:cNvPr id="8" name="四角形: 角を丸くする 7">
              <a:extLst>
                <a:ext uri="{FF2B5EF4-FFF2-40B4-BE49-F238E27FC236}">
                  <a16:creationId xmlns:a16="http://schemas.microsoft.com/office/drawing/2014/main" id="{CD9C6588-B868-DEDF-626C-1300CD332DC6}"/>
                </a:ext>
              </a:extLst>
            </p:cNvPr>
            <p:cNvSpPr/>
            <p:nvPr/>
          </p:nvSpPr>
          <p:spPr bwMode="auto">
            <a:xfrm>
              <a:off x="355766" y="606460"/>
              <a:ext cx="4181143" cy="518865"/>
            </a:xfrm>
            <a:prstGeom prst="roundRect">
              <a:avLst/>
            </a:prstGeom>
            <a:solidFill>
              <a:schemeClr val="accent1">
                <a:alpha val="3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Arial" charset="0"/>
                <a:ea typeface="ＭＳ Ｐゴシック" pitchFamily="50" charset="-128"/>
              </a:endParaRPr>
            </a:p>
          </p:txBody>
        </p:sp>
      </p:grpSp>
      <p:sp>
        <p:nvSpPr>
          <p:cNvPr id="12" name="Rectangle 2">
            <a:extLst>
              <a:ext uri="{FF2B5EF4-FFF2-40B4-BE49-F238E27FC236}">
                <a16:creationId xmlns:a16="http://schemas.microsoft.com/office/drawing/2014/main" id="{C5D2335C-412A-4C0C-1926-CF87C62EBB10}"/>
              </a:ext>
            </a:extLst>
          </p:cNvPr>
          <p:cNvSpPr txBox="1">
            <a:spLocks noChangeArrowheads="1"/>
          </p:cNvSpPr>
          <p:nvPr/>
        </p:nvSpPr>
        <p:spPr>
          <a:xfrm>
            <a:off x="250825" y="188913"/>
            <a:ext cx="8313738" cy="457200"/>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600" kern="0" dirty="0">
                <a:solidFill>
                  <a:schemeClr val="accent4"/>
                </a:solidFill>
              </a:rPr>
              <a:t>食料・農業・農村基本法の改正（</a:t>
            </a:r>
            <a:r>
              <a:rPr lang="en-US" altLang="ja-JP" sz="2600" kern="0" dirty="0">
                <a:solidFill>
                  <a:schemeClr val="accent4"/>
                </a:solidFill>
              </a:rPr>
              <a:t>3</a:t>
            </a:r>
            <a:r>
              <a:rPr lang="ja-JP" altLang="en-US" sz="2600" kern="0" dirty="0">
                <a:solidFill>
                  <a:schemeClr val="accent4"/>
                </a:solidFill>
              </a:rPr>
              <a:t>）</a:t>
            </a:r>
            <a:endParaRPr lang="en-US" altLang="ja-JP" sz="2600" kern="0" dirty="0">
              <a:solidFill>
                <a:schemeClr val="accent4"/>
              </a:solidFill>
            </a:endParaRPr>
          </a:p>
          <a:p>
            <a:pPr algn="ctr">
              <a:defRPr/>
            </a:pPr>
            <a:endParaRPr lang="ja-JP" altLang="en-US" sz="2600" kern="0" dirty="0">
              <a:solidFill>
                <a:schemeClr val="accent4"/>
              </a:solidFill>
            </a:endParaRPr>
          </a:p>
        </p:txBody>
      </p:sp>
      <p:grpSp>
        <p:nvGrpSpPr>
          <p:cNvPr id="6" name="グループ化 5">
            <a:extLst>
              <a:ext uri="{FF2B5EF4-FFF2-40B4-BE49-F238E27FC236}">
                <a16:creationId xmlns:a16="http://schemas.microsoft.com/office/drawing/2014/main" id="{3A418B20-AA64-1629-D71B-F84CB35BB26E}"/>
              </a:ext>
            </a:extLst>
          </p:cNvPr>
          <p:cNvGrpSpPr/>
          <p:nvPr/>
        </p:nvGrpSpPr>
        <p:grpSpPr>
          <a:xfrm>
            <a:off x="276693" y="1648600"/>
            <a:ext cx="8808972" cy="2727072"/>
            <a:chOff x="359586" y="1572928"/>
            <a:chExt cx="8808972" cy="2727072"/>
          </a:xfrm>
        </p:grpSpPr>
        <p:sp>
          <p:nvSpPr>
            <p:cNvPr id="10" name="テキスト ボックス 9">
              <a:extLst>
                <a:ext uri="{FF2B5EF4-FFF2-40B4-BE49-F238E27FC236}">
                  <a16:creationId xmlns:a16="http://schemas.microsoft.com/office/drawing/2014/main" id="{5DCC0801-0DFA-3CCA-A420-2DEF055BB934}"/>
                </a:ext>
              </a:extLst>
            </p:cNvPr>
            <p:cNvSpPr txBox="1"/>
            <p:nvPr/>
          </p:nvSpPr>
          <p:spPr>
            <a:xfrm>
              <a:off x="763880" y="2086379"/>
              <a:ext cx="8208912" cy="923330"/>
            </a:xfrm>
            <a:prstGeom prst="rect">
              <a:avLst/>
            </a:prstGeom>
            <a:noFill/>
          </p:spPr>
          <p:txBody>
            <a:bodyPr wrap="square" rtlCol="0">
              <a:spAutoFit/>
            </a:bodyPr>
            <a:lstStyle/>
            <a:p>
              <a:r>
                <a:rPr kumimoji="1" lang="ja-JP" altLang="en-US" sz="1800" dirty="0"/>
                <a:t>～国内全体の食料の必要量が確保されたとしても、それが国民一人一人に行き渡</a:t>
              </a:r>
              <a:endParaRPr kumimoji="1" lang="en-US" altLang="ja-JP" sz="1800" dirty="0"/>
            </a:p>
            <a:p>
              <a:r>
                <a:rPr lang="en-US" altLang="ja-JP" sz="1800" dirty="0"/>
                <a:t>   </a:t>
              </a:r>
              <a:r>
                <a:rPr kumimoji="1" lang="ja-JP" altLang="en-US" sz="1800" dirty="0"/>
                <a:t>るとは限らない。</a:t>
              </a:r>
              <a:r>
                <a:rPr kumimoji="1" lang="ja-JP" altLang="en-US" sz="1800" u="sng" dirty="0"/>
                <a:t>すべての消費者が、いかなる時にも十分かつ健康的な食生活を</a:t>
              </a:r>
              <a:endParaRPr kumimoji="1" lang="en-US" altLang="ja-JP" sz="1800" u="sng" dirty="0"/>
            </a:p>
            <a:p>
              <a:r>
                <a:rPr lang="en-US" altLang="ja-JP" sz="1800" dirty="0"/>
                <a:t>   </a:t>
              </a:r>
              <a:r>
                <a:rPr kumimoji="1" lang="ja-JP" altLang="en-US" sz="1800" u="sng" dirty="0"/>
                <a:t>実現できることが必要　</a:t>
              </a:r>
              <a:endParaRPr kumimoji="1" lang="en-US" altLang="ja-JP" sz="1800" u="sng" dirty="0"/>
            </a:p>
          </p:txBody>
        </p:sp>
        <p:sp>
          <p:nvSpPr>
            <p:cNvPr id="4" name="テキスト ボックス 3">
              <a:extLst>
                <a:ext uri="{FF2B5EF4-FFF2-40B4-BE49-F238E27FC236}">
                  <a16:creationId xmlns:a16="http://schemas.microsoft.com/office/drawing/2014/main" id="{E27CFF5A-66FD-00E6-B5A9-7903BA7B008A}"/>
                </a:ext>
              </a:extLst>
            </p:cNvPr>
            <p:cNvSpPr txBox="1"/>
            <p:nvPr/>
          </p:nvSpPr>
          <p:spPr>
            <a:xfrm>
              <a:off x="359586" y="1572928"/>
              <a:ext cx="8096215" cy="430887"/>
            </a:xfrm>
            <a:prstGeom prst="rect">
              <a:avLst/>
            </a:prstGeom>
            <a:noFill/>
          </p:spPr>
          <p:txBody>
            <a:bodyPr wrap="square" rtlCol="0">
              <a:spAutoFit/>
            </a:bodyPr>
            <a:lstStyle/>
            <a:p>
              <a:r>
                <a:rPr kumimoji="1" lang="ja-JP" altLang="en-US" sz="2200" dirty="0"/>
                <a:t>○ </a:t>
              </a:r>
              <a:r>
                <a:rPr kumimoji="1" lang="ja-JP" altLang="en-US" sz="2200" u="sng" dirty="0">
                  <a:solidFill>
                    <a:srgbClr val="FF0000"/>
                  </a:solidFill>
                </a:rPr>
                <a:t>国民一人一人に食料を届けるための食料システムの構築</a:t>
              </a:r>
            </a:p>
          </p:txBody>
        </p:sp>
        <p:sp>
          <p:nvSpPr>
            <p:cNvPr id="14" name="テキスト ボックス 13">
              <a:extLst>
                <a:ext uri="{FF2B5EF4-FFF2-40B4-BE49-F238E27FC236}">
                  <a16:creationId xmlns:a16="http://schemas.microsoft.com/office/drawing/2014/main" id="{20CF498F-B090-A5B5-BC29-6839F5AAE861}"/>
                </a:ext>
              </a:extLst>
            </p:cNvPr>
            <p:cNvSpPr txBox="1"/>
            <p:nvPr/>
          </p:nvSpPr>
          <p:spPr>
            <a:xfrm>
              <a:off x="763880" y="3099671"/>
              <a:ext cx="8404678" cy="1200329"/>
            </a:xfrm>
            <a:prstGeom prst="rect">
              <a:avLst/>
            </a:prstGeom>
            <a:noFill/>
          </p:spPr>
          <p:txBody>
            <a:bodyPr wrap="square" rtlCol="0">
              <a:spAutoFit/>
            </a:bodyPr>
            <a:lstStyle/>
            <a:p>
              <a:r>
                <a:rPr kumimoji="1" lang="ja-JP" altLang="en-US" sz="1800" dirty="0"/>
                <a:t>～</a:t>
              </a:r>
              <a:r>
                <a:rPr kumimoji="1" lang="ja-JP" altLang="en-US" sz="1800" u="sng" dirty="0">
                  <a:solidFill>
                    <a:srgbClr val="FF0000"/>
                  </a:solidFill>
                </a:rPr>
                <a:t>食品アクセスの改善</a:t>
              </a:r>
              <a:r>
                <a:rPr kumimoji="1" lang="ja-JP" altLang="en-US" sz="1800" u="sng" dirty="0"/>
                <a:t>（→食料を届ける力を強化）</a:t>
              </a:r>
              <a:endParaRPr kumimoji="1" lang="en-US" altLang="ja-JP" sz="1800" u="sng" dirty="0"/>
            </a:p>
            <a:p>
              <a:r>
                <a:rPr kumimoji="1" lang="ja-JP" altLang="en-US" sz="1800" dirty="0"/>
                <a:t>　　　</a:t>
              </a:r>
              <a:r>
                <a:rPr kumimoji="1" lang="ja-JP" altLang="en-US" sz="1800" u="sng" dirty="0"/>
                <a:t>物流体制の改善（従来型のトラック物流の困難化への対応、中継共同物流等</a:t>
              </a:r>
              <a:endParaRPr kumimoji="1" lang="en-US" altLang="ja-JP" sz="1800" u="sng" dirty="0"/>
            </a:p>
            <a:p>
              <a:r>
                <a:rPr lang="en-US" altLang="ja-JP" sz="1800" dirty="0"/>
                <a:t>       </a:t>
              </a:r>
              <a:r>
                <a:rPr kumimoji="1" lang="ja-JP" altLang="en-US" sz="1800" u="sng" dirty="0"/>
                <a:t>の</a:t>
              </a:r>
              <a:r>
                <a:rPr lang="ja-JP" altLang="en-US" sz="1800" u="sng" dirty="0"/>
                <a:t>整備</a:t>
              </a:r>
              <a:r>
                <a:rPr kumimoji="1" lang="ja-JP" altLang="en-US" sz="1800" dirty="0"/>
                <a:t>）　　　　　</a:t>
              </a:r>
              <a:endParaRPr kumimoji="1" lang="en-US" altLang="ja-JP" sz="1800" dirty="0"/>
            </a:p>
            <a:p>
              <a:r>
                <a:rPr kumimoji="1" lang="ja-JP" altLang="en-US" sz="1800" dirty="0"/>
                <a:t>　　　</a:t>
              </a:r>
              <a:r>
                <a:rPr kumimoji="1" lang="ja-JP" altLang="en-US" sz="1800" u="sng" dirty="0"/>
                <a:t>買い物困難者、フードバンク、子ども食堂等への食料提供活動への支援</a:t>
              </a:r>
              <a:r>
                <a:rPr kumimoji="1" lang="ja-JP" altLang="en-US" sz="1800" dirty="0"/>
                <a:t>等　</a:t>
              </a:r>
            </a:p>
          </p:txBody>
        </p:sp>
      </p:grpSp>
      <p:grpSp>
        <p:nvGrpSpPr>
          <p:cNvPr id="13" name="グループ化 12">
            <a:extLst>
              <a:ext uri="{FF2B5EF4-FFF2-40B4-BE49-F238E27FC236}">
                <a16:creationId xmlns:a16="http://schemas.microsoft.com/office/drawing/2014/main" id="{F11EF228-DA69-4F25-BBF0-442A20B06C3C}"/>
              </a:ext>
            </a:extLst>
          </p:cNvPr>
          <p:cNvGrpSpPr/>
          <p:nvPr/>
        </p:nvGrpSpPr>
        <p:grpSpPr>
          <a:xfrm>
            <a:off x="276693" y="4509120"/>
            <a:ext cx="6666893" cy="1228751"/>
            <a:chOff x="276693" y="4509120"/>
            <a:chExt cx="6666893" cy="1228751"/>
          </a:xfrm>
        </p:grpSpPr>
        <p:sp>
          <p:nvSpPr>
            <p:cNvPr id="5" name="テキスト ボックス 4">
              <a:extLst>
                <a:ext uri="{FF2B5EF4-FFF2-40B4-BE49-F238E27FC236}">
                  <a16:creationId xmlns:a16="http://schemas.microsoft.com/office/drawing/2014/main" id="{4D17A2F3-FC38-252B-2731-38422E0C30AF}"/>
                </a:ext>
              </a:extLst>
            </p:cNvPr>
            <p:cNvSpPr txBox="1"/>
            <p:nvPr/>
          </p:nvSpPr>
          <p:spPr>
            <a:xfrm>
              <a:off x="276693" y="4509120"/>
              <a:ext cx="2783139" cy="430887"/>
            </a:xfrm>
            <a:prstGeom prst="rect">
              <a:avLst/>
            </a:prstGeom>
            <a:noFill/>
          </p:spPr>
          <p:txBody>
            <a:bodyPr wrap="square" rtlCol="0">
              <a:spAutoFit/>
            </a:bodyPr>
            <a:lstStyle/>
            <a:p>
              <a:r>
                <a:rPr kumimoji="1" lang="ja-JP" altLang="en-US" sz="2200" dirty="0"/>
                <a:t>○</a:t>
              </a:r>
              <a:r>
                <a:rPr kumimoji="1" lang="ja-JP" altLang="en-US" sz="2200" dirty="0">
                  <a:solidFill>
                    <a:srgbClr val="FF0000"/>
                  </a:solidFill>
                </a:rPr>
                <a:t>　</a:t>
              </a:r>
              <a:r>
                <a:rPr kumimoji="1" lang="ja-JP" altLang="en-US" sz="2200" u="sng" dirty="0">
                  <a:solidFill>
                    <a:srgbClr val="FF0000"/>
                  </a:solidFill>
                </a:rPr>
                <a:t>適正な価格形成</a:t>
              </a:r>
              <a:endParaRPr kumimoji="1" lang="en-US" altLang="ja-JP" sz="2200" u="sng" dirty="0">
                <a:solidFill>
                  <a:srgbClr val="FF0000"/>
                </a:solidFill>
              </a:endParaRPr>
            </a:p>
          </p:txBody>
        </p:sp>
        <p:sp>
          <p:nvSpPr>
            <p:cNvPr id="9" name="テキスト ボックス 8">
              <a:extLst>
                <a:ext uri="{FF2B5EF4-FFF2-40B4-BE49-F238E27FC236}">
                  <a16:creationId xmlns:a16="http://schemas.microsoft.com/office/drawing/2014/main" id="{36600352-189E-6B5D-B04E-F11663CD91CA}"/>
                </a:ext>
              </a:extLst>
            </p:cNvPr>
            <p:cNvSpPr txBox="1"/>
            <p:nvPr/>
          </p:nvSpPr>
          <p:spPr>
            <a:xfrm>
              <a:off x="680987" y="4973481"/>
              <a:ext cx="6262599" cy="400110"/>
            </a:xfrm>
            <a:prstGeom prst="rect">
              <a:avLst/>
            </a:prstGeom>
            <a:noFill/>
          </p:spPr>
          <p:txBody>
            <a:bodyPr wrap="square" rtlCol="0">
              <a:spAutoFit/>
            </a:bodyPr>
            <a:lstStyle/>
            <a:p>
              <a:r>
                <a:rPr kumimoji="1" lang="ja-JP" altLang="en-US" sz="2000" dirty="0"/>
                <a:t>～ </a:t>
              </a:r>
              <a:r>
                <a:rPr lang="ja-JP" altLang="en-US" sz="2000" dirty="0"/>
                <a:t>食料の持続的な供給に要する合理的な費用の</a:t>
              </a:r>
              <a:r>
                <a:rPr kumimoji="1" lang="ja-JP" altLang="en-US" sz="2000" dirty="0"/>
                <a:t>考慮</a:t>
              </a:r>
            </a:p>
          </p:txBody>
        </p:sp>
        <p:sp>
          <p:nvSpPr>
            <p:cNvPr id="15" name="テキスト ボックス 14">
              <a:extLst>
                <a:ext uri="{FF2B5EF4-FFF2-40B4-BE49-F238E27FC236}">
                  <a16:creationId xmlns:a16="http://schemas.microsoft.com/office/drawing/2014/main" id="{3CAADBC5-FB18-46D2-9724-709E91D467CF}"/>
                </a:ext>
              </a:extLst>
            </p:cNvPr>
            <p:cNvSpPr txBox="1"/>
            <p:nvPr/>
          </p:nvSpPr>
          <p:spPr>
            <a:xfrm>
              <a:off x="680987" y="5337761"/>
              <a:ext cx="6262599" cy="400110"/>
            </a:xfrm>
            <a:prstGeom prst="rect">
              <a:avLst/>
            </a:prstGeom>
            <a:noFill/>
          </p:spPr>
          <p:txBody>
            <a:bodyPr wrap="square" rtlCol="0">
              <a:spAutoFit/>
            </a:bodyPr>
            <a:lstStyle/>
            <a:p>
              <a:r>
                <a:rPr kumimoji="1" lang="ja-JP" altLang="en-US" sz="2000" dirty="0"/>
                <a:t>～ </a:t>
              </a:r>
              <a:r>
                <a:rPr kumimoji="1" lang="ja-JP" altLang="en-US" sz="2000" u="sng" dirty="0"/>
                <a:t>コストを反映した価格形成の取組</a:t>
              </a:r>
              <a:r>
                <a:rPr kumimoji="1" lang="ja-JP" altLang="en-US" sz="2000" dirty="0"/>
                <a:t>を促進</a:t>
              </a:r>
            </a:p>
          </p:txBody>
        </p:sp>
      </p:grpSp>
      <p:sp>
        <p:nvSpPr>
          <p:cNvPr id="16" name="テキスト ボックス 15">
            <a:extLst>
              <a:ext uri="{FF2B5EF4-FFF2-40B4-BE49-F238E27FC236}">
                <a16:creationId xmlns:a16="http://schemas.microsoft.com/office/drawing/2014/main" id="{EBC8136B-EFAD-4223-AB29-4B745A3C792B}"/>
              </a:ext>
            </a:extLst>
          </p:cNvPr>
          <p:cNvSpPr txBox="1"/>
          <p:nvPr/>
        </p:nvSpPr>
        <p:spPr>
          <a:xfrm>
            <a:off x="2715506" y="4524509"/>
            <a:ext cx="5384886" cy="400110"/>
          </a:xfrm>
          <a:prstGeom prst="rect">
            <a:avLst/>
          </a:prstGeom>
          <a:noFill/>
        </p:spPr>
        <p:txBody>
          <a:bodyPr wrap="square" rtlCol="0">
            <a:spAutoFit/>
          </a:bodyPr>
          <a:lstStyle/>
          <a:p>
            <a:r>
              <a:rPr kumimoji="1" lang="ja-JP" altLang="en-US" sz="2000" dirty="0"/>
              <a:t>（→</a:t>
            </a:r>
            <a:r>
              <a:rPr kumimoji="1" lang="ja-JP" altLang="en-US" sz="2000" u="sng" dirty="0">
                <a:solidFill>
                  <a:srgbClr val="FF0000"/>
                </a:solidFill>
              </a:rPr>
              <a:t>食料システム法</a:t>
            </a:r>
            <a:r>
              <a:rPr kumimoji="1" lang="ja-JP" altLang="en-US" sz="2000" dirty="0"/>
              <a:t>（</a:t>
            </a:r>
            <a:r>
              <a:rPr kumimoji="1" lang="en-US" altLang="ja-JP" sz="2000" dirty="0"/>
              <a:t>2025</a:t>
            </a:r>
            <a:r>
              <a:rPr kumimoji="1" lang="ja-JP" altLang="en-US" sz="2000" dirty="0"/>
              <a:t>年</a:t>
            </a:r>
            <a:r>
              <a:rPr kumimoji="1" lang="en-US" altLang="ja-JP" sz="2000" dirty="0"/>
              <a:t>6</a:t>
            </a:r>
            <a:r>
              <a:rPr kumimoji="1" lang="ja-JP" altLang="en-US" sz="2000" dirty="0"/>
              <a:t>月成立・公布））</a:t>
            </a:r>
          </a:p>
        </p:txBody>
      </p:sp>
    </p:spTree>
    <p:extLst>
      <p:ext uri="{BB962C8B-B14F-4D97-AF65-F5344CB8AC3E}">
        <p14:creationId xmlns:p14="http://schemas.microsoft.com/office/powerpoint/2010/main" val="36654654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番号プレースホルダー 1">
            <a:extLst>
              <a:ext uri="{FF2B5EF4-FFF2-40B4-BE49-F238E27FC236}">
                <a16:creationId xmlns:a16="http://schemas.microsoft.com/office/drawing/2014/main" id="{5EFFCCF2-DEDC-4D4D-AB86-8CEF6189764B}"/>
              </a:ext>
            </a:extLst>
          </p:cNvPr>
          <p:cNvSpPr>
            <a:spLocks noGrp="1"/>
          </p:cNvSpPr>
          <p:nvPr>
            <p:ph type="sldNum" sz="quarter" idx="11"/>
          </p:nvPr>
        </p:nvSpPr>
        <p:spPr>
          <a:noFill/>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FEC933ED-60FC-44DF-9D89-DB6A603ACB99}" type="slidenum">
              <a:rPr kumimoji="0" lang="en-US" altLang="ja-JP" sz="1200">
                <a:latin typeface="Arial Black" panose="020B0A04020102020204" pitchFamily="34" charset="0"/>
              </a:rPr>
              <a:pPr>
                <a:spcBef>
                  <a:spcPct val="0"/>
                </a:spcBef>
                <a:buClrTx/>
                <a:buSzTx/>
                <a:buFontTx/>
                <a:buNone/>
              </a:pPr>
              <a:t>59</a:t>
            </a:fld>
            <a:endParaRPr kumimoji="0" lang="en-US" altLang="ja-JP" sz="1200">
              <a:latin typeface="Arial Black" panose="020B0A04020102020204" pitchFamily="34" charset="0"/>
            </a:endParaRPr>
          </a:p>
        </p:txBody>
      </p:sp>
      <p:sp>
        <p:nvSpPr>
          <p:cNvPr id="18435" name="テキスト ボックス 2">
            <a:extLst>
              <a:ext uri="{FF2B5EF4-FFF2-40B4-BE49-F238E27FC236}">
                <a16:creationId xmlns:a16="http://schemas.microsoft.com/office/drawing/2014/main" id="{7D44392D-77FA-4DEB-A5CE-CF5A34F0A945}"/>
              </a:ext>
            </a:extLst>
          </p:cNvPr>
          <p:cNvSpPr txBox="1">
            <a:spLocks noChangeArrowheads="1"/>
          </p:cNvSpPr>
          <p:nvPr/>
        </p:nvSpPr>
        <p:spPr bwMode="auto">
          <a:xfrm>
            <a:off x="228600" y="765175"/>
            <a:ext cx="864235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000" dirty="0"/>
              <a:t>○</a:t>
            </a:r>
            <a:r>
              <a:rPr lang="ja-JP" altLang="en-US" sz="2000" u="sng" dirty="0">
                <a:solidFill>
                  <a:srgbClr val="FF0000"/>
                </a:solidFill>
              </a:rPr>
              <a:t>安定供給（周年安定供給を含む）</a:t>
            </a:r>
            <a:endParaRPr lang="en-US" altLang="ja-JP" sz="2000" u="sng" dirty="0">
              <a:solidFill>
                <a:srgbClr val="FF0000"/>
              </a:solidFill>
            </a:endParaRPr>
          </a:p>
          <a:p>
            <a:pPr>
              <a:spcBef>
                <a:spcPct val="0"/>
              </a:spcBef>
              <a:buClrTx/>
              <a:buSzTx/>
              <a:buFontTx/>
              <a:buNone/>
            </a:pPr>
            <a:r>
              <a:rPr lang="ja-JP" altLang="en-US" sz="2000" dirty="0"/>
              <a:t>　</a:t>
            </a:r>
            <a:r>
              <a:rPr lang="ja-JP" altLang="en-US" sz="1800" dirty="0"/>
              <a:t>⇒</a:t>
            </a:r>
            <a:r>
              <a:rPr lang="ja-JP" altLang="en-US" sz="1800" dirty="0">
                <a:solidFill>
                  <a:srgbClr val="0000FF"/>
                </a:solidFill>
              </a:rPr>
              <a:t>「</a:t>
            </a:r>
            <a:r>
              <a:rPr lang="ja-JP" altLang="en-US" sz="1800" u="sng" dirty="0">
                <a:solidFill>
                  <a:srgbClr val="0000FF"/>
                </a:solidFill>
              </a:rPr>
              <a:t>必要なところに、必要な時に、必要な品質・形態で、必要な量を、適切な価格」で</a:t>
            </a:r>
            <a:endParaRPr lang="en-US" altLang="ja-JP" sz="1800" u="sng" dirty="0">
              <a:solidFill>
                <a:srgbClr val="0000FF"/>
              </a:solidFill>
            </a:endParaRPr>
          </a:p>
          <a:p>
            <a:pPr>
              <a:spcBef>
                <a:spcPct val="0"/>
              </a:spcBef>
              <a:buClrTx/>
              <a:buSzTx/>
              <a:buFontTx/>
              <a:buNone/>
            </a:pPr>
            <a:r>
              <a:rPr lang="ja-JP" altLang="en-US" sz="1800" dirty="0"/>
              <a:t>　　　</a:t>
            </a:r>
            <a:r>
              <a:rPr lang="ja-JP" altLang="en-US" sz="1800" u="sng" dirty="0">
                <a:solidFill>
                  <a:srgbClr val="0000FF"/>
                </a:solidFill>
              </a:rPr>
              <a:t>供給</a:t>
            </a:r>
            <a:r>
              <a:rPr lang="ja-JP" altLang="en-US" sz="1600" u="sng" dirty="0">
                <a:solidFill>
                  <a:srgbClr val="0000FF"/>
                </a:solidFill>
              </a:rPr>
              <a:t>（「定時・定量・定質・定価」）</a:t>
            </a:r>
            <a:endParaRPr lang="en-US" altLang="ja-JP" sz="1600" u="sng" dirty="0">
              <a:solidFill>
                <a:srgbClr val="0000FF"/>
              </a:solidFill>
            </a:endParaRPr>
          </a:p>
        </p:txBody>
      </p:sp>
      <p:sp>
        <p:nvSpPr>
          <p:cNvPr id="4" name="Rectangle 2">
            <a:extLst>
              <a:ext uri="{FF2B5EF4-FFF2-40B4-BE49-F238E27FC236}">
                <a16:creationId xmlns:a16="http://schemas.microsoft.com/office/drawing/2014/main" id="{1BCD6DD8-EE74-4D69-802D-969309AC336A}"/>
              </a:ext>
            </a:extLst>
          </p:cNvPr>
          <p:cNvSpPr txBox="1">
            <a:spLocks noChangeArrowheads="1"/>
          </p:cNvSpPr>
          <p:nvPr/>
        </p:nvSpPr>
        <p:spPr bwMode="auto">
          <a:xfrm>
            <a:off x="157163" y="90488"/>
            <a:ext cx="8713787" cy="450850"/>
          </a:xfrm>
          <a:prstGeom prst="rect">
            <a:avLst/>
          </a:prstGeom>
          <a:solidFill>
            <a:schemeClr val="bg2">
              <a:lumMod val="20000"/>
              <a:lumOff val="8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400" kern="0" dirty="0"/>
              <a:t>安定供給を図るために必要な「供給リスク」への対応</a:t>
            </a:r>
          </a:p>
        </p:txBody>
      </p:sp>
      <p:sp>
        <p:nvSpPr>
          <p:cNvPr id="18437" name="角丸四角形 2">
            <a:extLst>
              <a:ext uri="{FF2B5EF4-FFF2-40B4-BE49-F238E27FC236}">
                <a16:creationId xmlns:a16="http://schemas.microsoft.com/office/drawing/2014/main" id="{6A2EDB28-3838-4A94-85AF-B8B3C988237E}"/>
              </a:ext>
            </a:extLst>
          </p:cNvPr>
          <p:cNvSpPr>
            <a:spLocks noChangeArrowheads="1"/>
          </p:cNvSpPr>
          <p:nvPr/>
        </p:nvSpPr>
        <p:spPr bwMode="auto">
          <a:xfrm>
            <a:off x="638175" y="2185988"/>
            <a:ext cx="3646488" cy="504825"/>
          </a:xfrm>
          <a:prstGeom prst="roundRect">
            <a:avLst>
              <a:gd name="adj" fmla="val 16667"/>
            </a:avLst>
          </a:prstGeom>
          <a:solidFill>
            <a:srgbClr val="FFFF00">
              <a:alpha val="50195"/>
            </a:srgbClr>
          </a:solidFill>
          <a:ln w="952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18438" name="テキスト ボックス 4">
            <a:extLst>
              <a:ext uri="{FF2B5EF4-FFF2-40B4-BE49-F238E27FC236}">
                <a16:creationId xmlns:a16="http://schemas.microsoft.com/office/drawing/2014/main" id="{9E88B110-9F9B-4050-AB99-9571CA622F91}"/>
              </a:ext>
            </a:extLst>
          </p:cNvPr>
          <p:cNvSpPr txBox="1">
            <a:spLocks noChangeArrowheads="1"/>
          </p:cNvSpPr>
          <p:nvPr/>
        </p:nvSpPr>
        <p:spPr bwMode="auto">
          <a:xfrm>
            <a:off x="733425" y="2265363"/>
            <a:ext cx="345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2000" u="sng">
                <a:solidFill>
                  <a:srgbClr val="FF0000"/>
                </a:solidFill>
              </a:rPr>
              <a:t>「供給リスク」</a:t>
            </a:r>
            <a:r>
              <a:rPr lang="ja-JP" altLang="en-US" sz="2000"/>
              <a:t>への対応が必要</a:t>
            </a:r>
          </a:p>
        </p:txBody>
      </p:sp>
      <p:sp>
        <p:nvSpPr>
          <p:cNvPr id="18439" name="テキスト ボックス 6">
            <a:extLst>
              <a:ext uri="{FF2B5EF4-FFF2-40B4-BE49-F238E27FC236}">
                <a16:creationId xmlns:a16="http://schemas.microsoft.com/office/drawing/2014/main" id="{D31CC07A-227A-4468-9D74-0F82B8F45DEC}"/>
              </a:ext>
            </a:extLst>
          </p:cNvPr>
          <p:cNvSpPr txBox="1">
            <a:spLocks noChangeArrowheads="1"/>
          </p:cNvSpPr>
          <p:nvPr/>
        </p:nvSpPr>
        <p:spPr bwMode="auto">
          <a:xfrm>
            <a:off x="4357688" y="2343150"/>
            <a:ext cx="45370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en-US" altLang="ja-JP" sz="1400"/>
              <a:t>※ </a:t>
            </a:r>
            <a:r>
              <a:rPr lang="ja-JP" altLang="en-US" sz="1400"/>
              <a:t>リスク：不確実性に伴う、好ましくない影響（の程度）</a:t>
            </a:r>
          </a:p>
        </p:txBody>
      </p:sp>
      <p:sp>
        <p:nvSpPr>
          <p:cNvPr id="18440" name="テキスト ボックス 1">
            <a:extLst>
              <a:ext uri="{FF2B5EF4-FFF2-40B4-BE49-F238E27FC236}">
                <a16:creationId xmlns:a16="http://schemas.microsoft.com/office/drawing/2014/main" id="{7287BD4B-4879-4139-B2EB-CB736A9EF395}"/>
              </a:ext>
            </a:extLst>
          </p:cNvPr>
          <p:cNvSpPr txBox="1">
            <a:spLocks noChangeArrowheads="1"/>
          </p:cNvSpPr>
          <p:nvPr/>
        </p:nvSpPr>
        <p:spPr bwMode="auto">
          <a:xfrm>
            <a:off x="1989138" y="4549775"/>
            <a:ext cx="4738687" cy="8302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600"/>
              <a:t>・加工・業務用実需者の非弾力的な調達行動</a:t>
            </a:r>
            <a:endParaRPr lang="en-US" altLang="ja-JP" sz="1600"/>
          </a:p>
          <a:p>
            <a:pPr>
              <a:spcBef>
                <a:spcPct val="0"/>
              </a:spcBef>
              <a:buClrTx/>
              <a:buSzTx/>
              <a:buFontTx/>
              <a:buNone/>
            </a:pPr>
            <a:r>
              <a:rPr lang="ja-JP" altLang="en-US" sz="1600"/>
              <a:t>・異常気象の発生頻度の高まり</a:t>
            </a:r>
            <a:endParaRPr lang="en-US" altLang="ja-JP" sz="1600"/>
          </a:p>
          <a:p>
            <a:pPr>
              <a:spcBef>
                <a:spcPct val="0"/>
              </a:spcBef>
              <a:buClrTx/>
              <a:buSzTx/>
              <a:buFontTx/>
              <a:buNone/>
            </a:pPr>
            <a:r>
              <a:rPr lang="ja-JP" altLang="en-US" sz="1600"/>
              <a:t>・物流環境の変化（従来型のトラック物流の困難化）</a:t>
            </a:r>
          </a:p>
        </p:txBody>
      </p:sp>
      <p:sp>
        <p:nvSpPr>
          <p:cNvPr id="18441" name="角丸四角形 15">
            <a:extLst>
              <a:ext uri="{FF2B5EF4-FFF2-40B4-BE49-F238E27FC236}">
                <a16:creationId xmlns:a16="http://schemas.microsoft.com/office/drawing/2014/main" id="{76F1E487-98F2-4E62-B993-BF96BD640017}"/>
              </a:ext>
            </a:extLst>
          </p:cNvPr>
          <p:cNvSpPr>
            <a:spLocks noChangeArrowheads="1"/>
          </p:cNvSpPr>
          <p:nvPr/>
        </p:nvSpPr>
        <p:spPr bwMode="auto">
          <a:xfrm>
            <a:off x="2916238" y="5805488"/>
            <a:ext cx="2865437" cy="504825"/>
          </a:xfrm>
          <a:prstGeom prst="roundRect">
            <a:avLst>
              <a:gd name="adj" fmla="val 16667"/>
            </a:avLst>
          </a:prstGeom>
          <a:solidFill>
            <a:srgbClr val="FFFF00">
              <a:alpha val="50195"/>
            </a:srgbClr>
          </a:solidFill>
          <a:ln w="952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18442" name="テキスト ボックス 16">
            <a:extLst>
              <a:ext uri="{FF2B5EF4-FFF2-40B4-BE49-F238E27FC236}">
                <a16:creationId xmlns:a16="http://schemas.microsoft.com/office/drawing/2014/main" id="{9661A2CA-FFA9-454A-9857-2DDAE7B0D243}"/>
              </a:ext>
            </a:extLst>
          </p:cNvPr>
          <p:cNvSpPr txBox="1">
            <a:spLocks noChangeArrowheads="1"/>
          </p:cNvSpPr>
          <p:nvPr/>
        </p:nvSpPr>
        <p:spPr bwMode="auto">
          <a:xfrm>
            <a:off x="3074988" y="5857875"/>
            <a:ext cx="2706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u="sng">
                <a:solidFill>
                  <a:srgbClr val="FF0000"/>
                </a:solidFill>
              </a:rPr>
              <a:t>「供給リスク」</a:t>
            </a:r>
            <a:r>
              <a:rPr lang="ja-JP" altLang="en-US" sz="2000"/>
              <a:t>の高まり</a:t>
            </a:r>
          </a:p>
        </p:txBody>
      </p:sp>
      <p:sp>
        <p:nvSpPr>
          <p:cNvPr id="18443" name="下矢印 11">
            <a:extLst>
              <a:ext uri="{FF2B5EF4-FFF2-40B4-BE49-F238E27FC236}">
                <a16:creationId xmlns:a16="http://schemas.microsoft.com/office/drawing/2014/main" id="{87C25690-4DFB-44B3-86C3-8539F7CCDFBF}"/>
              </a:ext>
            </a:extLst>
          </p:cNvPr>
          <p:cNvSpPr>
            <a:spLocks noChangeArrowheads="1"/>
          </p:cNvSpPr>
          <p:nvPr/>
        </p:nvSpPr>
        <p:spPr bwMode="auto">
          <a:xfrm>
            <a:off x="4225925" y="5459413"/>
            <a:ext cx="274638" cy="293687"/>
          </a:xfrm>
          <a:prstGeom prst="downArrow">
            <a:avLst>
              <a:gd name="adj1" fmla="val 50000"/>
              <a:gd name="adj2" fmla="val 4974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18444" name="角丸四角形 14">
            <a:extLst>
              <a:ext uri="{FF2B5EF4-FFF2-40B4-BE49-F238E27FC236}">
                <a16:creationId xmlns:a16="http://schemas.microsoft.com/office/drawing/2014/main" id="{BA713820-67A5-4895-BCB6-99DE9D0440D6}"/>
              </a:ext>
            </a:extLst>
          </p:cNvPr>
          <p:cNvSpPr>
            <a:spLocks noChangeArrowheads="1"/>
          </p:cNvSpPr>
          <p:nvPr/>
        </p:nvSpPr>
        <p:spPr bwMode="auto">
          <a:xfrm>
            <a:off x="1584325" y="2686050"/>
            <a:ext cx="5508625" cy="1660525"/>
          </a:xfrm>
          <a:prstGeom prst="roundRect">
            <a:avLst>
              <a:gd name="adj" fmla="val 16667"/>
            </a:avLst>
          </a:prstGeom>
          <a:solidFill>
            <a:srgbClr val="FFFF00">
              <a:alpha val="50195"/>
            </a:srgbClr>
          </a:solidFill>
          <a:ln w="9525"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18445" name="テキスト ボックス 17">
            <a:extLst>
              <a:ext uri="{FF2B5EF4-FFF2-40B4-BE49-F238E27FC236}">
                <a16:creationId xmlns:a16="http://schemas.microsoft.com/office/drawing/2014/main" id="{D158CCA4-E7BF-4E0B-A5AD-D66A355065D9}"/>
              </a:ext>
            </a:extLst>
          </p:cNvPr>
          <p:cNvSpPr txBox="1">
            <a:spLocks noChangeArrowheads="1"/>
          </p:cNvSpPr>
          <p:nvPr/>
        </p:nvSpPr>
        <p:spPr bwMode="auto">
          <a:xfrm>
            <a:off x="1787525" y="2754313"/>
            <a:ext cx="58324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600"/>
              <a:t>①</a:t>
            </a:r>
            <a:r>
              <a:rPr lang="ja-JP" altLang="en-US" sz="1600" u="sng">
                <a:solidFill>
                  <a:srgbClr val="FF0000"/>
                </a:solidFill>
              </a:rPr>
              <a:t>作柄リスク</a:t>
            </a:r>
            <a:endParaRPr lang="en-US" altLang="ja-JP" sz="1600" u="sng">
              <a:solidFill>
                <a:srgbClr val="FF0000"/>
              </a:solidFill>
            </a:endParaRPr>
          </a:p>
          <a:p>
            <a:pPr>
              <a:spcBef>
                <a:spcPct val="0"/>
              </a:spcBef>
              <a:buClrTx/>
              <a:buSzTx/>
              <a:buFontTx/>
              <a:buNone/>
            </a:pPr>
            <a:r>
              <a:rPr lang="ja-JP" altLang="en-US" sz="1600"/>
              <a:t>　　　　</a:t>
            </a:r>
            <a:r>
              <a:rPr lang="ja-JP" altLang="en-US" sz="1400"/>
              <a:t>天候不順や病害虫の発生等による作柄の変動</a:t>
            </a:r>
            <a:endParaRPr lang="en-US" altLang="ja-JP" sz="1400"/>
          </a:p>
          <a:p>
            <a:pPr>
              <a:spcBef>
                <a:spcPct val="0"/>
              </a:spcBef>
              <a:buClrTx/>
              <a:buSzTx/>
              <a:buFontTx/>
              <a:buNone/>
            </a:pPr>
            <a:r>
              <a:rPr lang="ja-JP" altLang="en-US" sz="1600"/>
              <a:t>②</a:t>
            </a:r>
            <a:r>
              <a:rPr lang="ja-JP" altLang="en-US" sz="1600" u="sng">
                <a:solidFill>
                  <a:srgbClr val="FF0000"/>
                </a:solidFill>
              </a:rPr>
              <a:t>価格リスク</a:t>
            </a:r>
            <a:endParaRPr lang="en-US" altLang="ja-JP" sz="1600" u="sng">
              <a:solidFill>
                <a:srgbClr val="FF0000"/>
              </a:solidFill>
            </a:endParaRPr>
          </a:p>
          <a:p>
            <a:pPr>
              <a:spcBef>
                <a:spcPct val="0"/>
              </a:spcBef>
              <a:buClrTx/>
              <a:buSzTx/>
              <a:buFontTx/>
              <a:buNone/>
            </a:pPr>
            <a:r>
              <a:rPr lang="ja-JP" altLang="en-US" sz="1600"/>
              <a:t>　　　　</a:t>
            </a:r>
            <a:r>
              <a:rPr lang="ja-JP" altLang="en-US" sz="1400"/>
              <a:t>作柄や需給状況等による数量変動を反映した相場の変動</a:t>
            </a:r>
            <a:endParaRPr lang="en-US" altLang="ja-JP" sz="1400"/>
          </a:p>
          <a:p>
            <a:pPr>
              <a:spcBef>
                <a:spcPct val="0"/>
              </a:spcBef>
              <a:buClrTx/>
              <a:buSzTx/>
              <a:buFontTx/>
              <a:buNone/>
            </a:pPr>
            <a:r>
              <a:rPr lang="ja-JP" altLang="en-US" sz="1600"/>
              <a:t>③</a:t>
            </a:r>
            <a:r>
              <a:rPr lang="ja-JP" altLang="en-US" sz="1600" u="sng">
                <a:solidFill>
                  <a:srgbClr val="FF0000"/>
                </a:solidFill>
              </a:rPr>
              <a:t>輸送リスク</a:t>
            </a:r>
            <a:endParaRPr lang="en-US" altLang="ja-JP" sz="1600" u="sng">
              <a:solidFill>
                <a:srgbClr val="FF0000"/>
              </a:solidFill>
            </a:endParaRPr>
          </a:p>
          <a:p>
            <a:pPr>
              <a:spcBef>
                <a:spcPct val="0"/>
              </a:spcBef>
              <a:buClrTx/>
              <a:buSzTx/>
              <a:buFontTx/>
              <a:buNone/>
            </a:pPr>
            <a:r>
              <a:rPr lang="ja-JP" altLang="en-US" sz="1600"/>
              <a:t>　　　　</a:t>
            </a:r>
            <a:r>
              <a:rPr lang="ja-JP" altLang="en-US" sz="1400"/>
              <a:t>モノがあっても運べない可能性</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番号プレースホルダー 1">
            <a:extLst>
              <a:ext uri="{FF2B5EF4-FFF2-40B4-BE49-F238E27FC236}">
                <a16:creationId xmlns:a16="http://schemas.microsoft.com/office/drawing/2014/main" id="{64464AB7-CF8D-4938-B604-B72E8C91CB7C}"/>
              </a:ext>
            </a:extLst>
          </p:cNvPr>
          <p:cNvSpPr>
            <a:spLocks noGrp="1" noChangeArrowheads="1"/>
          </p:cNvSpPr>
          <p:nvPr>
            <p:ph type="sldNum" sz="quarter" idx="11"/>
          </p:nvPr>
        </p:nvSpPr>
        <p:spPr>
          <a:xfrm>
            <a:off x="6948488" y="6380163"/>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B1486DE7-88F8-4DA2-A3DC-3207FBC19B77}" type="slidenum">
              <a:rPr kumimoji="0" lang="en-US" altLang="ja-JP" sz="1200" smtClean="0">
                <a:latin typeface="Arial Black" panose="020B0A04020102020204" pitchFamily="34" charset="0"/>
              </a:rPr>
              <a:pPr>
                <a:spcBef>
                  <a:spcPct val="0"/>
                </a:spcBef>
                <a:buClrTx/>
                <a:buSzTx/>
                <a:buFontTx/>
                <a:buNone/>
              </a:pPr>
              <a:t>60</a:t>
            </a:fld>
            <a:endParaRPr kumimoji="0" lang="en-US" altLang="ja-JP" sz="1200">
              <a:latin typeface="Arial Black" panose="020B0A04020102020204" pitchFamily="34" charset="0"/>
            </a:endParaRPr>
          </a:p>
        </p:txBody>
      </p:sp>
      <p:sp>
        <p:nvSpPr>
          <p:cNvPr id="6" name="Rectangle 2">
            <a:extLst>
              <a:ext uri="{FF2B5EF4-FFF2-40B4-BE49-F238E27FC236}">
                <a16:creationId xmlns:a16="http://schemas.microsoft.com/office/drawing/2014/main" id="{4E077770-3A7D-4761-8A9D-4F53F4845894}"/>
              </a:ext>
            </a:extLst>
          </p:cNvPr>
          <p:cNvSpPr txBox="1">
            <a:spLocks noChangeArrowheads="1"/>
          </p:cNvSpPr>
          <p:nvPr/>
        </p:nvSpPr>
        <p:spPr bwMode="auto">
          <a:xfrm>
            <a:off x="95250" y="14288"/>
            <a:ext cx="8929688" cy="666750"/>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000" kern="0" dirty="0"/>
              <a:t>加工･業務用実需者の調達行動、異常気象の発生頻度の高まり、</a:t>
            </a:r>
            <a:endParaRPr lang="en-US" altLang="ja-JP" sz="2000" kern="0" dirty="0"/>
          </a:p>
          <a:p>
            <a:pPr algn="ctr" eaLnBrk="1" hangingPunct="1">
              <a:defRPr/>
            </a:pPr>
            <a:r>
              <a:rPr lang="ja-JP" altLang="en-US" sz="2000" kern="0" dirty="0"/>
              <a:t>物流環境の変化等を背景とした「供給リスク」</a:t>
            </a:r>
          </a:p>
        </p:txBody>
      </p:sp>
      <p:pic>
        <p:nvPicPr>
          <p:cNvPr id="21508" name="図 4">
            <a:extLst>
              <a:ext uri="{FF2B5EF4-FFF2-40B4-BE49-F238E27FC236}">
                <a16:creationId xmlns:a16="http://schemas.microsoft.com/office/drawing/2014/main" id="{73834AE4-D33C-4BB8-8219-42BB3D82ED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963" y="790575"/>
            <a:ext cx="7488237" cy="598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角丸四角形吹き出し 1">
            <a:extLst>
              <a:ext uri="{FF2B5EF4-FFF2-40B4-BE49-F238E27FC236}">
                <a16:creationId xmlns:a16="http://schemas.microsoft.com/office/drawing/2014/main" id="{9DF27D27-BF3D-49D8-BD5A-4775E94AEFC2}"/>
              </a:ext>
            </a:extLst>
          </p:cNvPr>
          <p:cNvSpPr/>
          <p:nvPr/>
        </p:nvSpPr>
        <p:spPr bwMode="auto">
          <a:xfrm rot="13892659">
            <a:off x="617538" y="4664075"/>
            <a:ext cx="1584325" cy="1698625"/>
          </a:xfrm>
          <a:prstGeom prst="wedgeRoundRectCallout">
            <a:avLst>
              <a:gd name="adj1" fmla="val -22446"/>
              <a:gd name="adj2" fmla="val 65813"/>
              <a:gd name="adj3" fmla="val 16667"/>
            </a:avLst>
          </a:prstGeom>
          <a:solidFill>
            <a:schemeClr val="accent2">
              <a:lumMod val="20000"/>
              <a:lumOff val="80000"/>
            </a:schemeClr>
          </a:solidFill>
          <a:ln w="19050" cap="flat" cmpd="sng" algn="ctr">
            <a:solidFill>
              <a:schemeClr val="tx1"/>
            </a:solidFill>
            <a:prstDash val="solid"/>
            <a:round/>
            <a:headEnd type="none" w="med" len="med"/>
            <a:tailEnd type="none" w="med" len="med"/>
          </a:ln>
          <a:effectLst/>
        </p:spPr>
        <p:txBody>
          <a:bodyPr/>
          <a:lstStyle/>
          <a:p>
            <a:pPr algn="ctr" eaLnBrk="1" hangingPunct="1">
              <a:defRPr/>
            </a:pPr>
            <a:endParaRPr lang="ja-JP" altLang="en-US" sz="3200">
              <a:latin typeface="Arial" charset="0"/>
            </a:endParaRPr>
          </a:p>
        </p:txBody>
      </p:sp>
      <p:sp>
        <p:nvSpPr>
          <p:cNvPr id="21510" name="テキスト ボックス 2">
            <a:extLst>
              <a:ext uri="{FF2B5EF4-FFF2-40B4-BE49-F238E27FC236}">
                <a16:creationId xmlns:a16="http://schemas.microsoft.com/office/drawing/2014/main" id="{1135EB4E-6DF1-4ECC-8229-4D19F3322B00}"/>
              </a:ext>
            </a:extLst>
          </p:cNvPr>
          <p:cNvSpPr txBox="1">
            <a:spLocks noChangeArrowheads="1"/>
          </p:cNvSpPr>
          <p:nvPr/>
        </p:nvSpPr>
        <p:spPr bwMode="auto">
          <a:xfrm>
            <a:off x="422275" y="5180013"/>
            <a:ext cx="1974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400">
                <a:solidFill>
                  <a:srgbClr val="0000FF"/>
                </a:solidFill>
              </a:rPr>
              <a:t>加工･業務用実需者の</a:t>
            </a:r>
            <a:endParaRPr lang="en-US" altLang="ja-JP" sz="1400">
              <a:solidFill>
                <a:srgbClr val="0000FF"/>
              </a:solidFill>
            </a:endParaRPr>
          </a:p>
          <a:p>
            <a:pPr algn="ctr">
              <a:spcBef>
                <a:spcPct val="0"/>
              </a:spcBef>
              <a:buClrTx/>
              <a:buSzTx/>
              <a:buFontTx/>
              <a:buNone/>
            </a:pPr>
            <a:r>
              <a:rPr lang="ja-JP" altLang="en-US" sz="1400">
                <a:solidFill>
                  <a:srgbClr val="0000FF"/>
                </a:solidFill>
              </a:rPr>
              <a:t>非弾力的な調達行動</a:t>
            </a:r>
            <a:endParaRPr lang="en-US" altLang="ja-JP" sz="1400">
              <a:solidFill>
                <a:srgbClr val="0000FF"/>
              </a:solidFill>
            </a:endParaRPr>
          </a:p>
          <a:p>
            <a:pPr algn="ctr">
              <a:spcBef>
                <a:spcPct val="0"/>
              </a:spcBef>
              <a:buClrTx/>
              <a:buSzTx/>
              <a:buFontTx/>
              <a:buNone/>
            </a:pPr>
            <a:r>
              <a:rPr lang="ja-JP" altLang="en-US" sz="1200" b="1">
                <a:solidFill>
                  <a:srgbClr val="0000FF"/>
                </a:solidFill>
              </a:rPr>
              <a:t>（定時・定量・定質・定価）</a:t>
            </a:r>
          </a:p>
        </p:txBody>
      </p:sp>
      <p:sp>
        <p:nvSpPr>
          <p:cNvPr id="21511" name="角丸四角形吹き出し 3">
            <a:extLst>
              <a:ext uri="{FF2B5EF4-FFF2-40B4-BE49-F238E27FC236}">
                <a16:creationId xmlns:a16="http://schemas.microsoft.com/office/drawing/2014/main" id="{13D8F9E9-CBA5-40BD-958D-A19672410C98}"/>
              </a:ext>
            </a:extLst>
          </p:cNvPr>
          <p:cNvSpPr>
            <a:spLocks noChangeArrowheads="1"/>
          </p:cNvSpPr>
          <p:nvPr/>
        </p:nvSpPr>
        <p:spPr bwMode="auto">
          <a:xfrm rot="20591980" flipV="1">
            <a:off x="7073900" y="5340350"/>
            <a:ext cx="1773238" cy="1130300"/>
          </a:xfrm>
          <a:prstGeom prst="wedgeRoundRectCallout">
            <a:avLst>
              <a:gd name="adj1" fmla="val -21449"/>
              <a:gd name="adj2" fmla="val 73648"/>
              <a:gd name="adj3" fmla="val 16667"/>
            </a:avLst>
          </a:prstGeom>
          <a:solidFill>
            <a:srgbClr val="FFCCFF"/>
          </a:solidFill>
          <a:ln w="1905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1512" name="テキスト ボックス 6">
            <a:extLst>
              <a:ext uri="{FF2B5EF4-FFF2-40B4-BE49-F238E27FC236}">
                <a16:creationId xmlns:a16="http://schemas.microsoft.com/office/drawing/2014/main" id="{C8327036-9556-4918-B788-738E465D88A2}"/>
              </a:ext>
            </a:extLst>
          </p:cNvPr>
          <p:cNvSpPr txBox="1">
            <a:spLocks noChangeArrowheads="1"/>
          </p:cNvSpPr>
          <p:nvPr/>
        </p:nvSpPr>
        <p:spPr bwMode="auto">
          <a:xfrm>
            <a:off x="7183438" y="5534025"/>
            <a:ext cx="165576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100" b="1"/>
              <a:t>必要なところに、必要な時に、必要な品質・形態で、必要な量を、適切な価格で、供給</a:t>
            </a:r>
          </a:p>
        </p:txBody>
      </p:sp>
      <p:sp>
        <p:nvSpPr>
          <p:cNvPr id="9" name="円形吹き出し 8">
            <a:extLst>
              <a:ext uri="{FF2B5EF4-FFF2-40B4-BE49-F238E27FC236}">
                <a16:creationId xmlns:a16="http://schemas.microsoft.com/office/drawing/2014/main" id="{FD2A206E-0B50-4E00-9DCF-715453FE154A}"/>
              </a:ext>
            </a:extLst>
          </p:cNvPr>
          <p:cNvSpPr/>
          <p:nvPr/>
        </p:nvSpPr>
        <p:spPr bwMode="auto">
          <a:xfrm rot="21084222" flipV="1">
            <a:off x="7277100" y="4445000"/>
            <a:ext cx="1665288" cy="693738"/>
          </a:xfrm>
          <a:prstGeom prst="wedgeEllipseCallout">
            <a:avLst/>
          </a:prstGeom>
          <a:solidFill>
            <a:schemeClr val="accent2">
              <a:lumMod val="20000"/>
              <a:lumOff val="80000"/>
            </a:schemeClr>
          </a:solidFill>
          <a:ln w="19050" cap="flat" cmpd="sng" algn="ctr">
            <a:solidFill>
              <a:schemeClr val="tx1"/>
            </a:solidFill>
            <a:prstDash val="solid"/>
            <a:round/>
            <a:headEnd type="none" w="med" len="med"/>
            <a:tailEnd type="none" w="med" len="med"/>
          </a:ln>
          <a:effectLst/>
        </p:spPr>
        <p:txBody>
          <a:bodyPr/>
          <a:lstStyle/>
          <a:p>
            <a:pPr algn="ctr" eaLnBrk="1" hangingPunct="1">
              <a:defRPr/>
            </a:pPr>
            <a:endParaRPr lang="ja-JP" altLang="en-US" sz="3200">
              <a:latin typeface="Arial" charset="0"/>
            </a:endParaRPr>
          </a:p>
        </p:txBody>
      </p:sp>
      <p:sp>
        <p:nvSpPr>
          <p:cNvPr id="21514" name="テキスト ボックス 10">
            <a:extLst>
              <a:ext uri="{FF2B5EF4-FFF2-40B4-BE49-F238E27FC236}">
                <a16:creationId xmlns:a16="http://schemas.microsoft.com/office/drawing/2014/main" id="{46A73C33-181E-4FC4-8FAB-844D1434EB4D}"/>
              </a:ext>
            </a:extLst>
          </p:cNvPr>
          <p:cNvSpPr txBox="1">
            <a:spLocks noChangeArrowheads="1"/>
          </p:cNvSpPr>
          <p:nvPr/>
        </p:nvSpPr>
        <p:spPr bwMode="auto">
          <a:xfrm>
            <a:off x="7246938" y="4600575"/>
            <a:ext cx="17732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100" b="1">
                <a:solidFill>
                  <a:srgbClr val="0000FF"/>
                </a:solidFill>
              </a:rPr>
              <a:t>従来型のトラック物流</a:t>
            </a:r>
            <a:endParaRPr lang="en-US" altLang="ja-JP" sz="1100" b="1">
              <a:solidFill>
                <a:srgbClr val="0000FF"/>
              </a:solidFill>
            </a:endParaRPr>
          </a:p>
          <a:p>
            <a:pPr algn="ctr">
              <a:spcBef>
                <a:spcPct val="0"/>
              </a:spcBef>
              <a:buClrTx/>
              <a:buSzTx/>
              <a:buFontTx/>
              <a:buNone/>
            </a:pPr>
            <a:r>
              <a:rPr lang="ja-JP" altLang="en-US" sz="1100" b="1">
                <a:solidFill>
                  <a:srgbClr val="0000FF"/>
                </a:solidFill>
              </a:rPr>
              <a:t>の困難化</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番号プレースホルダー 1">
            <a:extLst>
              <a:ext uri="{FF2B5EF4-FFF2-40B4-BE49-F238E27FC236}">
                <a16:creationId xmlns:a16="http://schemas.microsoft.com/office/drawing/2014/main" id="{CBE637E6-472D-4792-BD4B-7854472F851D}"/>
              </a:ext>
            </a:extLst>
          </p:cNvPr>
          <p:cNvSpPr>
            <a:spLocks noGrp="1" noChangeArrowheads="1"/>
          </p:cNvSpPr>
          <p:nvPr>
            <p:ph type="sldNum" sz="quarter" idx="11"/>
          </p:nvPr>
        </p:nvSpPr>
        <p:spPr>
          <a:xfrm>
            <a:off x="6975204" y="6380163"/>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A6A57937-61A1-419F-B47E-44EC385EBBAC}" type="slidenum">
              <a:rPr kumimoji="0" lang="en-US" altLang="ja-JP" sz="1200" smtClean="0">
                <a:latin typeface="Arial Black" panose="020B0A04020102020204" pitchFamily="34" charset="0"/>
              </a:rPr>
              <a:pPr>
                <a:spcBef>
                  <a:spcPct val="0"/>
                </a:spcBef>
                <a:buClrTx/>
                <a:buSzTx/>
                <a:buFontTx/>
                <a:buNone/>
              </a:pPr>
              <a:t>61</a:t>
            </a:fld>
            <a:endParaRPr kumimoji="0" lang="en-US" altLang="ja-JP" sz="1200">
              <a:latin typeface="Arial Black" panose="020B0A04020102020204" pitchFamily="34" charset="0"/>
            </a:endParaRPr>
          </a:p>
        </p:txBody>
      </p:sp>
      <p:pic>
        <p:nvPicPr>
          <p:cNvPr id="22531" name="図 7">
            <a:extLst>
              <a:ext uri="{FF2B5EF4-FFF2-40B4-BE49-F238E27FC236}">
                <a16:creationId xmlns:a16="http://schemas.microsoft.com/office/drawing/2014/main" id="{3A1AEF85-2876-47B0-A412-5591484387A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2902" y="908720"/>
            <a:ext cx="8325495" cy="5274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532" name="直線コネクタ 2">
            <a:extLst>
              <a:ext uri="{FF2B5EF4-FFF2-40B4-BE49-F238E27FC236}">
                <a16:creationId xmlns:a16="http://schemas.microsoft.com/office/drawing/2014/main" id="{FF07134E-B2FF-4680-A275-672CB03862C8}"/>
              </a:ext>
            </a:extLst>
          </p:cNvPr>
          <p:cNvCxnSpPr>
            <a:cxnSpLocks noChangeShapeType="1"/>
          </p:cNvCxnSpPr>
          <p:nvPr/>
        </p:nvCxnSpPr>
        <p:spPr bwMode="auto">
          <a:xfrm flipV="1">
            <a:off x="6006697" y="1484784"/>
            <a:ext cx="0" cy="3527425"/>
          </a:xfrm>
          <a:prstGeom prst="line">
            <a:avLst/>
          </a:prstGeom>
          <a:noFill/>
          <a:ln w="158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33" name="直線矢印コネクタ 4">
            <a:extLst>
              <a:ext uri="{FF2B5EF4-FFF2-40B4-BE49-F238E27FC236}">
                <a16:creationId xmlns:a16="http://schemas.microsoft.com/office/drawing/2014/main" id="{07F1B0BA-25FA-4FF6-8A77-6A5BC7D4D954}"/>
              </a:ext>
            </a:extLst>
          </p:cNvPr>
          <p:cNvCxnSpPr>
            <a:cxnSpLocks noChangeShapeType="1"/>
          </p:cNvCxnSpPr>
          <p:nvPr/>
        </p:nvCxnSpPr>
        <p:spPr bwMode="auto">
          <a:xfrm>
            <a:off x="6012160" y="1773238"/>
            <a:ext cx="2232248" cy="0"/>
          </a:xfrm>
          <a:prstGeom prst="straightConnector1">
            <a:avLst/>
          </a:prstGeom>
          <a:noFill/>
          <a:ln w="19050" algn="ctr">
            <a:solidFill>
              <a:srgbClr val="FF0000"/>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2">
            <a:extLst>
              <a:ext uri="{FF2B5EF4-FFF2-40B4-BE49-F238E27FC236}">
                <a16:creationId xmlns:a16="http://schemas.microsoft.com/office/drawing/2014/main" id="{F4440FFC-918E-4F9B-9909-D8A92EFBDE64}"/>
              </a:ext>
            </a:extLst>
          </p:cNvPr>
          <p:cNvSpPr txBox="1">
            <a:spLocks noChangeArrowheads="1"/>
          </p:cNvSpPr>
          <p:nvPr/>
        </p:nvSpPr>
        <p:spPr bwMode="auto">
          <a:xfrm>
            <a:off x="65088" y="188913"/>
            <a:ext cx="9001125" cy="450850"/>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000" kern="0" dirty="0"/>
              <a:t>キャベツの作付面積・収穫量の推移</a:t>
            </a:r>
          </a:p>
        </p:txBody>
      </p:sp>
      <p:sp>
        <p:nvSpPr>
          <p:cNvPr id="22535" name="テキスト ボックス 1">
            <a:extLst>
              <a:ext uri="{FF2B5EF4-FFF2-40B4-BE49-F238E27FC236}">
                <a16:creationId xmlns:a16="http://schemas.microsoft.com/office/drawing/2014/main" id="{C740F4DB-76A9-4DB9-AFE7-092EC75356FD}"/>
              </a:ext>
            </a:extLst>
          </p:cNvPr>
          <p:cNvSpPr txBox="1">
            <a:spLocks noChangeArrowheads="1"/>
          </p:cNvSpPr>
          <p:nvPr/>
        </p:nvSpPr>
        <p:spPr bwMode="auto">
          <a:xfrm>
            <a:off x="611188" y="6380163"/>
            <a:ext cx="4608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200"/>
              <a:t>資料：農林水産省</a:t>
            </a:r>
            <a:r>
              <a:rPr lang="en-US" altLang="ja-JP" sz="1200"/>
              <a:t>『</a:t>
            </a:r>
            <a:r>
              <a:rPr lang="ja-JP" altLang="en-US" sz="1200"/>
              <a:t>野菜生産出荷統計</a:t>
            </a:r>
            <a:r>
              <a:rPr lang="en-US" altLang="ja-JP" sz="1200"/>
              <a:t>』</a:t>
            </a:r>
            <a:endParaRPr lang="ja-JP" altLang="en-US" sz="1200"/>
          </a:p>
        </p:txBody>
      </p:sp>
      <p:sp>
        <p:nvSpPr>
          <p:cNvPr id="4" name="楕円 3">
            <a:extLst>
              <a:ext uri="{FF2B5EF4-FFF2-40B4-BE49-F238E27FC236}">
                <a16:creationId xmlns:a16="http://schemas.microsoft.com/office/drawing/2014/main" id="{663AEB4A-7BAB-F072-808A-3692130412F4}"/>
              </a:ext>
            </a:extLst>
          </p:cNvPr>
          <p:cNvSpPr/>
          <p:nvPr/>
        </p:nvSpPr>
        <p:spPr bwMode="auto">
          <a:xfrm>
            <a:off x="8239761" y="2924944"/>
            <a:ext cx="504056" cy="216024"/>
          </a:xfrm>
          <a:prstGeom prst="ellipse">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5" name="テキスト ボックス 4">
            <a:extLst>
              <a:ext uri="{FF2B5EF4-FFF2-40B4-BE49-F238E27FC236}">
                <a16:creationId xmlns:a16="http://schemas.microsoft.com/office/drawing/2014/main" id="{A6776435-05B8-3675-A52D-6395840A9B3D}"/>
              </a:ext>
            </a:extLst>
          </p:cNvPr>
          <p:cNvSpPr txBox="1"/>
          <p:nvPr/>
        </p:nvSpPr>
        <p:spPr>
          <a:xfrm rot="16200000">
            <a:off x="-594498" y="2971691"/>
            <a:ext cx="1656184" cy="338554"/>
          </a:xfrm>
          <a:prstGeom prst="rect">
            <a:avLst/>
          </a:prstGeom>
          <a:noFill/>
        </p:spPr>
        <p:txBody>
          <a:bodyPr wrap="square" rtlCol="0">
            <a:spAutoFit/>
          </a:bodyPr>
          <a:lstStyle/>
          <a:p>
            <a:pPr algn="ctr"/>
            <a:r>
              <a:rPr kumimoji="1" lang="ja-JP" altLang="en-US" sz="1600" dirty="0"/>
              <a:t>収穫量（ｔ）</a:t>
            </a:r>
          </a:p>
        </p:txBody>
      </p:sp>
      <p:sp>
        <p:nvSpPr>
          <p:cNvPr id="6" name="テキスト ボックス 5">
            <a:extLst>
              <a:ext uri="{FF2B5EF4-FFF2-40B4-BE49-F238E27FC236}">
                <a16:creationId xmlns:a16="http://schemas.microsoft.com/office/drawing/2014/main" id="{D81DFC7D-E886-CEFB-54AF-D2332186818D}"/>
              </a:ext>
            </a:extLst>
          </p:cNvPr>
          <p:cNvSpPr txBox="1"/>
          <p:nvPr/>
        </p:nvSpPr>
        <p:spPr>
          <a:xfrm rot="16200000">
            <a:off x="8068844" y="2836519"/>
            <a:ext cx="1656184" cy="338554"/>
          </a:xfrm>
          <a:prstGeom prst="rect">
            <a:avLst/>
          </a:prstGeom>
          <a:noFill/>
        </p:spPr>
        <p:txBody>
          <a:bodyPr wrap="square" rtlCol="0">
            <a:spAutoFit/>
          </a:bodyPr>
          <a:lstStyle/>
          <a:p>
            <a:pPr algn="ctr"/>
            <a:r>
              <a:rPr kumimoji="1" lang="ja-JP" altLang="en-US" sz="1600" dirty="0"/>
              <a:t>作付面積（</a:t>
            </a:r>
            <a:r>
              <a:rPr kumimoji="1" lang="en-US" altLang="ja-JP" sz="1600" dirty="0"/>
              <a:t>ha</a:t>
            </a:r>
            <a:r>
              <a:rPr kumimoji="1" lang="ja-JP" altLang="en-US" sz="1600" dirty="0"/>
              <a: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スライド番号プレースホルダー 1">
            <a:extLst>
              <a:ext uri="{FF2B5EF4-FFF2-40B4-BE49-F238E27FC236}">
                <a16:creationId xmlns:a16="http://schemas.microsoft.com/office/drawing/2014/main" id="{0F99BC86-1AB2-452D-BA17-BB5B1CC3B3CE}"/>
              </a:ext>
            </a:extLst>
          </p:cNvPr>
          <p:cNvSpPr>
            <a:spLocks noGrp="1" noChangeArrowheads="1"/>
          </p:cNvSpPr>
          <p:nvPr>
            <p:ph type="sldNum" sz="quarter" idx="11"/>
          </p:nvPr>
        </p:nvSpPr>
        <p:spPr>
          <a:xfrm>
            <a:off x="6948488" y="6380163"/>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F1049493-FC75-4182-B379-B2AC4E61BE57}" type="slidenum">
              <a:rPr kumimoji="0" lang="en-US" altLang="ja-JP" sz="1200" smtClean="0">
                <a:latin typeface="Arial Black" panose="020B0A04020102020204" pitchFamily="34" charset="0"/>
              </a:rPr>
              <a:pPr>
                <a:spcBef>
                  <a:spcPct val="0"/>
                </a:spcBef>
                <a:buClrTx/>
                <a:buSzTx/>
                <a:buFontTx/>
                <a:buNone/>
              </a:pPr>
              <a:t>62</a:t>
            </a:fld>
            <a:endParaRPr kumimoji="0" lang="en-US" altLang="ja-JP" sz="1200">
              <a:latin typeface="Arial Black" panose="020B0A04020102020204" pitchFamily="34" charset="0"/>
            </a:endParaRPr>
          </a:p>
        </p:txBody>
      </p:sp>
      <p:sp>
        <p:nvSpPr>
          <p:cNvPr id="6" name="Rectangle 2">
            <a:extLst>
              <a:ext uri="{FF2B5EF4-FFF2-40B4-BE49-F238E27FC236}">
                <a16:creationId xmlns:a16="http://schemas.microsoft.com/office/drawing/2014/main" id="{1A5539DB-91F0-4216-8787-92A6A2337141}"/>
              </a:ext>
            </a:extLst>
          </p:cNvPr>
          <p:cNvSpPr txBox="1">
            <a:spLocks noChangeArrowheads="1"/>
          </p:cNvSpPr>
          <p:nvPr/>
        </p:nvSpPr>
        <p:spPr bwMode="auto">
          <a:xfrm>
            <a:off x="34925" y="25400"/>
            <a:ext cx="9001125" cy="450850"/>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000" kern="0" dirty="0"/>
              <a:t>東京都中央卸売市場におけるキャベツの入荷量と単価の推移</a:t>
            </a:r>
          </a:p>
        </p:txBody>
      </p:sp>
      <p:sp>
        <p:nvSpPr>
          <p:cNvPr id="23556" name="テキスト ボックス 4">
            <a:extLst>
              <a:ext uri="{FF2B5EF4-FFF2-40B4-BE49-F238E27FC236}">
                <a16:creationId xmlns:a16="http://schemas.microsoft.com/office/drawing/2014/main" id="{3E303064-44D9-4030-9E80-ADDC02947448}"/>
              </a:ext>
            </a:extLst>
          </p:cNvPr>
          <p:cNvSpPr txBox="1">
            <a:spLocks noChangeArrowheads="1"/>
          </p:cNvSpPr>
          <p:nvPr/>
        </p:nvSpPr>
        <p:spPr bwMode="auto">
          <a:xfrm>
            <a:off x="611188" y="6380163"/>
            <a:ext cx="4608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r>
              <a:rPr lang="ja-JP" altLang="en-US" sz="1200"/>
              <a:t>資料：東京都中央卸売市場関係資料</a:t>
            </a:r>
          </a:p>
        </p:txBody>
      </p:sp>
      <p:pic>
        <p:nvPicPr>
          <p:cNvPr id="23557" name="図 6">
            <a:extLst>
              <a:ext uri="{FF2B5EF4-FFF2-40B4-BE49-F238E27FC236}">
                <a16:creationId xmlns:a16="http://schemas.microsoft.com/office/drawing/2014/main" id="{954185C5-6DDC-4CE7-9A6C-533EA8948D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7043" y="684653"/>
            <a:ext cx="8316887" cy="550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a:extLst>
              <a:ext uri="{FF2B5EF4-FFF2-40B4-BE49-F238E27FC236}">
                <a16:creationId xmlns:a16="http://schemas.microsoft.com/office/drawing/2014/main" id="{7B6A5ED2-8471-7C4B-9898-11D7D5E5B5A2}"/>
              </a:ext>
            </a:extLst>
          </p:cNvPr>
          <p:cNvSpPr txBox="1"/>
          <p:nvPr/>
        </p:nvSpPr>
        <p:spPr>
          <a:xfrm rot="16200000">
            <a:off x="-623890" y="2935687"/>
            <a:ext cx="1656184" cy="338554"/>
          </a:xfrm>
          <a:prstGeom prst="rect">
            <a:avLst/>
          </a:prstGeom>
          <a:noFill/>
        </p:spPr>
        <p:txBody>
          <a:bodyPr wrap="square" rtlCol="0">
            <a:spAutoFit/>
          </a:bodyPr>
          <a:lstStyle/>
          <a:p>
            <a:pPr algn="ctr"/>
            <a:r>
              <a:rPr kumimoji="1" lang="ja-JP" altLang="en-US" sz="1600" dirty="0"/>
              <a:t>入荷量（ｔ）</a:t>
            </a:r>
          </a:p>
        </p:txBody>
      </p:sp>
      <p:sp>
        <p:nvSpPr>
          <p:cNvPr id="3" name="テキスト ボックス 2">
            <a:extLst>
              <a:ext uri="{FF2B5EF4-FFF2-40B4-BE49-F238E27FC236}">
                <a16:creationId xmlns:a16="http://schemas.microsoft.com/office/drawing/2014/main" id="{85EA7DB8-7ED8-AC90-5F43-485024F35FD9}"/>
              </a:ext>
            </a:extLst>
          </p:cNvPr>
          <p:cNvSpPr txBox="1"/>
          <p:nvPr/>
        </p:nvSpPr>
        <p:spPr>
          <a:xfrm rot="16200000">
            <a:off x="8035115" y="2863679"/>
            <a:ext cx="1656184" cy="338554"/>
          </a:xfrm>
          <a:prstGeom prst="rect">
            <a:avLst/>
          </a:prstGeom>
          <a:noFill/>
        </p:spPr>
        <p:txBody>
          <a:bodyPr wrap="square" rtlCol="0">
            <a:spAutoFit/>
          </a:bodyPr>
          <a:lstStyle/>
          <a:p>
            <a:pPr algn="ctr"/>
            <a:r>
              <a:rPr kumimoji="1" lang="ja-JP" altLang="en-US" sz="1600" dirty="0"/>
              <a:t>単価（円</a:t>
            </a:r>
            <a:r>
              <a:rPr kumimoji="1" lang="en-US" altLang="ja-JP" sz="1600" dirty="0"/>
              <a:t>/kg</a:t>
            </a:r>
            <a:r>
              <a:rPr kumimoji="1" lang="ja-JP" altLang="en-US" sz="1600" dirty="0"/>
              <a:t>）</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2">
            <a:extLst>
              <a:ext uri="{FF2B5EF4-FFF2-40B4-BE49-F238E27FC236}">
                <a16:creationId xmlns:a16="http://schemas.microsoft.com/office/drawing/2014/main" id="{2163BCCB-9588-483C-A9AA-5F9C80A682C4}"/>
              </a:ext>
            </a:extLst>
          </p:cNvPr>
          <p:cNvSpPr>
            <a:spLocks noGrp="1" noChangeArrowheads="1"/>
          </p:cNvSpPr>
          <p:nvPr>
            <p:ph type="title" idx="4294967295"/>
          </p:nvPr>
        </p:nvSpPr>
        <p:spPr>
          <a:xfrm>
            <a:off x="192088" y="115888"/>
            <a:ext cx="8713787" cy="450850"/>
          </a:xfrm>
          <a:solidFill>
            <a:schemeClr val="bg2">
              <a:lumMod val="20000"/>
              <a:lumOff val="80000"/>
            </a:schemeClr>
          </a:solidFill>
        </p:spPr>
        <p:txBody>
          <a:bodyPr/>
          <a:lstStyle/>
          <a:p>
            <a:pPr algn="ctr" eaLnBrk="1" hangingPunct="1">
              <a:defRPr/>
            </a:pPr>
            <a:r>
              <a:rPr lang="ja-JP" altLang="en-US" sz="2400" dirty="0"/>
              <a:t>キャベツの需要関数（試算値）</a:t>
            </a:r>
          </a:p>
        </p:txBody>
      </p:sp>
      <p:sp>
        <p:nvSpPr>
          <p:cNvPr id="24579" name="スライド番号プレースホルダー 1">
            <a:extLst>
              <a:ext uri="{FF2B5EF4-FFF2-40B4-BE49-F238E27FC236}">
                <a16:creationId xmlns:a16="http://schemas.microsoft.com/office/drawing/2014/main" id="{E3F129EF-A1B6-4ED7-837A-1BB82F32E814}"/>
              </a:ext>
            </a:extLst>
          </p:cNvPr>
          <p:cNvSpPr>
            <a:spLocks noGrp="1" noChangeArrowheads="1"/>
          </p:cNvSpPr>
          <p:nvPr>
            <p:ph type="sldNum" sz="quarter" idx="11"/>
          </p:nvPr>
        </p:nvSpPr>
        <p:spPr>
          <a:xfrm>
            <a:off x="6948488" y="6380163"/>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33BCCC0F-416A-42CF-84BF-7E205FE69392}" type="slidenum">
              <a:rPr kumimoji="0" lang="en-US" altLang="ja-JP" sz="1200" smtClean="0">
                <a:latin typeface="Arial Black" panose="020B0A04020102020204" pitchFamily="34" charset="0"/>
              </a:rPr>
              <a:pPr>
                <a:spcBef>
                  <a:spcPct val="0"/>
                </a:spcBef>
                <a:buClrTx/>
                <a:buSzTx/>
                <a:buFontTx/>
                <a:buNone/>
              </a:pPr>
              <a:t>63</a:t>
            </a:fld>
            <a:endParaRPr kumimoji="0" lang="en-US" altLang="ja-JP" sz="1200">
              <a:latin typeface="Arial Black" panose="020B0A04020102020204" pitchFamily="34" charset="0"/>
            </a:endParaRPr>
          </a:p>
        </p:txBody>
      </p:sp>
      <p:sp>
        <p:nvSpPr>
          <p:cNvPr id="24580" name="正方形/長方形 1">
            <a:extLst>
              <a:ext uri="{FF2B5EF4-FFF2-40B4-BE49-F238E27FC236}">
                <a16:creationId xmlns:a16="http://schemas.microsoft.com/office/drawing/2014/main" id="{BEF36492-A535-4770-ACD4-F8C530AAE385}"/>
              </a:ext>
            </a:extLst>
          </p:cNvPr>
          <p:cNvSpPr>
            <a:spLocks noChangeArrowheads="1"/>
          </p:cNvSpPr>
          <p:nvPr/>
        </p:nvSpPr>
        <p:spPr bwMode="auto">
          <a:xfrm>
            <a:off x="8661400" y="5219700"/>
            <a:ext cx="360363" cy="15398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4581" name="テキスト ボックス 2">
            <a:extLst>
              <a:ext uri="{FF2B5EF4-FFF2-40B4-BE49-F238E27FC236}">
                <a16:creationId xmlns:a16="http://schemas.microsoft.com/office/drawing/2014/main" id="{B10AEF4F-5058-4613-A8C7-711A1FEAA181}"/>
              </a:ext>
            </a:extLst>
          </p:cNvPr>
          <p:cNvSpPr txBox="1">
            <a:spLocks noChangeArrowheads="1"/>
          </p:cNvSpPr>
          <p:nvPr/>
        </p:nvSpPr>
        <p:spPr bwMode="auto">
          <a:xfrm>
            <a:off x="250825" y="635000"/>
            <a:ext cx="8770938" cy="603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nSpc>
                <a:spcPct val="150000"/>
              </a:lnSpc>
              <a:spcBef>
                <a:spcPct val="0"/>
              </a:spcBef>
              <a:buClrTx/>
              <a:buSzTx/>
              <a:buFontTx/>
              <a:buNone/>
            </a:pPr>
            <a:r>
              <a:rPr lang="ja-JP" altLang="en-US" sz="1800" dirty="0"/>
              <a:t>・計測は、</a:t>
            </a:r>
            <a:r>
              <a:rPr lang="en-US" altLang="ja-JP" sz="1800" u="sng" dirty="0"/>
              <a:t>2002</a:t>
            </a:r>
            <a:r>
              <a:rPr lang="ja-JP" altLang="en-US" sz="1800" u="sng" dirty="0"/>
              <a:t>年１月から</a:t>
            </a:r>
            <a:r>
              <a:rPr lang="en-US" altLang="ja-JP" sz="1800" u="sng" dirty="0"/>
              <a:t>2016</a:t>
            </a:r>
            <a:r>
              <a:rPr lang="ja-JP" altLang="en-US" sz="1800" u="sng" dirty="0"/>
              <a:t>年</a:t>
            </a:r>
            <a:r>
              <a:rPr lang="en-US" altLang="ja-JP" sz="1800" u="sng" dirty="0"/>
              <a:t>12</a:t>
            </a:r>
            <a:r>
              <a:rPr lang="ja-JP" altLang="en-US" sz="1800" u="sng" dirty="0"/>
              <a:t>月まで</a:t>
            </a:r>
            <a:r>
              <a:rPr lang="ja-JP" altLang="en-US" sz="1800" dirty="0"/>
              <a:t>の</a:t>
            </a:r>
            <a:r>
              <a:rPr lang="en-US" altLang="ja-JP" sz="1800" dirty="0"/>
              <a:t>180</a:t>
            </a:r>
            <a:r>
              <a:rPr lang="ja-JP" altLang="en-US" sz="1800" dirty="0"/>
              <a:t>ヶ月のデータを四半期毎に合計し、</a:t>
            </a:r>
            <a:endParaRPr lang="en-US" altLang="ja-JP" sz="1800" dirty="0"/>
          </a:p>
          <a:p>
            <a:pPr>
              <a:lnSpc>
                <a:spcPct val="150000"/>
              </a:lnSpc>
              <a:spcBef>
                <a:spcPct val="0"/>
              </a:spcBef>
              <a:buClrTx/>
              <a:buSzTx/>
              <a:buFontTx/>
              <a:buNone/>
            </a:pPr>
            <a:r>
              <a:rPr lang="en-US" altLang="ja-JP" sz="1800" dirty="0"/>
              <a:t>  </a:t>
            </a:r>
            <a:r>
              <a:rPr lang="en-US" altLang="ja-JP" sz="1800" u="sng" dirty="0"/>
              <a:t>60</a:t>
            </a:r>
            <a:r>
              <a:rPr lang="ja-JP" altLang="en-US" sz="1800" u="sng" dirty="0"/>
              <a:t>・四半期データ</a:t>
            </a:r>
            <a:r>
              <a:rPr lang="ja-JP" altLang="en-US" sz="1800" dirty="0"/>
              <a:t>として行った。</a:t>
            </a:r>
            <a:endParaRPr lang="en-US" altLang="ja-JP" sz="1800" dirty="0"/>
          </a:p>
          <a:p>
            <a:pPr>
              <a:spcBef>
                <a:spcPct val="0"/>
              </a:spcBef>
              <a:buClrTx/>
              <a:buSzTx/>
              <a:buFontTx/>
              <a:buNone/>
            </a:pPr>
            <a:endParaRPr lang="en-US" altLang="ja-JP" sz="1800" dirty="0"/>
          </a:p>
          <a:p>
            <a:pPr>
              <a:spcBef>
                <a:spcPct val="0"/>
              </a:spcBef>
              <a:buClrTx/>
              <a:buSzTx/>
              <a:buFontTx/>
              <a:buNone/>
            </a:pPr>
            <a:r>
              <a:rPr lang="en-US" altLang="ja-JP" sz="1800" dirty="0"/>
              <a:t>     </a:t>
            </a:r>
            <a:r>
              <a:rPr lang="ja-JP" altLang="en-US" sz="1800" dirty="0"/>
              <a:t>　　</a:t>
            </a:r>
            <a:r>
              <a:rPr lang="en-US" altLang="ja-JP" sz="1800" dirty="0"/>
              <a:t> ln Q = </a:t>
            </a:r>
            <a:r>
              <a:rPr lang="ja-JP" altLang="en-US" sz="1800" dirty="0">
                <a:solidFill>
                  <a:srgbClr val="FF0000"/>
                </a:solidFill>
              </a:rPr>
              <a:t>−</a:t>
            </a:r>
            <a:r>
              <a:rPr lang="en-US" altLang="ja-JP" sz="1800" dirty="0">
                <a:solidFill>
                  <a:srgbClr val="FF0000"/>
                </a:solidFill>
              </a:rPr>
              <a:t> 0.1329 </a:t>
            </a:r>
            <a:r>
              <a:rPr lang="ja-JP" altLang="en-US" sz="1800" dirty="0"/>
              <a:t>＊</a:t>
            </a:r>
            <a:r>
              <a:rPr lang="en-US" altLang="ja-JP" sz="1800" dirty="0"/>
              <a:t>ln P </a:t>
            </a:r>
            <a:r>
              <a:rPr lang="ja-JP" altLang="en-US" sz="1800" dirty="0"/>
              <a:t>−</a:t>
            </a:r>
            <a:r>
              <a:rPr lang="en-US" altLang="ja-JP" sz="1800" dirty="0"/>
              <a:t> 0.2535</a:t>
            </a:r>
            <a:r>
              <a:rPr lang="ja-JP" altLang="en-US" sz="1800" dirty="0"/>
              <a:t>＊</a:t>
            </a:r>
            <a:r>
              <a:rPr lang="en-US" altLang="ja-JP" sz="1800" dirty="0"/>
              <a:t>ln C + 0.0616</a:t>
            </a:r>
            <a:r>
              <a:rPr lang="ja-JP" altLang="en-US" sz="1800" dirty="0"/>
              <a:t>＊</a:t>
            </a:r>
            <a:r>
              <a:rPr lang="en-US" altLang="ja-JP" sz="1800" dirty="0"/>
              <a:t>D1 + 0.1993</a:t>
            </a:r>
            <a:r>
              <a:rPr lang="ja-JP" altLang="en-US" sz="1800" dirty="0"/>
              <a:t>＊</a:t>
            </a:r>
            <a:r>
              <a:rPr lang="en-US" altLang="ja-JP" sz="1800" dirty="0"/>
              <a:t>D2</a:t>
            </a:r>
            <a:r>
              <a:rPr lang="ja-JP" altLang="en-US" sz="1800" dirty="0"/>
              <a:t>　</a:t>
            </a:r>
            <a:endParaRPr lang="en-US" altLang="ja-JP" sz="1800" dirty="0"/>
          </a:p>
          <a:p>
            <a:pPr>
              <a:lnSpc>
                <a:spcPct val="150000"/>
              </a:lnSpc>
              <a:spcBef>
                <a:spcPct val="0"/>
              </a:spcBef>
              <a:buClrTx/>
              <a:buSzTx/>
              <a:buFontTx/>
              <a:buNone/>
            </a:pPr>
            <a:r>
              <a:rPr lang="en-US" altLang="ja-JP" sz="1800" dirty="0"/>
              <a:t>        </a:t>
            </a:r>
            <a:r>
              <a:rPr lang="ja-JP" altLang="en-US" sz="1800" dirty="0"/>
              <a:t>　　</a:t>
            </a:r>
            <a:r>
              <a:rPr lang="en-US" altLang="ja-JP" sz="1800" dirty="0"/>
              <a:t>             (-5.5852)</a:t>
            </a:r>
            <a:r>
              <a:rPr lang="ja-JP" altLang="en-US" sz="1100" dirty="0"/>
              <a:t>＊＊</a:t>
            </a:r>
            <a:r>
              <a:rPr lang="en-US" altLang="ja-JP" sz="1800" dirty="0"/>
              <a:t>         (-0.8931)         (3.4668)</a:t>
            </a:r>
            <a:r>
              <a:rPr lang="ja-JP" altLang="en-US" sz="1800" dirty="0"/>
              <a:t> </a:t>
            </a:r>
            <a:r>
              <a:rPr lang="ja-JP" altLang="en-US" sz="1100" dirty="0"/>
              <a:t>＊＊</a:t>
            </a:r>
            <a:r>
              <a:rPr lang="en-US" altLang="ja-JP" sz="1800" dirty="0"/>
              <a:t>    (10.2294)</a:t>
            </a:r>
            <a:r>
              <a:rPr lang="ja-JP" altLang="en-US" sz="1800" dirty="0"/>
              <a:t> </a:t>
            </a:r>
            <a:r>
              <a:rPr lang="ja-JP" altLang="en-US" sz="1100" dirty="0"/>
              <a:t>＊＊</a:t>
            </a:r>
            <a:endParaRPr lang="en-US" altLang="ja-JP" sz="1100" dirty="0"/>
          </a:p>
          <a:p>
            <a:pPr>
              <a:lnSpc>
                <a:spcPct val="150000"/>
              </a:lnSpc>
              <a:spcBef>
                <a:spcPct val="0"/>
              </a:spcBef>
              <a:buClrTx/>
              <a:buSzTx/>
              <a:buFontTx/>
              <a:buNone/>
            </a:pPr>
            <a:r>
              <a:rPr lang="en-US" altLang="ja-JP" sz="1800" dirty="0"/>
              <a:t>         </a:t>
            </a:r>
            <a:r>
              <a:rPr lang="ja-JP" altLang="en-US" sz="1800" dirty="0"/>
              <a:t>　　</a:t>
            </a:r>
            <a:r>
              <a:rPr lang="en-US" altLang="ja-JP" sz="1800" dirty="0"/>
              <a:t>        + 0.0928</a:t>
            </a:r>
            <a:r>
              <a:rPr lang="ja-JP" altLang="en-US" sz="1800" dirty="0"/>
              <a:t>＊</a:t>
            </a:r>
            <a:r>
              <a:rPr lang="en-US" altLang="ja-JP" sz="1800" dirty="0"/>
              <a:t>D3 +</a:t>
            </a:r>
            <a:r>
              <a:rPr lang="ja-JP" altLang="en-US" sz="1800" dirty="0"/>
              <a:t> </a:t>
            </a:r>
            <a:r>
              <a:rPr lang="en-US" altLang="ja-JP" sz="1800" dirty="0"/>
              <a:t>0.0063</a:t>
            </a:r>
            <a:r>
              <a:rPr lang="ja-JP" altLang="en-US" sz="1800" dirty="0"/>
              <a:t>＊</a:t>
            </a:r>
            <a:r>
              <a:rPr lang="en-US" altLang="ja-JP" sz="1800" dirty="0"/>
              <a:t>T </a:t>
            </a:r>
            <a:r>
              <a:rPr lang="ja-JP" altLang="en-US" sz="1800" dirty="0"/>
              <a:t>− </a:t>
            </a:r>
            <a:r>
              <a:rPr lang="en-US" altLang="ja-JP" sz="1800" dirty="0"/>
              <a:t>0.0899</a:t>
            </a:r>
            <a:r>
              <a:rPr lang="ja-JP" altLang="en-US" sz="1800" dirty="0"/>
              <a:t>＊</a:t>
            </a:r>
            <a:r>
              <a:rPr lang="en-US" altLang="ja-JP" sz="1800" dirty="0"/>
              <a:t>Z1 + 0.0999</a:t>
            </a:r>
            <a:r>
              <a:rPr lang="ja-JP" altLang="en-US" sz="1800" dirty="0"/>
              <a:t>＊</a:t>
            </a:r>
            <a:r>
              <a:rPr lang="en-US" altLang="ja-JP" sz="1800" dirty="0"/>
              <a:t>Z2</a:t>
            </a:r>
          </a:p>
          <a:p>
            <a:pPr>
              <a:lnSpc>
                <a:spcPct val="150000"/>
              </a:lnSpc>
              <a:spcBef>
                <a:spcPct val="0"/>
              </a:spcBef>
              <a:buClrTx/>
              <a:buSzTx/>
              <a:buFontTx/>
              <a:buNone/>
            </a:pPr>
            <a:r>
              <a:rPr lang="en-US" altLang="ja-JP" sz="1800" dirty="0"/>
              <a:t>              </a:t>
            </a:r>
            <a:r>
              <a:rPr lang="ja-JP" altLang="en-US" sz="1800" dirty="0"/>
              <a:t>　　</a:t>
            </a:r>
            <a:r>
              <a:rPr lang="en-US" altLang="ja-JP" sz="1800" dirty="0"/>
              <a:t>       (4.2144) </a:t>
            </a:r>
            <a:r>
              <a:rPr lang="ja-JP" altLang="en-US" sz="1100" dirty="0"/>
              <a:t>＊＊</a:t>
            </a:r>
            <a:r>
              <a:rPr lang="en-US" altLang="ja-JP" sz="1800" dirty="0"/>
              <a:t>    (5.1954)</a:t>
            </a:r>
            <a:r>
              <a:rPr lang="ja-JP" altLang="en-US" sz="1800" dirty="0"/>
              <a:t> </a:t>
            </a:r>
            <a:r>
              <a:rPr lang="ja-JP" altLang="en-US" sz="1100" dirty="0"/>
              <a:t>＊＊</a:t>
            </a:r>
            <a:r>
              <a:rPr lang="en-US" altLang="ja-JP" sz="1800" dirty="0"/>
              <a:t>   (-2.3309) </a:t>
            </a:r>
            <a:r>
              <a:rPr lang="ja-JP" altLang="en-US" sz="1100" dirty="0"/>
              <a:t>＊</a:t>
            </a:r>
            <a:r>
              <a:rPr lang="en-US" altLang="ja-JP" sz="1800" dirty="0"/>
              <a:t>   (2.6373)</a:t>
            </a:r>
            <a:r>
              <a:rPr lang="ja-JP" altLang="en-US" sz="1800" dirty="0"/>
              <a:t> </a:t>
            </a:r>
            <a:r>
              <a:rPr lang="ja-JP" altLang="en-US" sz="1100" dirty="0"/>
              <a:t>＊</a:t>
            </a:r>
            <a:endParaRPr lang="en-US" altLang="ja-JP" sz="1100" dirty="0"/>
          </a:p>
          <a:p>
            <a:pPr>
              <a:lnSpc>
                <a:spcPct val="150000"/>
              </a:lnSpc>
              <a:spcBef>
                <a:spcPct val="0"/>
              </a:spcBef>
              <a:buClrTx/>
              <a:buSzTx/>
              <a:buFontTx/>
              <a:buNone/>
            </a:pPr>
            <a:r>
              <a:rPr lang="en-US" altLang="ja-JP" sz="1800" dirty="0"/>
              <a:t>           </a:t>
            </a:r>
            <a:r>
              <a:rPr lang="ja-JP" altLang="en-US" sz="1800" dirty="0"/>
              <a:t>　　</a:t>
            </a:r>
            <a:r>
              <a:rPr lang="en-US" altLang="ja-JP" sz="1800" dirty="0"/>
              <a:t>      </a:t>
            </a:r>
            <a:r>
              <a:rPr lang="ja-JP" altLang="en-US" sz="1800" dirty="0"/>
              <a:t>− </a:t>
            </a:r>
            <a:r>
              <a:rPr lang="en-US" altLang="ja-JP" sz="1800" dirty="0"/>
              <a:t>0.0897</a:t>
            </a:r>
            <a:r>
              <a:rPr lang="ja-JP" altLang="en-US" sz="1800" dirty="0"/>
              <a:t>＊</a:t>
            </a:r>
            <a:r>
              <a:rPr lang="en-US" altLang="ja-JP" sz="1800" dirty="0"/>
              <a:t>Z3 + 0.1006</a:t>
            </a:r>
            <a:r>
              <a:rPr lang="ja-JP" altLang="en-US" sz="1800" dirty="0"/>
              <a:t>＊</a:t>
            </a:r>
            <a:r>
              <a:rPr lang="en-US" altLang="ja-JP" sz="1800" dirty="0"/>
              <a:t>Z4 + 14.3634</a:t>
            </a:r>
          </a:p>
          <a:p>
            <a:pPr>
              <a:lnSpc>
                <a:spcPct val="150000"/>
              </a:lnSpc>
              <a:spcBef>
                <a:spcPct val="0"/>
              </a:spcBef>
              <a:buClrTx/>
              <a:buSzTx/>
              <a:buFontTx/>
              <a:buNone/>
            </a:pPr>
            <a:r>
              <a:rPr lang="en-US" altLang="ja-JP" sz="1800" dirty="0"/>
              <a:t>           </a:t>
            </a:r>
            <a:r>
              <a:rPr lang="ja-JP" altLang="en-US" sz="1800" dirty="0"/>
              <a:t>　　</a:t>
            </a:r>
            <a:r>
              <a:rPr lang="en-US" altLang="ja-JP" sz="1800" dirty="0"/>
              <a:t>          (-2.2915)</a:t>
            </a:r>
            <a:r>
              <a:rPr lang="ja-JP" altLang="en-US" sz="1800" dirty="0"/>
              <a:t> </a:t>
            </a:r>
            <a:r>
              <a:rPr lang="ja-JP" altLang="en-US" sz="1100" dirty="0"/>
              <a:t>＊</a:t>
            </a:r>
            <a:r>
              <a:rPr lang="en-US" altLang="ja-JP" sz="1800" dirty="0"/>
              <a:t>     (2.4294)</a:t>
            </a:r>
            <a:r>
              <a:rPr lang="ja-JP" altLang="en-US" sz="1800" dirty="0"/>
              <a:t> </a:t>
            </a:r>
            <a:r>
              <a:rPr lang="ja-JP" altLang="en-US" sz="1100" dirty="0"/>
              <a:t>＊</a:t>
            </a:r>
            <a:r>
              <a:rPr lang="ja-JP" altLang="en-US" sz="1800" dirty="0"/>
              <a:t> 　  </a:t>
            </a:r>
            <a:r>
              <a:rPr lang="en-US" altLang="ja-JP" sz="1800" dirty="0"/>
              <a:t>(4.0100)</a:t>
            </a:r>
            <a:r>
              <a:rPr lang="ja-JP" altLang="en-US" sz="1800" dirty="0"/>
              <a:t> </a:t>
            </a:r>
            <a:r>
              <a:rPr lang="ja-JP" altLang="en-US" sz="1100" dirty="0"/>
              <a:t>＊＊</a:t>
            </a:r>
            <a:r>
              <a:rPr lang="ja-JP" altLang="en-US" sz="1800" dirty="0"/>
              <a:t> 　　　</a:t>
            </a:r>
            <a:endParaRPr lang="en-US" altLang="ja-JP" sz="1800" dirty="0"/>
          </a:p>
          <a:p>
            <a:pPr>
              <a:lnSpc>
                <a:spcPct val="150000"/>
              </a:lnSpc>
              <a:spcBef>
                <a:spcPct val="0"/>
              </a:spcBef>
              <a:buClrTx/>
              <a:buSzTx/>
              <a:buFontTx/>
              <a:buNone/>
            </a:pPr>
            <a:r>
              <a:rPr lang="en-US" altLang="ja-JP" sz="1800" dirty="0"/>
              <a:t>           </a:t>
            </a:r>
            <a:r>
              <a:rPr lang="en-US" altLang="ja-JP" sz="1400" dirty="0"/>
              <a:t>(  ) </a:t>
            </a:r>
            <a:r>
              <a:rPr lang="ja-JP" altLang="en-US" sz="1400" dirty="0"/>
              <a:t>内はｔ値</a:t>
            </a:r>
            <a:r>
              <a:rPr lang="ja-JP" altLang="en-US" sz="1800" dirty="0"/>
              <a:t>　　</a:t>
            </a:r>
            <a:r>
              <a:rPr lang="ja-JP" altLang="en-US" sz="1100" dirty="0"/>
              <a:t>＊＊</a:t>
            </a:r>
            <a:r>
              <a:rPr lang="ja-JP" altLang="en-US" sz="1400" dirty="0"/>
              <a:t> は有意水準</a:t>
            </a:r>
            <a:r>
              <a:rPr lang="en-US" altLang="ja-JP" sz="1400" dirty="0"/>
              <a:t>1</a:t>
            </a:r>
            <a:r>
              <a:rPr lang="ja-JP" altLang="en-US" sz="1400" dirty="0"/>
              <a:t>％、</a:t>
            </a:r>
            <a:r>
              <a:rPr lang="ja-JP" altLang="en-US" sz="1100" dirty="0"/>
              <a:t>＊</a:t>
            </a:r>
            <a:r>
              <a:rPr lang="ja-JP" altLang="en-US" sz="1400" dirty="0"/>
              <a:t>は有意水準</a:t>
            </a:r>
            <a:r>
              <a:rPr lang="en-US" altLang="ja-JP" sz="1400" dirty="0"/>
              <a:t>5</a:t>
            </a:r>
            <a:r>
              <a:rPr lang="ja-JP" altLang="en-US" sz="1400" dirty="0"/>
              <a:t>％</a:t>
            </a:r>
            <a:r>
              <a:rPr lang="ja-JP" altLang="en-US" sz="1800" dirty="0"/>
              <a:t>   　</a:t>
            </a:r>
            <a:r>
              <a:rPr lang="ja-JP" altLang="en-US" sz="1600" u="sng" dirty="0"/>
              <a:t>修正済決定係数</a:t>
            </a:r>
            <a:r>
              <a:rPr lang="en-US" altLang="ja-JP" sz="1600" u="sng" dirty="0"/>
              <a:t> 0.8344</a:t>
            </a:r>
          </a:p>
          <a:p>
            <a:pPr>
              <a:spcBef>
                <a:spcPct val="0"/>
              </a:spcBef>
              <a:buClrTx/>
              <a:buSzTx/>
              <a:buFontTx/>
              <a:buNone/>
            </a:pPr>
            <a:endParaRPr lang="en-US" altLang="ja-JP" sz="1800" dirty="0"/>
          </a:p>
          <a:p>
            <a:pPr>
              <a:spcBef>
                <a:spcPct val="0"/>
              </a:spcBef>
              <a:buClrTx/>
              <a:buSzTx/>
              <a:buFontTx/>
              <a:buNone/>
            </a:pPr>
            <a:r>
              <a:rPr lang="en-US" altLang="ja-JP" sz="1800" dirty="0"/>
              <a:t>   </a:t>
            </a:r>
            <a:r>
              <a:rPr lang="en-US" altLang="ja-JP" sz="1400" dirty="0"/>
              <a:t>Q          :</a:t>
            </a:r>
            <a:r>
              <a:rPr lang="ja-JP" altLang="en-US" sz="1400" dirty="0"/>
              <a:t>東京都中央卸売市場の入荷量</a:t>
            </a:r>
            <a:endParaRPr lang="en-US" altLang="ja-JP" sz="1400" dirty="0"/>
          </a:p>
          <a:p>
            <a:pPr>
              <a:spcBef>
                <a:spcPct val="0"/>
              </a:spcBef>
              <a:buClrTx/>
              <a:buSzTx/>
              <a:buFontTx/>
              <a:buNone/>
            </a:pPr>
            <a:r>
              <a:rPr lang="en-US" altLang="ja-JP" sz="1400" dirty="0"/>
              <a:t>    P          </a:t>
            </a:r>
            <a:r>
              <a:rPr lang="en-US" altLang="ja-JP" sz="1400" dirty="0">
                <a:sym typeface="Wingdings" panose="05000000000000000000" pitchFamily="2" charset="2"/>
              </a:rPr>
              <a:t>: </a:t>
            </a:r>
            <a:r>
              <a:rPr lang="ja-JP" altLang="en-US" sz="1400" dirty="0">
                <a:sym typeface="Wingdings" panose="05000000000000000000" pitchFamily="2" charset="2"/>
              </a:rPr>
              <a:t>同市場の価格（単価）</a:t>
            </a:r>
            <a:r>
              <a:rPr lang="ja-JP" altLang="en-US" sz="1200" dirty="0">
                <a:sym typeface="Wingdings" panose="05000000000000000000" pitchFamily="2" charset="2"/>
              </a:rPr>
              <a:t>（</a:t>
            </a:r>
            <a:r>
              <a:rPr lang="en-US" altLang="ja-JP" sz="1200" dirty="0">
                <a:sym typeface="Wingdings" panose="05000000000000000000" pitchFamily="2" charset="2"/>
              </a:rPr>
              <a:t>2015</a:t>
            </a:r>
            <a:r>
              <a:rPr lang="ja-JP" altLang="en-US" sz="1200" dirty="0">
                <a:sym typeface="Wingdings" panose="05000000000000000000" pitchFamily="2" charset="2"/>
              </a:rPr>
              <a:t>年基準の消費者物価指数（持ち家の帰属家賃を除く総合指数）による実質化）</a:t>
            </a:r>
            <a:endParaRPr lang="en-US" altLang="ja-JP" sz="1200" dirty="0">
              <a:sym typeface="Wingdings" panose="05000000000000000000" pitchFamily="2" charset="2"/>
            </a:endParaRPr>
          </a:p>
          <a:p>
            <a:pPr>
              <a:spcBef>
                <a:spcPct val="0"/>
              </a:spcBef>
              <a:buClrTx/>
              <a:buSzTx/>
              <a:buFontTx/>
              <a:buNone/>
            </a:pPr>
            <a:r>
              <a:rPr lang="en-US" altLang="ja-JP" sz="1400" dirty="0">
                <a:sym typeface="Wingdings" panose="05000000000000000000" pitchFamily="2" charset="2"/>
              </a:rPr>
              <a:t>    C          : 1</a:t>
            </a:r>
            <a:r>
              <a:rPr lang="ja-JP" altLang="en-US" sz="1400" dirty="0">
                <a:sym typeface="Wingdings" panose="05000000000000000000" pitchFamily="2" charset="2"/>
              </a:rPr>
              <a:t>人当たり消費支出</a:t>
            </a:r>
            <a:r>
              <a:rPr lang="ja-JP" altLang="en-US" sz="1200" dirty="0">
                <a:sym typeface="Wingdings" panose="05000000000000000000" pitchFamily="2" charset="2"/>
              </a:rPr>
              <a:t>（家計調査の２人以上世帯の消費支出を世帯人員で除した値を実質化）</a:t>
            </a:r>
            <a:r>
              <a:rPr lang="ja-JP" altLang="en-US" sz="1400" dirty="0">
                <a:sym typeface="Wingdings" panose="05000000000000000000" pitchFamily="2" charset="2"/>
              </a:rPr>
              <a:t>　</a:t>
            </a:r>
            <a:endParaRPr lang="en-US" altLang="ja-JP" sz="1400" dirty="0">
              <a:sym typeface="Wingdings" panose="05000000000000000000" pitchFamily="2" charset="2"/>
            </a:endParaRPr>
          </a:p>
          <a:p>
            <a:pPr>
              <a:spcBef>
                <a:spcPct val="0"/>
              </a:spcBef>
              <a:buClrTx/>
              <a:buSzTx/>
              <a:buFontTx/>
              <a:buNone/>
            </a:pPr>
            <a:r>
              <a:rPr lang="en-US" altLang="ja-JP" sz="1400" dirty="0"/>
              <a:t>    D1</a:t>
            </a:r>
            <a:r>
              <a:rPr lang="ja-JP" altLang="en-US" sz="1400" dirty="0"/>
              <a:t>～</a:t>
            </a:r>
            <a:r>
              <a:rPr lang="en-US" altLang="ja-JP" sz="1400" dirty="0"/>
              <a:t>D3: </a:t>
            </a:r>
            <a:r>
              <a:rPr lang="ja-JP" altLang="en-US" sz="1400" dirty="0"/>
              <a:t>季節ダミー </a:t>
            </a:r>
            <a:r>
              <a:rPr lang="en-US" altLang="ja-JP" sz="1400" dirty="0"/>
              <a:t>; </a:t>
            </a:r>
            <a:r>
              <a:rPr lang="ja-JP" altLang="en-US" sz="1400" dirty="0"/>
              <a:t>添え字の</a:t>
            </a:r>
            <a:r>
              <a:rPr lang="en-US" altLang="ja-JP" sz="1400" dirty="0"/>
              <a:t>1</a:t>
            </a:r>
            <a:r>
              <a:rPr lang="ja-JP" altLang="en-US" sz="1400" dirty="0"/>
              <a:t>は１～３月、</a:t>
            </a:r>
            <a:r>
              <a:rPr lang="en-US" altLang="ja-JP" sz="1400" dirty="0"/>
              <a:t>2</a:t>
            </a:r>
            <a:r>
              <a:rPr lang="ja-JP" altLang="en-US" sz="1400" dirty="0"/>
              <a:t>は４～６月、</a:t>
            </a:r>
            <a:r>
              <a:rPr lang="en-US" altLang="ja-JP" sz="1400" dirty="0"/>
              <a:t>3</a:t>
            </a:r>
            <a:r>
              <a:rPr lang="ja-JP" altLang="en-US" sz="1400" dirty="0"/>
              <a:t>は７～９月</a:t>
            </a:r>
            <a:endParaRPr lang="en-US" altLang="ja-JP" sz="1400" dirty="0"/>
          </a:p>
          <a:p>
            <a:pPr>
              <a:spcBef>
                <a:spcPct val="0"/>
              </a:spcBef>
              <a:buClrTx/>
              <a:buSzTx/>
              <a:buFontTx/>
              <a:buNone/>
            </a:pPr>
            <a:r>
              <a:rPr lang="en-US" altLang="ja-JP" sz="1400" dirty="0"/>
              <a:t>    T           : </a:t>
            </a:r>
            <a:r>
              <a:rPr lang="ja-JP" altLang="en-US" sz="1400" dirty="0"/>
              <a:t>トレンド </a:t>
            </a:r>
            <a:r>
              <a:rPr lang="en-US" altLang="ja-JP" sz="1400" dirty="0"/>
              <a:t>; 2002</a:t>
            </a:r>
            <a:r>
              <a:rPr lang="ja-JP" altLang="en-US" sz="1400" dirty="0"/>
              <a:t>年を</a:t>
            </a:r>
            <a:r>
              <a:rPr lang="en-US" altLang="ja-JP" sz="1400" dirty="0"/>
              <a:t>1</a:t>
            </a:r>
            <a:r>
              <a:rPr lang="ja-JP" altLang="en-US" sz="1400" dirty="0"/>
              <a:t>、</a:t>
            </a:r>
            <a:r>
              <a:rPr lang="en-US" altLang="ja-JP" sz="1400" dirty="0"/>
              <a:t>2003</a:t>
            </a:r>
            <a:r>
              <a:rPr lang="ja-JP" altLang="en-US" sz="1400" dirty="0"/>
              <a:t>年を</a:t>
            </a:r>
            <a:r>
              <a:rPr lang="en-US" altLang="ja-JP" sz="1400" dirty="0"/>
              <a:t>2</a:t>
            </a:r>
            <a:r>
              <a:rPr lang="ja-JP" altLang="en-US" sz="1400" dirty="0"/>
              <a:t>、</a:t>
            </a:r>
            <a:r>
              <a:rPr lang="en-US" altLang="ja-JP" sz="1400" dirty="0"/>
              <a:t>‥‥2016</a:t>
            </a:r>
            <a:r>
              <a:rPr lang="ja-JP" altLang="en-US" sz="1400" dirty="0"/>
              <a:t>年を</a:t>
            </a:r>
            <a:r>
              <a:rPr lang="en-US" altLang="ja-JP" sz="1400" dirty="0"/>
              <a:t>15</a:t>
            </a:r>
            <a:r>
              <a:rPr lang="ja-JP" altLang="en-US" sz="1400" dirty="0"/>
              <a:t>とした。</a:t>
            </a:r>
            <a:endParaRPr lang="en-US" altLang="ja-JP" sz="1400" dirty="0"/>
          </a:p>
          <a:p>
            <a:pPr>
              <a:spcBef>
                <a:spcPct val="0"/>
              </a:spcBef>
              <a:buClrTx/>
              <a:buSzTx/>
              <a:buFontTx/>
              <a:buNone/>
            </a:pPr>
            <a:r>
              <a:rPr lang="en-US" altLang="ja-JP" sz="1400" dirty="0"/>
              <a:t>    Z           : </a:t>
            </a:r>
            <a:r>
              <a:rPr lang="ja-JP" altLang="en-US" sz="1400" dirty="0"/>
              <a:t>異常月ダミー </a:t>
            </a:r>
            <a:r>
              <a:rPr lang="en-US" altLang="ja-JP" sz="1400" dirty="0"/>
              <a:t>;  </a:t>
            </a:r>
            <a:r>
              <a:rPr lang="ja-JP" altLang="en-US" sz="1400" dirty="0"/>
              <a:t>添え字の</a:t>
            </a:r>
            <a:r>
              <a:rPr lang="en-US" altLang="ja-JP" sz="1400" dirty="0"/>
              <a:t>1</a:t>
            </a:r>
            <a:r>
              <a:rPr lang="ja-JP" altLang="en-US" sz="1400" dirty="0"/>
              <a:t>は</a:t>
            </a:r>
            <a:r>
              <a:rPr lang="en-US" altLang="ja-JP" sz="1400" dirty="0"/>
              <a:t>2007</a:t>
            </a:r>
            <a:r>
              <a:rPr lang="ja-JP" altLang="en-US" sz="1400" dirty="0"/>
              <a:t>年１～３月、</a:t>
            </a:r>
            <a:r>
              <a:rPr lang="en-US" altLang="ja-JP" sz="1400" dirty="0"/>
              <a:t>2</a:t>
            </a:r>
            <a:r>
              <a:rPr lang="ja-JP" altLang="en-US" sz="1400" dirty="0"/>
              <a:t>は</a:t>
            </a:r>
            <a:r>
              <a:rPr lang="en-US" altLang="ja-JP" sz="1400" dirty="0"/>
              <a:t>2012</a:t>
            </a:r>
            <a:r>
              <a:rPr lang="ja-JP" altLang="en-US" sz="1400" dirty="0"/>
              <a:t>年１～３月、</a:t>
            </a:r>
            <a:r>
              <a:rPr lang="en-US" altLang="ja-JP" sz="1400" dirty="0"/>
              <a:t> 3</a:t>
            </a:r>
            <a:r>
              <a:rPr lang="ja-JP" altLang="en-US" sz="1400" dirty="0"/>
              <a:t>は</a:t>
            </a:r>
            <a:r>
              <a:rPr lang="en-US" altLang="ja-JP" sz="1400" dirty="0"/>
              <a:t>2012</a:t>
            </a:r>
            <a:r>
              <a:rPr lang="ja-JP" altLang="en-US" sz="1400" dirty="0"/>
              <a:t>年７～９月、</a:t>
            </a:r>
            <a:r>
              <a:rPr lang="en-US" altLang="ja-JP" sz="1400" dirty="0"/>
              <a:t>4</a:t>
            </a:r>
            <a:r>
              <a:rPr lang="ja-JP" altLang="en-US" sz="1400" dirty="0"/>
              <a:t>は</a:t>
            </a:r>
            <a:r>
              <a:rPr lang="en-US" altLang="ja-JP" sz="1400" dirty="0"/>
              <a:t>2016</a:t>
            </a:r>
            <a:r>
              <a:rPr lang="ja-JP" altLang="en-US" sz="1400" dirty="0"/>
              <a:t>年</a:t>
            </a:r>
            <a:endParaRPr lang="en-US" altLang="ja-JP" sz="1400" dirty="0"/>
          </a:p>
          <a:p>
            <a:pPr>
              <a:spcBef>
                <a:spcPct val="0"/>
              </a:spcBef>
              <a:buClrTx/>
              <a:buSzTx/>
              <a:buFontTx/>
              <a:buNone/>
            </a:pPr>
            <a:r>
              <a:rPr lang="ja-JP" altLang="en-US" sz="1400" dirty="0"/>
              <a:t>　 　　　　　　 </a:t>
            </a:r>
            <a:r>
              <a:rPr lang="en-US" altLang="ja-JP" sz="1400" dirty="0"/>
              <a:t>10</a:t>
            </a:r>
            <a:r>
              <a:rPr lang="ja-JP" altLang="en-US" sz="1400" dirty="0"/>
              <a:t>～</a:t>
            </a:r>
            <a:r>
              <a:rPr lang="en-US" altLang="ja-JP" sz="1400" dirty="0"/>
              <a:t>12</a:t>
            </a:r>
            <a:r>
              <a:rPr lang="ja-JP" altLang="en-US" sz="1400" dirty="0"/>
              <a:t>月</a:t>
            </a:r>
          </a:p>
        </p:txBody>
      </p:sp>
      <p:sp>
        <p:nvSpPr>
          <p:cNvPr id="24582" name="大かっこ 1">
            <a:extLst>
              <a:ext uri="{FF2B5EF4-FFF2-40B4-BE49-F238E27FC236}">
                <a16:creationId xmlns:a16="http://schemas.microsoft.com/office/drawing/2014/main" id="{432148FB-6EDD-4D00-8636-9A16FA8D1333}"/>
              </a:ext>
            </a:extLst>
          </p:cNvPr>
          <p:cNvSpPr>
            <a:spLocks noChangeArrowheads="1"/>
          </p:cNvSpPr>
          <p:nvPr/>
        </p:nvSpPr>
        <p:spPr bwMode="auto">
          <a:xfrm>
            <a:off x="352425" y="4724400"/>
            <a:ext cx="8569325" cy="1657350"/>
          </a:xfrm>
          <a:prstGeom prst="bracketPair">
            <a:avLst>
              <a:gd name="adj" fmla="val 16667"/>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スライド番号プレースホルダー 3">
            <a:extLst>
              <a:ext uri="{FF2B5EF4-FFF2-40B4-BE49-F238E27FC236}">
                <a16:creationId xmlns:a16="http://schemas.microsoft.com/office/drawing/2014/main" id="{BB032D35-EE38-4810-A92A-9195308DA608}"/>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9B5A26FC-139F-4476-9F30-0E5DD6A4BD8C}" type="slidenum">
              <a:rPr kumimoji="0" lang="en-US" altLang="ja-JP" sz="1200" smtClean="0">
                <a:latin typeface="Arial Black" panose="020B0A04020102020204" pitchFamily="34" charset="0"/>
              </a:rPr>
              <a:pPr/>
              <a:t>64</a:t>
            </a:fld>
            <a:endParaRPr kumimoji="0" lang="en-US" altLang="ja-JP" sz="1200">
              <a:latin typeface="Arial Black" panose="020B0A04020102020204" pitchFamily="34" charset="0"/>
            </a:endParaRPr>
          </a:p>
        </p:txBody>
      </p:sp>
      <p:sp>
        <p:nvSpPr>
          <p:cNvPr id="5" name="Rectangle 2">
            <a:extLst>
              <a:ext uri="{FF2B5EF4-FFF2-40B4-BE49-F238E27FC236}">
                <a16:creationId xmlns:a16="http://schemas.microsoft.com/office/drawing/2014/main" id="{3BD7FE7D-0920-40C7-BD8F-1ADBCFB1354C}"/>
              </a:ext>
            </a:extLst>
          </p:cNvPr>
          <p:cNvSpPr txBox="1">
            <a:spLocks noChangeArrowheads="1"/>
          </p:cNvSpPr>
          <p:nvPr/>
        </p:nvSpPr>
        <p:spPr bwMode="auto">
          <a:xfrm>
            <a:off x="423863" y="106363"/>
            <a:ext cx="8177212" cy="504825"/>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3200" kern="0" dirty="0">
                <a:latin typeface="+mj-ea"/>
              </a:rPr>
              <a:t>価格弾力性と価格伸縮性（</a:t>
            </a:r>
            <a:r>
              <a:rPr lang="en-US" altLang="ja-JP" sz="3200" kern="0" dirty="0">
                <a:latin typeface="+mj-ea"/>
              </a:rPr>
              <a:t>1</a:t>
            </a:r>
            <a:r>
              <a:rPr lang="ja-JP" altLang="en-US" sz="3200" kern="0" dirty="0">
                <a:latin typeface="+mj-ea"/>
              </a:rPr>
              <a:t>）</a:t>
            </a:r>
          </a:p>
        </p:txBody>
      </p:sp>
      <p:grpSp>
        <p:nvGrpSpPr>
          <p:cNvPr id="15364" name="グループ化 2">
            <a:extLst>
              <a:ext uri="{FF2B5EF4-FFF2-40B4-BE49-F238E27FC236}">
                <a16:creationId xmlns:a16="http://schemas.microsoft.com/office/drawing/2014/main" id="{2D10C939-99D9-4576-AB20-F2473FC1FE14}"/>
              </a:ext>
            </a:extLst>
          </p:cNvPr>
          <p:cNvGrpSpPr>
            <a:grpSpLocks/>
          </p:cNvGrpSpPr>
          <p:nvPr/>
        </p:nvGrpSpPr>
        <p:grpSpPr bwMode="auto">
          <a:xfrm>
            <a:off x="244475" y="1189038"/>
            <a:ext cx="2498725" cy="739775"/>
            <a:chOff x="323528" y="929655"/>
            <a:chExt cx="2498900" cy="740250"/>
          </a:xfrm>
        </p:grpSpPr>
        <p:sp>
          <p:nvSpPr>
            <p:cNvPr id="15372" name="四角形: 角を丸くする 1">
              <a:extLst>
                <a:ext uri="{FF2B5EF4-FFF2-40B4-BE49-F238E27FC236}">
                  <a16:creationId xmlns:a16="http://schemas.microsoft.com/office/drawing/2014/main" id="{4E101F6F-1170-4775-B3AC-56FB11061542}"/>
                </a:ext>
              </a:extLst>
            </p:cNvPr>
            <p:cNvSpPr>
              <a:spLocks noChangeArrowheads="1"/>
            </p:cNvSpPr>
            <p:nvPr/>
          </p:nvSpPr>
          <p:spPr bwMode="auto">
            <a:xfrm>
              <a:off x="323528" y="929655"/>
              <a:ext cx="2376264" cy="740250"/>
            </a:xfrm>
            <a:prstGeom prst="roundRect">
              <a:avLst>
                <a:gd name="adj" fmla="val 16667"/>
              </a:avLst>
            </a:prstGeom>
            <a:solidFill>
              <a:schemeClr val="accent1">
                <a:alpha val="34901"/>
              </a:schemeClr>
            </a:solidFill>
            <a:ln w="9525" algn="ctr">
              <a:solidFill>
                <a:schemeClr val="tx1"/>
              </a:solidFill>
              <a:round/>
              <a:headEnd/>
              <a:tailEnd/>
            </a:ln>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en-US" sz="3200"/>
            </a:p>
          </p:txBody>
        </p:sp>
        <p:sp>
          <p:nvSpPr>
            <p:cNvPr id="15373" name="テキスト ボックス 11">
              <a:extLst>
                <a:ext uri="{FF2B5EF4-FFF2-40B4-BE49-F238E27FC236}">
                  <a16:creationId xmlns:a16="http://schemas.microsoft.com/office/drawing/2014/main" id="{F482C0C7-C5C5-40BE-B12E-50FAF9C65B73}"/>
                </a:ext>
              </a:extLst>
            </p:cNvPr>
            <p:cNvSpPr txBox="1">
              <a:spLocks noChangeArrowheads="1"/>
            </p:cNvSpPr>
            <p:nvPr/>
          </p:nvSpPr>
          <p:spPr bwMode="auto">
            <a:xfrm>
              <a:off x="374156" y="996369"/>
              <a:ext cx="24482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3200" u="sng" dirty="0">
                  <a:latin typeface="+mn-ea"/>
                  <a:ea typeface="+mn-ea"/>
                </a:rPr>
                <a:t>価格</a:t>
              </a:r>
              <a:r>
                <a:rPr lang="ja-JP" altLang="en-US" sz="3200" u="sng" dirty="0">
                  <a:solidFill>
                    <a:srgbClr val="FF0000"/>
                  </a:solidFill>
                  <a:latin typeface="+mn-ea"/>
                  <a:ea typeface="+mn-ea"/>
                </a:rPr>
                <a:t>弾力性</a:t>
              </a:r>
            </a:p>
          </p:txBody>
        </p:sp>
      </p:grpSp>
      <p:sp>
        <p:nvSpPr>
          <p:cNvPr id="15365" name="テキスト ボックス 21">
            <a:extLst>
              <a:ext uri="{FF2B5EF4-FFF2-40B4-BE49-F238E27FC236}">
                <a16:creationId xmlns:a16="http://schemas.microsoft.com/office/drawing/2014/main" id="{00F3F1A5-DF8B-43F7-9B87-2B223DCD1BF0}"/>
              </a:ext>
            </a:extLst>
          </p:cNvPr>
          <p:cNvSpPr txBox="1">
            <a:spLocks noChangeArrowheads="1"/>
          </p:cNvSpPr>
          <p:nvPr/>
        </p:nvSpPr>
        <p:spPr bwMode="auto">
          <a:xfrm>
            <a:off x="1187450" y="2252663"/>
            <a:ext cx="624363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2800" u="sng" dirty="0">
                <a:solidFill>
                  <a:srgbClr val="FF0000"/>
                </a:solidFill>
                <a:latin typeface="+mn-ea"/>
                <a:ea typeface="+mn-ea"/>
              </a:rPr>
              <a:t>価格</a:t>
            </a:r>
            <a:r>
              <a:rPr lang="ja-JP" altLang="en-US" sz="2800" u="sng" dirty="0">
                <a:latin typeface="+mn-ea"/>
                <a:ea typeface="+mn-ea"/>
              </a:rPr>
              <a:t>が</a:t>
            </a:r>
            <a:r>
              <a:rPr lang="en-US" altLang="ja-JP" sz="2800" u="sng" dirty="0">
                <a:latin typeface="+mn-ea"/>
                <a:ea typeface="+mn-ea"/>
              </a:rPr>
              <a:t>1</a:t>
            </a:r>
            <a:r>
              <a:rPr lang="ja-JP" altLang="en-US" sz="2800" u="sng" dirty="0">
                <a:latin typeface="+mn-ea"/>
                <a:ea typeface="+mn-ea"/>
              </a:rPr>
              <a:t>％低下（上昇）した時</a:t>
            </a:r>
            <a:r>
              <a:rPr lang="ja-JP" altLang="en-US" sz="2800" dirty="0">
                <a:latin typeface="+mn-ea"/>
                <a:ea typeface="+mn-ea"/>
              </a:rPr>
              <a:t>に、</a:t>
            </a:r>
            <a:endParaRPr lang="en-US" altLang="ja-JP" sz="2800" dirty="0">
              <a:latin typeface="+mn-ea"/>
              <a:ea typeface="+mn-ea"/>
            </a:endParaRPr>
          </a:p>
          <a:p>
            <a:r>
              <a:rPr lang="ja-JP" altLang="en-US" sz="2800" u="sng" dirty="0">
                <a:solidFill>
                  <a:srgbClr val="0000FF"/>
                </a:solidFill>
                <a:latin typeface="+mn-ea"/>
                <a:ea typeface="+mn-ea"/>
              </a:rPr>
              <a:t>数量</a:t>
            </a:r>
            <a:r>
              <a:rPr lang="ja-JP" altLang="en-US" sz="2800" u="sng" dirty="0">
                <a:latin typeface="+mn-ea"/>
                <a:ea typeface="+mn-ea"/>
              </a:rPr>
              <a:t>（需要量）が○％増加（減少</a:t>
            </a:r>
            <a:r>
              <a:rPr lang="ja-JP" altLang="en-US" sz="2800" dirty="0">
                <a:latin typeface="+mn-ea"/>
                <a:ea typeface="+mn-ea"/>
              </a:rPr>
              <a:t>）</a:t>
            </a:r>
          </a:p>
        </p:txBody>
      </p:sp>
      <p:sp>
        <p:nvSpPr>
          <p:cNvPr id="15366" name="矢印: 右 6">
            <a:extLst>
              <a:ext uri="{FF2B5EF4-FFF2-40B4-BE49-F238E27FC236}">
                <a16:creationId xmlns:a16="http://schemas.microsoft.com/office/drawing/2014/main" id="{34C68802-3CEC-4E7D-9F7C-6346AEF431C8}"/>
              </a:ext>
            </a:extLst>
          </p:cNvPr>
          <p:cNvSpPr>
            <a:spLocks noChangeArrowheads="1"/>
          </p:cNvSpPr>
          <p:nvPr/>
        </p:nvSpPr>
        <p:spPr bwMode="auto">
          <a:xfrm>
            <a:off x="730250" y="2592388"/>
            <a:ext cx="280988" cy="368300"/>
          </a:xfrm>
          <a:prstGeom prst="rightArrow">
            <a:avLst>
              <a:gd name="adj1" fmla="val 50000"/>
              <a:gd name="adj2" fmla="val 50000"/>
            </a:avLst>
          </a:prstGeom>
          <a:solidFill>
            <a:srgbClr val="FF0000"/>
          </a:solidFill>
          <a:ln w="9525" algn="ctr">
            <a:solidFill>
              <a:schemeClr val="tx1"/>
            </a:solidFill>
            <a:round/>
            <a:headEnd/>
            <a:tailEnd/>
          </a:ln>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en-US" sz="3200"/>
          </a:p>
        </p:txBody>
      </p:sp>
      <p:grpSp>
        <p:nvGrpSpPr>
          <p:cNvPr id="15367" name="グループ化 9">
            <a:extLst>
              <a:ext uri="{FF2B5EF4-FFF2-40B4-BE49-F238E27FC236}">
                <a16:creationId xmlns:a16="http://schemas.microsoft.com/office/drawing/2014/main" id="{0ABA8997-701A-4FA8-B56A-A18CA8F80A59}"/>
              </a:ext>
            </a:extLst>
          </p:cNvPr>
          <p:cNvGrpSpPr>
            <a:grpSpLocks/>
          </p:cNvGrpSpPr>
          <p:nvPr/>
        </p:nvGrpSpPr>
        <p:grpSpPr bwMode="auto">
          <a:xfrm>
            <a:off x="244475" y="4002088"/>
            <a:ext cx="2413000" cy="739775"/>
            <a:chOff x="3383868" y="4725144"/>
            <a:chExt cx="2412269" cy="740250"/>
          </a:xfrm>
        </p:grpSpPr>
        <p:sp>
          <p:nvSpPr>
            <p:cNvPr id="15370" name="四角形: 角を丸くする 22">
              <a:extLst>
                <a:ext uri="{FF2B5EF4-FFF2-40B4-BE49-F238E27FC236}">
                  <a16:creationId xmlns:a16="http://schemas.microsoft.com/office/drawing/2014/main" id="{B228C34E-D2D0-4DC2-A3C7-8B40CB02C532}"/>
                </a:ext>
              </a:extLst>
            </p:cNvPr>
            <p:cNvSpPr>
              <a:spLocks noChangeArrowheads="1"/>
            </p:cNvSpPr>
            <p:nvPr/>
          </p:nvSpPr>
          <p:spPr bwMode="auto">
            <a:xfrm>
              <a:off x="3383868" y="4725144"/>
              <a:ext cx="2376264" cy="740250"/>
            </a:xfrm>
            <a:prstGeom prst="roundRect">
              <a:avLst>
                <a:gd name="adj" fmla="val 16667"/>
              </a:avLst>
            </a:prstGeom>
            <a:solidFill>
              <a:schemeClr val="accent1">
                <a:alpha val="34901"/>
              </a:schemeClr>
            </a:solidFill>
            <a:ln w="9525" algn="ctr">
              <a:solidFill>
                <a:schemeClr val="tx1"/>
              </a:solidFill>
              <a:round/>
              <a:headEnd/>
              <a:tailEnd/>
            </a:ln>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en-US" sz="3200" dirty="0">
                <a:latin typeface="+mn-ea"/>
                <a:ea typeface="+mn-ea"/>
              </a:endParaRPr>
            </a:p>
          </p:txBody>
        </p:sp>
        <p:sp>
          <p:nvSpPr>
            <p:cNvPr id="15371" name="テキスト ボックス 23">
              <a:extLst>
                <a:ext uri="{FF2B5EF4-FFF2-40B4-BE49-F238E27FC236}">
                  <a16:creationId xmlns:a16="http://schemas.microsoft.com/office/drawing/2014/main" id="{237F52A8-43BB-470F-8E05-DC9A25333EAE}"/>
                </a:ext>
              </a:extLst>
            </p:cNvPr>
            <p:cNvSpPr txBox="1">
              <a:spLocks noChangeArrowheads="1"/>
            </p:cNvSpPr>
            <p:nvPr/>
          </p:nvSpPr>
          <p:spPr bwMode="auto">
            <a:xfrm>
              <a:off x="3419872" y="4802881"/>
              <a:ext cx="23762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3200" dirty="0">
                  <a:latin typeface="+mn-ea"/>
                  <a:ea typeface="+mn-ea"/>
                </a:rPr>
                <a:t>価格</a:t>
              </a:r>
              <a:r>
                <a:rPr lang="ja-JP" altLang="en-US" sz="3200" dirty="0">
                  <a:solidFill>
                    <a:srgbClr val="0000FF"/>
                  </a:solidFill>
                  <a:latin typeface="+mn-ea"/>
                  <a:ea typeface="+mn-ea"/>
                </a:rPr>
                <a:t>伸縮性</a:t>
              </a:r>
            </a:p>
          </p:txBody>
        </p:sp>
      </p:grpSp>
      <p:sp>
        <p:nvSpPr>
          <p:cNvPr id="15368" name="テキスト ボックス 24">
            <a:extLst>
              <a:ext uri="{FF2B5EF4-FFF2-40B4-BE49-F238E27FC236}">
                <a16:creationId xmlns:a16="http://schemas.microsoft.com/office/drawing/2014/main" id="{7BC12F9D-7934-48D6-9940-86BEC6EEF2D9}"/>
              </a:ext>
            </a:extLst>
          </p:cNvPr>
          <p:cNvSpPr txBox="1">
            <a:spLocks noChangeArrowheads="1"/>
          </p:cNvSpPr>
          <p:nvPr/>
        </p:nvSpPr>
        <p:spPr bwMode="auto">
          <a:xfrm>
            <a:off x="1187450" y="4970463"/>
            <a:ext cx="7569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2800" u="sng">
                <a:solidFill>
                  <a:srgbClr val="0000FF"/>
                </a:solidFill>
                <a:latin typeface="+mn-ea"/>
                <a:ea typeface="+mn-ea"/>
              </a:rPr>
              <a:t>数量</a:t>
            </a:r>
            <a:r>
              <a:rPr lang="ja-JP" altLang="en-US" sz="2800" u="sng">
                <a:latin typeface="+mn-ea"/>
                <a:ea typeface="+mn-ea"/>
              </a:rPr>
              <a:t>（供給量）が</a:t>
            </a:r>
            <a:r>
              <a:rPr lang="en-US" altLang="ja-JP" sz="2800" u="sng">
                <a:latin typeface="+mn-ea"/>
                <a:ea typeface="+mn-ea"/>
              </a:rPr>
              <a:t>1</a:t>
            </a:r>
            <a:r>
              <a:rPr lang="ja-JP" altLang="en-US" sz="2800" u="sng">
                <a:latin typeface="+mn-ea"/>
                <a:ea typeface="+mn-ea"/>
              </a:rPr>
              <a:t>％増加（減少）した時</a:t>
            </a:r>
            <a:r>
              <a:rPr lang="ja-JP" altLang="en-US" sz="2800">
                <a:latin typeface="+mn-ea"/>
                <a:ea typeface="+mn-ea"/>
              </a:rPr>
              <a:t>に、</a:t>
            </a:r>
            <a:r>
              <a:rPr lang="ja-JP" altLang="en-US" sz="2800" u="sng">
                <a:solidFill>
                  <a:srgbClr val="FF0000"/>
                </a:solidFill>
                <a:latin typeface="+mn-ea"/>
                <a:ea typeface="+mn-ea"/>
              </a:rPr>
              <a:t>価格</a:t>
            </a:r>
            <a:r>
              <a:rPr lang="ja-JP" altLang="en-US" sz="2800" u="sng">
                <a:latin typeface="+mn-ea"/>
                <a:ea typeface="+mn-ea"/>
              </a:rPr>
              <a:t>が○％低下（上昇</a:t>
            </a:r>
            <a:r>
              <a:rPr lang="ja-JP" altLang="en-US" sz="2800">
                <a:latin typeface="+mn-ea"/>
                <a:ea typeface="+mn-ea"/>
              </a:rPr>
              <a:t>）</a:t>
            </a:r>
          </a:p>
        </p:txBody>
      </p:sp>
      <p:sp>
        <p:nvSpPr>
          <p:cNvPr id="15369" name="矢印: 右 25">
            <a:extLst>
              <a:ext uri="{FF2B5EF4-FFF2-40B4-BE49-F238E27FC236}">
                <a16:creationId xmlns:a16="http://schemas.microsoft.com/office/drawing/2014/main" id="{61BCDB3B-AD5F-4B45-8848-16998992ABCD}"/>
              </a:ext>
            </a:extLst>
          </p:cNvPr>
          <p:cNvSpPr>
            <a:spLocks noChangeArrowheads="1"/>
          </p:cNvSpPr>
          <p:nvPr/>
        </p:nvSpPr>
        <p:spPr bwMode="auto">
          <a:xfrm>
            <a:off x="730250" y="5238750"/>
            <a:ext cx="280988" cy="366713"/>
          </a:xfrm>
          <a:prstGeom prst="rightArrow">
            <a:avLst>
              <a:gd name="adj1" fmla="val 50000"/>
              <a:gd name="adj2" fmla="val 50000"/>
            </a:avLst>
          </a:prstGeom>
          <a:solidFill>
            <a:srgbClr val="0000FF"/>
          </a:solidFill>
          <a:ln w="9525" algn="ctr">
            <a:solidFill>
              <a:schemeClr val="tx1"/>
            </a:solidFill>
            <a:round/>
            <a:headEnd/>
            <a:tailEnd/>
          </a:ln>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eaLnBrk="1" hangingPunct="1"/>
            <a:endParaRPr lang="ja-JP" altLang="en-US" sz="320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番号プレースホルダー 3">
            <a:extLst>
              <a:ext uri="{FF2B5EF4-FFF2-40B4-BE49-F238E27FC236}">
                <a16:creationId xmlns:a16="http://schemas.microsoft.com/office/drawing/2014/main" id="{45BA0780-6E87-4CEA-82F7-A948FEC2A919}"/>
              </a:ext>
            </a:extLst>
          </p:cNvPr>
          <p:cNvSpPr>
            <a:spLocks noGrp="1" noChangeArrowheads="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fld id="{667321E7-E2A6-4BFB-B8BB-2C53EAF93255}" type="slidenum">
              <a:rPr kumimoji="0" lang="en-US" altLang="ja-JP" sz="1200" smtClean="0">
                <a:latin typeface="Arial Black" panose="020B0A04020102020204" pitchFamily="34" charset="0"/>
              </a:rPr>
              <a:pPr/>
              <a:t>65</a:t>
            </a:fld>
            <a:endParaRPr kumimoji="0" lang="en-US" altLang="ja-JP" sz="1200">
              <a:latin typeface="Arial Black" panose="020B0A04020102020204" pitchFamily="34" charset="0"/>
            </a:endParaRPr>
          </a:p>
        </p:txBody>
      </p:sp>
      <p:sp>
        <p:nvSpPr>
          <p:cNvPr id="16388" name="テキスト ボックス 12">
            <a:extLst>
              <a:ext uri="{FF2B5EF4-FFF2-40B4-BE49-F238E27FC236}">
                <a16:creationId xmlns:a16="http://schemas.microsoft.com/office/drawing/2014/main" id="{7FD8ED6B-E807-4FA9-9D3A-9D7A928E14B7}"/>
              </a:ext>
            </a:extLst>
          </p:cNvPr>
          <p:cNvSpPr txBox="1">
            <a:spLocks noChangeArrowheads="1"/>
          </p:cNvSpPr>
          <p:nvPr/>
        </p:nvSpPr>
        <p:spPr bwMode="auto">
          <a:xfrm>
            <a:off x="3597275" y="684213"/>
            <a:ext cx="20161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2800" dirty="0">
                <a:solidFill>
                  <a:srgbClr val="FF0000"/>
                </a:solidFill>
                <a:latin typeface="+mn-ea"/>
                <a:ea typeface="+mn-ea"/>
              </a:rPr>
              <a:t>価格弾力性</a:t>
            </a:r>
          </a:p>
        </p:txBody>
      </p:sp>
      <p:pic>
        <p:nvPicPr>
          <p:cNvPr id="16389" name="図 14">
            <a:extLst>
              <a:ext uri="{FF2B5EF4-FFF2-40B4-BE49-F238E27FC236}">
                <a16:creationId xmlns:a16="http://schemas.microsoft.com/office/drawing/2014/main" id="{05C7FB8F-3DE2-43DF-A839-0F807BE3E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343025"/>
            <a:ext cx="2038350" cy="54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テキスト ボックス 15">
            <a:extLst>
              <a:ext uri="{FF2B5EF4-FFF2-40B4-BE49-F238E27FC236}">
                <a16:creationId xmlns:a16="http://schemas.microsoft.com/office/drawing/2014/main" id="{A807019D-25B4-422F-A511-823F638C6199}"/>
              </a:ext>
            </a:extLst>
          </p:cNvPr>
          <p:cNvSpPr txBox="1">
            <a:spLocks noChangeArrowheads="1"/>
          </p:cNvSpPr>
          <p:nvPr/>
        </p:nvSpPr>
        <p:spPr bwMode="auto">
          <a:xfrm>
            <a:off x="1116013" y="700088"/>
            <a:ext cx="182245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2800" dirty="0">
                <a:latin typeface="+mn-ea"/>
                <a:ea typeface="+mn-ea"/>
              </a:rPr>
              <a:t>主要野菜</a:t>
            </a:r>
          </a:p>
        </p:txBody>
      </p:sp>
      <p:pic>
        <p:nvPicPr>
          <p:cNvPr id="16391" name="図 16">
            <a:extLst>
              <a:ext uri="{FF2B5EF4-FFF2-40B4-BE49-F238E27FC236}">
                <a16:creationId xmlns:a16="http://schemas.microsoft.com/office/drawing/2014/main" id="{09EB1B19-C1EA-4D7E-98CA-BCEAB983C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1339850"/>
            <a:ext cx="1219200" cy="54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図 17">
            <a:extLst>
              <a:ext uri="{FF2B5EF4-FFF2-40B4-BE49-F238E27FC236}">
                <a16:creationId xmlns:a16="http://schemas.microsoft.com/office/drawing/2014/main" id="{0621BC8F-4C01-4BA5-AA77-1DB36584C4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1339850"/>
            <a:ext cx="1219200" cy="54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テキスト ボックス 18">
            <a:extLst>
              <a:ext uri="{FF2B5EF4-FFF2-40B4-BE49-F238E27FC236}">
                <a16:creationId xmlns:a16="http://schemas.microsoft.com/office/drawing/2014/main" id="{45F52E03-EBEE-4DAF-8FFE-295AC1638B01}"/>
              </a:ext>
            </a:extLst>
          </p:cNvPr>
          <p:cNvSpPr txBox="1">
            <a:spLocks noChangeArrowheads="1"/>
          </p:cNvSpPr>
          <p:nvPr/>
        </p:nvSpPr>
        <p:spPr bwMode="auto">
          <a:xfrm>
            <a:off x="6002338" y="701675"/>
            <a:ext cx="20161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r>
              <a:rPr lang="ja-JP" altLang="en-US" sz="2800" dirty="0">
                <a:solidFill>
                  <a:srgbClr val="0000FF"/>
                </a:solidFill>
                <a:latin typeface="+mn-ea"/>
                <a:ea typeface="+mn-ea"/>
              </a:rPr>
              <a:t>価格伸縮性</a:t>
            </a:r>
          </a:p>
        </p:txBody>
      </p:sp>
      <p:sp>
        <p:nvSpPr>
          <p:cNvPr id="10" name="Rectangle 2">
            <a:extLst>
              <a:ext uri="{FF2B5EF4-FFF2-40B4-BE49-F238E27FC236}">
                <a16:creationId xmlns:a16="http://schemas.microsoft.com/office/drawing/2014/main" id="{EA3DDFF3-3938-4718-94EB-3914932B20EA}"/>
              </a:ext>
            </a:extLst>
          </p:cNvPr>
          <p:cNvSpPr txBox="1">
            <a:spLocks noChangeArrowheads="1"/>
          </p:cNvSpPr>
          <p:nvPr/>
        </p:nvSpPr>
        <p:spPr bwMode="auto">
          <a:xfrm>
            <a:off x="423863" y="106363"/>
            <a:ext cx="8177212" cy="504825"/>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3200" kern="0" dirty="0">
                <a:latin typeface="+mj-ea"/>
              </a:rPr>
              <a:t>価格弾力性と価格伸縮性（</a:t>
            </a:r>
            <a:r>
              <a:rPr lang="en-US" altLang="ja-JP" sz="3200" kern="0" dirty="0">
                <a:latin typeface="+mj-ea"/>
              </a:rPr>
              <a:t>2</a:t>
            </a:r>
            <a:r>
              <a:rPr lang="ja-JP" altLang="en-US" sz="3200" kern="0" dirty="0">
                <a:latin typeface="+mj-ea"/>
              </a:rPr>
              <a:t>）</a:t>
            </a:r>
          </a:p>
        </p:txBody>
      </p:sp>
      <p:pic>
        <p:nvPicPr>
          <p:cNvPr id="5" name="図 4">
            <a:extLst>
              <a:ext uri="{FF2B5EF4-FFF2-40B4-BE49-F238E27FC236}">
                <a16:creationId xmlns:a16="http://schemas.microsoft.com/office/drawing/2014/main" id="{90650698-DB7D-6417-B66E-2DCEFC6959E4}"/>
              </a:ext>
            </a:extLst>
          </p:cNvPr>
          <p:cNvPicPr>
            <a:picLocks noChangeAspect="1"/>
          </p:cNvPicPr>
          <p:nvPr/>
        </p:nvPicPr>
        <p:blipFill>
          <a:blip r:embed="rId5"/>
          <a:stretch>
            <a:fillRect/>
          </a:stretch>
        </p:blipFill>
        <p:spPr>
          <a:xfrm>
            <a:off x="4124325" y="5106878"/>
            <a:ext cx="1066800" cy="342900"/>
          </a:xfrm>
          <a:prstGeom prst="rect">
            <a:avLst/>
          </a:prstGeom>
        </p:spPr>
      </p:pic>
      <p:pic>
        <p:nvPicPr>
          <p:cNvPr id="7" name="図 6">
            <a:extLst>
              <a:ext uri="{FF2B5EF4-FFF2-40B4-BE49-F238E27FC236}">
                <a16:creationId xmlns:a16="http://schemas.microsoft.com/office/drawing/2014/main" id="{09825F8D-E429-AFF6-B174-A52DD02B0D56}"/>
              </a:ext>
            </a:extLst>
          </p:cNvPr>
          <p:cNvPicPr>
            <a:picLocks noChangeAspect="1"/>
          </p:cNvPicPr>
          <p:nvPr/>
        </p:nvPicPr>
        <p:blipFill>
          <a:blip r:embed="rId6"/>
          <a:stretch>
            <a:fillRect/>
          </a:stretch>
        </p:blipFill>
        <p:spPr>
          <a:xfrm>
            <a:off x="6732240" y="5121165"/>
            <a:ext cx="800100" cy="314325"/>
          </a:xfrm>
          <a:prstGeom prst="rect">
            <a:avLst/>
          </a:prstGeom>
        </p:spPr>
      </p:pic>
    </p:spTree>
    <p:extLst>
      <p:ext uri="{BB962C8B-B14F-4D97-AF65-F5344CB8AC3E}">
        <p14:creationId xmlns:p14="http://schemas.microsoft.com/office/powerpoint/2010/main" val="22323274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59B9BCE-56C6-42D1-A087-5970FBB54E9B}"/>
              </a:ext>
            </a:extLst>
          </p:cNvPr>
          <p:cNvSpPr>
            <a:spLocks noGrp="1"/>
          </p:cNvSpPr>
          <p:nvPr>
            <p:ph type="sldNum" sz="quarter" idx="11"/>
          </p:nvPr>
        </p:nvSpPr>
        <p:spPr/>
        <p:txBody>
          <a:bodyPr/>
          <a:lstStyle/>
          <a:p>
            <a:pPr>
              <a:defRPr/>
            </a:pPr>
            <a:fld id="{F61B7C9C-A7FD-4BF1-BB27-17BE0EE9E4B1}" type="slidenum">
              <a:rPr lang="en-US" altLang="ja-JP" smtClean="0"/>
              <a:pPr>
                <a:defRPr/>
              </a:pPr>
              <a:t>66</a:t>
            </a:fld>
            <a:endParaRPr lang="en-US" altLang="ja-JP"/>
          </a:p>
        </p:txBody>
      </p:sp>
      <p:pic>
        <p:nvPicPr>
          <p:cNvPr id="3" name="図 2">
            <a:extLst>
              <a:ext uri="{FF2B5EF4-FFF2-40B4-BE49-F238E27FC236}">
                <a16:creationId xmlns:a16="http://schemas.microsoft.com/office/drawing/2014/main" id="{C08ED13C-64AA-4B69-93B2-17F14FD14CEB}"/>
              </a:ext>
            </a:extLst>
          </p:cNvPr>
          <p:cNvPicPr>
            <a:picLocks noChangeAspect="1"/>
          </p:cNvPicPr>
          <p:nvPr/>
        </p:nvPicPr>
        <p:blipFill>
          <a:blip r:embed="rId2"/>
          <a:stretch>
            <a:fillRect/>
          </a:stretch>
        </p:blipFill>
        <p:spPr>
          <a:xfrm>
            <a:off x="2026670" y="3237081"/>
            <a:ext cx="5090659" cy="2610594"/>
          </a:xfrm>
          <a:prstGeom prst="rect">
            <a:avLst/>
          </a:prstGeom>
        </p:spPr>
      </p:pic>
      <p:sp>
        <p:nvSpPr>
          <p:cNvPr id="6" name="Rectangle 2">
            <a:extLst>
              <a:ext uri="{FF2B5EF4-FFF2-40B4-BE49-F238E27FC236}">
                <a16:creationId xmlns:a16="http://schemas.microsoft.com/office/drawing/2014/main" id="{F1B1293E-DD7F-4F88-B8FF-96452E4BBB1F}"/>
              </a:ext>
            </a:extLst>
          </p:cNvPr>
          <p:cNvSpPr txBox="1">
            <a:spLocks noChangeArrowheads="1"/>
          </p:cNvSpPr>
          <p:nvPr/>
        </p:nvSpPr>
        <p:spPr bwMode="auto">
          <a:xfrm>
            <a:off x="423863" y="106363"/>
            <a:ext cx="8177212" cy="504825"/>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3200" kern="0" dirty="0">
                <a:latin typeface="+mj-ea"/>
              </a:rPr>
              <a:t>価格弾力性と価格伸縮性（</a:t>
            </a:r>
            <a:r>
              <a:rPr lang="en-US" altLang="ja-JP" sz="3200" kern="0" dirty="0">
                <a:latin typeface="+mj-ea"/>
              </a:rPr>
              <a:t>3</a:t>
            </a:r>
            <a:r>
              <a:rPr lang="ja-JP" altLang="en-US" sz="3200" kern="0" dirty="0">
                <a:latin typeface="+mj-ea"/>
              </a:rPr>
              <a:t>）</a:t>
            </a:r>
          </a:p>
        </p:txBody>
      </p:sp>
      <p:sp>
        <p:nvSpPr>
          <p:cNvPr id="7" name="テキスト ボックス 6">
            <a:extLst>
              <a:ext uri="{FF2B5EF4-FFF2-40B4-BE49-F238E27FC236}">
                <a16:creationId xmlns:a16="http://schemas.microsoft.com/office/drawing/2014/main" id="{7EE03B3D-3EC3-46E1-A689-15CF1AD92A34}"/>
              </a:ext>
            </a:extLst>
          </p:cNvPr>
          <p:cNvSpPr txBox="1"/>
          <p:nvPr/>
        </p:nvSpPr>
        <p:spPr>
          <a:xfrm>
            <a:off x="611560" y="860837"/>
            <a:ext cx="3168352" cy="400110"/>
          </a:xfrm>
          <a:prstGeom prst="rect">
            <a:avLst/>
          </a:prstGeom>
          <a:noFill/>
        </p:spPr>
        <p:txBody>
          <a:bodyPr wrap="square" rtlCol="0">
            <a:spAutoFit/>
          </a:bodyPr>
          <a:lstStyle/>
          <a:p>
            <a:r>
              <a:rPr kumimoji="1" lang="ja-JP" altLang="en-US" sz="2000" dirty="0"/>
              <a:t>〇価格伸縮性の留意点</a:t>
            </a:r>
          </a:p>
        </p:txBody>
      </p:sp>
      <p:sp>
        <p:nvSpPr>
          <p:cNvPr id="8" name="テキスト ボックス 7">
            <a:extLst>
              <a:ext uri="{FF2B5EF4-FFF2-40B4-BE49-F238E27FC236}">
                <a16:creationId xmlns:a16="http://schemas.microsoft.com/office/drawing/2014/main" id="{2E2A9317-E5CD-497E-A80E-A7831F9BEFAB}"/>
              </a:ext>
            </a:extLst>
          </p:cNvPr>
          <p:cNvSpPr txBox="1"/>
          <p:nvPr/>
        </p:nvSpPr>
        <p:spPr>
          <a:xfrm>
            <a:off x="3599892" y="2846835"/>
            <a:ext cx="1944216" cy="400110"/>
          </a:xfrm>
          <a:prstGeom prst="rect">
            <a:avLst/>
          </a:prstGeom>
          <a:noFill/>
        </p:spPr>
        <p:txBody>
          <a:bodyPr wrap="square" rtlCol="0">
            <a:spAutoFit/>
          </a:bodyPr>
          <a:lstStyle/>
          <a:p>
            <a:pPr algn="ctr"/>
            <a:r>
              <a:rPr kumimoji="1" lang="en-US" altLang="ja-JP" sz="2000" dirty="0"/>
              <a:t>〈</a:t>
            </a:r>
            <a:r>
              <a:rPr kumimoji="1" lang="ja-JP" altLang="en-US" sz="2000" dirty="0"/>
              <a:t>ねぎの場合</a:t>
            </a:r>
            <a:r>
              <a:rPr kumimoji="1" lang="en-US" altLang="ja-JP" sz="2000" dirty="0"/>
              <a:t>〉</a:t>
            </a:r>
            <a:endParaRPr kumimoji="1" lang="ja-JP" altLang="en-US" sz="2000" dirty="0"/>
          </a:p>
        </p:txBody>
      </p:sp>
      <p:sp>
        <p:nvSpPr>
          <p:cNvPr id="9" name="テキスト ボックス 8">
            <a:extLst>
              <a:ext uri="{FF2B5EF4-FFF2-40B4-BE49-F238E27FC236}">
                <a16:creationId xmlns:a16="http://schemas.microsoft.com/office/drawing/2014/main" id="{0FFFCB27-B0DE-4263-99D8-4D5D3D2BF662}"/>
              </a:ext>
            </a:extLst>
          </p:cNvPr>
          <p:cNvSpPr txBox="1"/>
          <p:nvPr/>
        </p:nvSpPr>
        <p:spPr>
          <a:xfrm>
            <a:off x="1043608" y="1328867"/>
            <a:ext cx="7557467" cy="646331"/>
          </a:xfrm>
          <a:prstGeom prst="rect">
            <a:avLst/>
          </a:prstGeom>
          <a:noFill/>
        </p:spPr>
        <p:txBody>
          <a:bodyPr wrap="square" rtlCol="0">
            <a:spAutoFit/>
          </a:bodyPr>
          <a:lstStyle/>
          <a:p>
            <a:r>
              <a:rPr kumimoji="1" lang="ja-JP" altLang="en-US" sz="1800" dirty="0"/>
              <a:t>・対数式から得られる結果なので、供給量の増減の％が大きくなると、価格の</a:t>
            </a:r>
            <a:endParaRPr kumimoji="1" lang="en-US" altLang="ja-JP" sz="1800" dirty="0"/>
          </a:p>
          <a:p>
            <a:r>
              <a:rPr lang="en-US" altLang="ja-JP" sz="1800" dirty="0"/>
              <a:t>  </a:t>
            </a:r>
            <a:r>
              <a:rPr kumimoji="1" lang="ja-JP" altLang="en-US" sz="1800" dirty="0"/>
              <a:t>変化率は、単純に「供給量の増減率〇％</a:t>
            </a:r>
            <a:r>
              <a:rPr kumimoji="1" lang="en-US" altLang="ja-JP" sz="1800" dirty="0"/>
              <a:t>×</a:t>
            </a:r>
            <a:r>
              <a:rPr kumimoji="1" lang="ja-JP" altLang="en-US" sz="1800" dirty="0"/>
              <a:t>価格伸縮性」にはならない。</a:t>
            </a:r>
          </a:p>
        </p:txBody>
      </p:sp>
      <p:sp>
        <p:nvSpPr>
          <p:cNvPr id="10" name="テキスト ボックス 9">
            <a:extLst>
              <a:ext uri="{FF2B5EF4-FFF2-40B4-BE49-F238E27FC236}">
                <a16:creationId xmlns:a16="http://schemas.microsoft.com/office/drawing/2014/main" id="{CEE505BD-8B25-4CD0-A734-7A8C9430BDB4}"/>
              </a:ext>
            </a:extLst>
          </p:cNvPr>
          <p:cNvSpPr txBox="1"/>
          <p:nvPr/>
        </p:nvSpPr>
        <p:spPr>
          <a:xfrm>
            <a:off x="1043607" y="1943646"/>
            <a:ext cx="7776865" cy="646331"/>
          </a:xfrm>
          <a:prstGeom prst="rect">
            <a:avLst/>
          </a:prstGeom>
          <a:noFill/>
        </p:spPr>
        <p:txBody>
          <a:bodyPr wrap="square" rtlCol="0">
            <a:spAutoFit/>
          </a:bodyPr>
          <a:lstStyle/>
          <a:p>
            <a:r>
              <a:rPr kumimoji="1" lang="ja-JP" altLang="en-US" sz="1800" dirty="0"/>
              <a:t>・供給量の増減率が小さい場合は「供給量の増減率〇％</a:t>
            </a:r>
            <a:r>
              <a:rPr kumimoji="1" lang="en-US" altLang="ja-JP" sz="1800" dirty="0"/>
              <a:t>×</a:t>
            </a:r>
            <a:r>
              <a:rPr kumimoji="1" lang="ja-JP" altLang="en-US" sz="1800" dirty="0"/>
              <a:t>価格伸縮性」でよ</a:t>
            </a:r>
            <a:endParaRPr kumimoji="1" lang="en-US" altLang="ja-JP" sz="1800" dirty="0"/>
          </a:p>
          <a:p>
            <a:r>
              <a:rPr lang="en-US" altLang="ja-JP" sz="1800" dirty="0"/>
              <a:t>  </a:t>
            </a:r>
            <a:r>
              <a:rPr kumimoji="1" lang="ja-JP" altLang="en-US" sz="1800" dirty="0"/>
              <a:t>いが、増減率が大きくなるにつれて誤差も大きくなり、明らかな間違いも発生。</a:t>
            </a:r>
          </a:p>
        </p:txBody>
      </p:sp>
    </p:spTree>
    <p:extLst>
      <p:ext uri="{BB962C8B-B14F-4D97-AF65-F5344CB8AC3E}">
        <p14:creationId xmlns:p14="http://schemas.microsoft.com/office/powerpoint/2010/main" val="9278887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番号プレースホルダー 1">
            <a:extLst>
              <a:ext uri="{FF2B5EF4-FFF2-40B4-BE49-F238E27FC236}">
                <a16:creationId xmlns:a16="http://schemas.microsoft.com/office/drawing/2014/main" id="{9FAFE6ED-863F-4047-BE43-78C3006E3769}"/>
              </a:ext>
            </a:extLst>
          </p:cNvPr>
          <p:cNvSpPr>
            <a:spLocks noGrp="1" noChangeArrowheads="1"/>
          </p:cNvSpPr>
          <p:nvPr>
            <p:ph type="sldNum" sz="quarter" idx="11"/>
          </p:nvPr>
        </p:nvSpPr>
        <p:spPr>
          <a:xfrm>
            <a:off x="8711952" y="6237312"/>
            <a:ext cx="432048"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224A7CF4-D378-49F2-8C5A-DC9F81B2C9A4}" type="slidenum">
              <a:rPr kumimoji="0" lang="en-US" altLang="ja-JP" sz="1200" smtClean="0">
                <a:latin typeface="Arial Black" panose="020B0A04020102020204" pitchFamily="34" charset="0"/>
              </a:rPr>
              <a:pPr>
                <a:spcBef>
                  <a:spcPct val="0"/>
                </a:spcBef>
                <a:buClrTx/>
                <a:buSzTx/>
                <a:buFontTx/>
                <a:buNone/>
              </a:pPr>
              <a:t>67</a:t>
            </a:fld>
            <a:endParaRPr kumimoji="0" lang="en-US" altLang="ja-JP" sz="1200">
              <a:latin typeface="Arial Black" panose="020B0A04020102020204" pitchFamily="34" charset="0"/>
            </a:endParaRPr>
          </a:p>
        </p:txBody>
      </p:sp>
      <p:sp>
        <p:nvSpPr>
          <p:cNvPr id="23" name="Rectangle 2">
            <a:extLst>
              <a:ext uri="{FF2B5EF4-FFF2-40B4-BE49-F238E27FC236}">
                <a16:creationId xmlns:a16="http://schemas.microsoft.com/office/drawing/2014/main" id="{54ECA9D7-7BAA-41D4-ACF2-518F8AE96D78}"/>
              </a:ext>
            </a:extLst>
          </p:cNvPr>
          <p:cNvSpPr txBox="1">
            <a:spLocks noChangeArrowheads="1"/>
          </p:cNvSpPr>
          <p:nvPr/>
        </p:nvSpPr>
        <p:spPr bwMode="auto">
          <a:xfrm>
            <a:off x="71437" y="163488"/>
            <a:ext cx="9001125" cy="450850"/>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500" kern="0" dirty="0"/>
              <a:t>キャベツの「供給リスク」（概算値）</a:t>
            </a:r>
          </a:p>
        </p:txBody>
      </p:sp>
      <p:pic>
        <p:nvPicPr>
          <p:cNvPr id="2" name="図 1">
            <a:extLst>
              <a:ext uri="{FF2B5EF4-FFF2-40B4-BE49-F238E27FC236}">
                <a16:creationId xmlns:a16="http://schemas.microsoft.com/office/drawing/2014/main" id="{508ED600-A816-980D-C70F-163D4A5A1C47}"/>
              </a:ext>
            </a:extLst>
          </p:cNvPr>
          <p:cNvPicPr>
            <a:picLocks noChangeAspect="1"/>
          </p:cNvPicPr>
          <p:nvPr/>
        </p:nvPicPr>
        <p:blipFill>
          <a:blip r:embed="rId2"/>
          <a:stretch>
            <a:fillRect/>
          </a:stretch>
        </p:blipFill>
        <p:spPr>
          <a:xfrm>
            <a:off x="827584" y="614338"/>
            <a:ext cx="7848872" cy="6165016"/>
          </a:xfrm>
          <a:prstGeom prst="rect">
            <a:avLst/>
          </a:prstGeom>
        </p:spPr>
      </p:pic>
    </p:spTree>
    <p:extLst>
      <p:ext uri="{BB962C8B-B14F-4D97-AF65-F5344CB8AC3E}">
        <p14:creationId xmlns:p14="http://schemas.microsoft.com/office/powerpoint/2010/main" val="24859922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46EA917-C3EC-4524-A899-F294A1C57AC2}"/>
              </a:ext>
            </a:extLst>
          </p:cNvPr>
          <p:cNvSpPr>
            <a:spLocks noGrp="1"/>
          </p:cNvSpPr>
          <p:nvPr>
            <p:ph type="sldNum" sz="quarter" idx="11"/>
          </p:nvPr>
        </p:nvSpPr>
        <p:spPr/>
        <p:txBody>
          <a:bodyPr/>
          <a:lstStyle/>
          <a:p>
            <a:pPr>
              <a:defRPr/>
            </a:pPr>
            <a:fld id="{9D9229BA-DE7A-4E22-BBD8-06A152735937}" type="slidenum">
              <a:rPr lang="en-US" altLang="ja-JP" smtClean="0"/>
              <a:pPr>
                <a:defRPr/>
              </a:pPr>
              <a:t>68</a:t>
            </a:fld>
            <a:endParaRPr lang="en-US" altLang="ja-JP"/>
          </a:p>
        </p:txBody>
      </p:sp>
      <p:sp>
        <p:nvSpPr>
          <p:cNvPr id="3" name="テキスト ボックス 2">
            <a:extLst>
              <a:ext uri="{FF2B5EF4-FFF2-40B4-BE49-F238E27FC236}">
                <a16:creationId xmlns:a16="http://schemas.microsoft.com/office/drawing/2014/main" id="{B29C5F73-6932-42AA-B43B-9BE58726A6F3}"/>
              </a:ext>
            </a:extLst>
          </p:cNvPr>
          <p:cNvSpPr txBox="1"/>
          <p:nvPr/>
        </p:nvSpPr>
        <p:spPr>
          <a:xfrm>
            <a:off x="350578" y="1248580"/>
            <a:ext cx="8478910" cy="1323439"/>
          </a:xfrm>
          <a:prstGeom prst="rect">
            <a:avLst/>
          </a:prstGeom>
          <a:noFill/>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「部門間・企業間の活動を調整する手段としての</a:t>
            </a:r>
            <a:r>
              <a:rPr kumimoji="1" lang="ja-JP" altLang="en-US" sz="2000" u="sng" dirty="0">
                <a:solidFill>
                  <a:srgbClr val="0000FF"/>
                </a:solidFill>
                <a:latin typeface="ＭＳ ゴシック" panose="020B0609070205080204" pitchFamily="49" charset="-128"/>
                <a:ea typeface="ＭＳ ゴシック" panose="020B0609070205080204" pitchFamily="49" charset="-128"/>
              </a:rPr>
              <a:t>バッファー在庫の形成は、最後の手段であって最初の手段ではない</a:t>
            </a:r>
            <a:r>
              <a:rPr kumimoji="1" lang="ja-JP" altLang="en-US" sz="2000" dirty="0">
                <a:latin typeface="ＭＳ ゴシック" panose="020B0609070205080204" pitchFamily="49" charset="-128"/>
                <a:ea typeface="ＭＳ ゴシック" panose="020B0609070205080204" pitchFamily="49" charset="-128"/>
              </a:rPr>
              <a:t>。</a:t>
            </a:r>
            <a:r>
              <a:rPr kumimoji="1" lang="ja-JP" altLang="en-US" sz="2000" u="sng" dirty="0">
                <a:latin typeface="ＭＳ ゴシック" panose="020B0609070205080204" pitchFamily="49" charset="-128"/>
                <a:ea typeface="ＭＳ ゴシック" panose="020B0609070205080204" pitchFamily="49" charset="-128"/>
              </a:rPr>
              <a:t>在庫をできるかぎりもたずに、市場の変化に正確かつ迅速に反応するシステムを作ることが基本的な課題</a:t>
            </a:r>
            <a:r>
              <a:rPr kumimoji="1" lang="ja-JP" altLang="en-US" sz="2000" dirty="0">
                <a:latin typeface="ＭＳ ゴシック" panose="020B0609070205080204" pitchFamily="49" charset="-128"/>
                <a:ea typeface="ＭＳ ゴシック" panose="020B0609070205080204" pitchFamily="49" charset="-128"/>
              </a:rPr>
              <a:t>となる」</a:t>
            </a:r>
            <a:r>
              <a:rPr kumimoji="1" lang="ja-JP" altLang="en-US" sz="1800" dirty="0">
                <a:latin typeface="ＭＳ ゴシック" panose="020B0609070205080204" pitchFamily="49" charset="-128"/>
                <a:ea typeface="ＭＳ ゴシック" panose="020B0609070205080204" pitchFamily="49" charset="-128"/>
              </a:rPr>
              <a:t>（矢作敏行</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現代流通</a:t>
            </a:r>
            <a:r>
              <a:rPr kumimoji="1" lang="en-US" altLang="ja-JP" sz="1800" dirty="0">
                <a:latin typeface="ＭＳ ゴシック" panose="020B0609070205080204" pitchFamily="49" charset="-128"/>
                <a:ea typeface="ＭＳ ゴシック" panose="020B0609070205080204" pitchFamily="49" charset="-128"/>
              </a:rPr>
              <a:t>』</a:t>
            </a:r>
            <a:r>
              <a:rPr kumimoji="1" lang="ja-JP" altLang="en-US" sz="1800" dirty="0">
                <a:latin typeface="ＭＳ ゴシック" panose="020B0609070205080204" pitchFamily="49" charset="-128"/>
                <a:ea typeface="ＭＳ ゴシック" panose="020B0609070205080204" pitchFamily="49" charset="-128"/>
              </a:rPr>
              <a:t>有斐閣、</a:t>
            </a:r>
            <a:r>
              <a:rPr kumimoji="1" lang="en-US" altLang="ja-JP" sz="1800" dirty="0">
                <a:latin typeface="ＭＳ ゴシック" panose="020B0609070205080204" pitchFamily="49" charset="-128"/>
                <a:ea typeface="ＭＳ ゴシック" panose="020B0609070205080204" pitchFamily="49" charset="-128"/>
              </a:rPr>
              <a:t>1996</a:t>
            </a:r>
            <a:r>
              <a:rPr kumimoji="1" lang="ja-JP" altLang="en-US" sz="1800" dirty="0">
                <a:latin typeface="ＭＳ ゴシック" panose="020B0609070205080204" pitchFamily="49" charset="-128"/>
                <a:ea typeface="ＭＳ ゴシック" panose="020B0609070205080204" pitchFamily="49" charset="-128"/>
              </a:rPr>
              <a:t>年、</a:t>
            </a:r>
            <a:r>
              <a:rPr lang="en-US" altLang="ja-JP" sz="1800" dirty="0">
                <a:latin typeface="ＭＳ ゴシック" panose="020B0609070205080204" pitchFamily="49" charset="-128"/>
                <a:ea typeface="ＭＳ ゴシック" panose="020B0609070205080204" pitchFamily="49" charset="-128"/>
              </a:rPr>
              <a:t>p.104</a:t>
            </a:r>
            <a:r>
              <a:rPr lang="ja-JP" altLang="en-US" sz="1800" dirty="0">
                <a:latin typeface="ＭＳ ゴシック" panose="020B0609070205080204" pitchFamily="49" charset="-128"/>
                <a:ea typeface="ＭＳ ゴシック" panose="020B0609070205080204" pitchFamily="49" charset="-128"/>
              </a:rPr>
              <a:t>）</a:t>
            </a:r>
            <a:endParaRPr kumimoji="1" lang="ja-JP" altLang="en-US" sz="1800" dirty="0">
              <a:latin typeface="ＭＳ ゴシック" panose="020B0609070205080204" pitchFamily="49" charset="-128"/>
              <a:ea typeface="ＭＳ ゴシック" panose="020B0609070205080204" pitchFamily="49" charset="-128"/>
            </a:endParaRPr>
          </a:p>
        </p:txBody>
      </p:sp>
      <p:sp>
        <p:nvSpPr>
          <p:cNvPr id="4" name="テキスト ボックス 3">
            <a:extLst>
              <a:ext uri="{FF2B5EF4-FFF2-40B4-BE49-F238E27FC236}">
                <a16:creationId xmlns:a16="http://schemas.microsoft.com/office/drawing/2014/main" id="{6987193E-BAF2-467B-A946-965D1920B249}"/>
              </a:ext>
            </a:extLst>
          </p:cNvPr>
          <p:cNvSpPr txBox="1"/>
          <p:nvPr/>
        </p:nvSpPr>
        <p:spPr>
          <a:xfrm>
            <a:off x="108394" y="786905"/>
            <a:ext cx="6048672" cy="430887"/>
          </a:xfrm>
          <a:prstGeom prst="rect">
            <a:avLst/>
          </a:prstGeom>
          <a:noFill/>
        </p:spPr>
        <p:txBody>
          <a:bodyPr wrap="square" rtlCol="0">
            <a:spAutoFit/>
          </a:bodyPr>
          <a:lstStyle/>
          <a:p>
            <a:r>
              <a:rPr kumimoji="1" lang="ja-JP" altLang="en-US" sz="2200" dirty="0"/>
              <a:t>○ </a:t>
            </a:r>
            <a:r>
              <a:rPr kumimoji="1" lang="ja-JP" altLang="en-US" sz="2200" u="sng" dirty="0">
                <a:solidFill>
                  <a:srgbClr val="0000FF"/>
                </a:solidFill>
              </a:rPr>
              <a:t>工業製品のサプライチェーン</a:t>
            </a:r>
            <a:r>
              <a:rPr kumimoji="1" lang="ja-JP" altLang="en-US" sz="2200" u="sng" dirty="0"/>
              <a:t>（狭義）</a:t>
            </a:r>
          </a:p>
        </p:txBody>
      </p:sp>
      <p:sp>
        <p:nvSpPr>
          <p:cNvPr id="6" name="テキスト ボックス 5">
            <a:extLst>
              <a:ext uri="{FF2B5EF4-FFF2-40B4-BE49-F238E27FC236}">
                <a16:creationId xmlns:a16="http://schemas.microsoft.com/office/drawing/2014/main" id="{005A80D5-7A55-41AE-BA9D-FBAAA08C2CCB}"/>
              </a:ext>
            </a:extLst>
          </p:cNvPr>
          <p:cNvSpPr txBox="1"/>
          <p:nvPr/>
        </p:nvSpPr>
        <p:spPr>
          <a:xfrm>
            <a:off x="212899" y="3386275"/>
            <a:ext cx="7566073" cy="430887"/>
          </a:xfrm>
          <a:prstGeom prst="rect">
            <a:avLst/>
          </a:prstGeom>
          <a:noFill/>
        </p:spPr>
        <p:txBody>
          <a:bodyPr wrap="square" rtlCol="0">
            <a:spAutoFit/>
          </a:bodyPr>
          <a:lstStyle/>
          <a:p>
            <a:r>
              <a:rPr kumimoji="1" lang="ja-JP" altLang="en-US" sz="2200" dirty="0"/>
              <a:t>○ </a:t>
            </a:r>
            <a:r>
              <a:rPr kumimoji="1" lang="ja-JP" altLang="en-US" sz="2200" u="sng" dirty="0">
                <a:solidFill>
                  <a:srgbClr val="FF0000"/>
                </a:solidFill>
              </a:rPr>
              <a:t>農産物（特に野菜）の場合のサプライチェーン</a:t>
            </a:r>
            <a:r>
              <a:rPr kumimoji="1" lang="ja-JP" altLang="en-US" sz="2200" u="sng" dirty="0"/>
              <a:t>（狭義</a:t>
            </a:r>
            <a:r>
              <a:rPr kumimoji="1" lang="ja-JP" altLang="en-US" sz="2200" dirty="0"/>
              <a:t>）</a:t>
            </a:r>
          </a:p>
        </p:txBody>
      </p:sp>
      <p:sp>
        <p:nvSpPr>
          <p:cNvPr id="8" name="テキスト ボックス 7">
            <a:extLst>
              <a:ext uri="{FF2B5EF4-FFF2-40B4-BE49-F238E27FC236}">
                <a16:creationId xmlns:a16="http://schemas.microsoft.com/office/drawing/2014/main" id="{9FE57AD0-8070-4322-BE49-22341C20967C}"/>
              </a:ext>
            </a:extLst>
          </p:cNvPr>
          <p:cNvSpPr txBox="1"/>
          <p:nvPr/>
        </p:nvSpPr>
        <p:spPr>
          <a:xfrm>
            <a:off x="368548" y="3933689"/>
            <a:ext cx="8667947" cy="1631216"/>
          </a:xfrm>
          <a:prstGeom prst="rect">
            <a:avLst/>
          </a:prstGeom>
          <a:noFill/>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・工業製品とは異なり、</a:t>
            </a:r>
            <a:r>
              <a:rPr kumimoji="1" lang="ja-JP" altLang="en-US" sz="2000" u="sng" dirty="0">
                <a:latin typeface="ＭＳ ゴシック" panose="020B0609070205080204" pitchFamily="49" charset="-128"/>
                <a:ea typeface="ＭＳ ゴシック" panose="020B0609070205080204" pitchFamily="49" charset="-128"/>
              </a:rPr>
              <a:t>気象変動の影響を受けやすく、計画的生産が難</a:t>
            </a:r>
            <a:endParaRPr kumimoji="1" lang="en-US" altLang="ja-JP" sz="2000" u="sng"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kumimoji="1" lang="ja-JP" altLang="en-US" sz="2000" u="sng" dirty="0">
                <a:latin typeface="ＭＳ ゴシック" panose="020B0609070205080204" pitchFamily="49" charset="-128"/>
                <a:ea typeface="ＭＳ ゴシック" panose="020B0609070205080204" pitchFamily="49" charset="-128"/>
              </a:rPr>
              <a:t>しい農産物（特に野菜</a:t>
            </a:r>
            <a:r>
              <a:rPr kumimoji="1" lang="ja-JP" altLang="en-US" sz="2000" dirty="0">
                <a:latin typeface="ＭＳ ゴシック" panose="020B0609070205080204" pitchFamily="49" charset="-128"/>
                <a:ea typeface="ＭＳ ゴシック" panose="020B0609070205080204" pitchFamily="49" charset="-128"/>
              </a:rPr>
              <a:t>）の場合、数量・価格・品質の相対的な安定化</a:t>
            </a:r>
            <a:endParaRPr kumimoji="1"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を図るためには、川上・川中・川下の各段階、特に中継地点や消費地</a:t>
            </a:r>
            <a:endParaRPr kumimoji="1" lang="en-US" altLang="ja-JP" sz="2000" dirty="0">
              <a:latin typeface="ＭＳ ゴシック" panose="020B0609070205080204" pitchFamily="49" charset="-128"/>
              <a:ea typeface="ＭＳ ゴシック" panose="020B0609070205080204" pitchFamily="49" charset="-128"/>
            </a:endParaRPr>
          </a:p>
          <a:p>
            <a:r>
              <a:rPr lang="en-US" altLang="ja-JP" sz="2000" dirty="0">
                <a:latin typeface="ＭＳ ゴシック" panose="020B0609070205080204" pitchFamily="49" charset="-128"/>
                <a:ea typeface="ＭＳ ゴシック" panose="020B0609070205080204" pitchFamily="49" charset="-128"/>
              </a:rPr>
              <a:t>  </a:t>
            </a:r>
            <a:r>
              <a:rPr kumimoji="1" lang="ja-JP" altLang="en-US" sz="2000" dirty="0">
                <a:latin typeface="ＭＳ ゴシック" panose="020B0609070205080204" pitchFamily="49" charset="-128"/>
                <a:ea typeface="ＭＳ ゴシック" panose="020B0609070205080204" pitchFamily="49" charset="-128"/>
              </a:rPr>
              <a:t>における、</a:t>
            </a:r>
            <a:r>
              <a:rPr kumimoji="1" lang="ja-JP" altLang="en-US" sz="2000" u="sng" dirty="0">
                <a:solidFill>
                  <a:srgbClr val="FF0000"/>
                </a:solidFill>
                <a:latin typeface="ＭＳ ゴシック" panose="020B0609070205080204" pitchFamily="49" charset="-128"/>
                <a:ea typeface="ＭＳ ゴシック" panose="020B0609070205080204" pitchFamily="49" charset="-128"/>
              </a:rPr>
              <a:t>一定量の「在庫」形成とその活用を計画的に組み入れた</a:t>
            </a:r>
            <a:endParaRPr kumimoji="1" lang="en-US" altLang="ja-JP" sz="2000" u="sng" dirty="0">
              <a:solidFill>
                <a:srgbClr val="FF0000"/>
              </a:solidFill>
              <a:latin typeface="ＭＳ ゴシック" panose="020B0609070205080204" pitchFamily="49" charset="-128"/>
              <a:ea typeface="ＭＳ ゴシック" panose="020B0609070205080204" pitchFamily="49" charset="-128"/>
            </a:endParaRPr>
          </a:p>
          <a:p>
            <a:r>
              <a:rPr lang="en-US" altLang="ja-JP" sz="2000" dirty="0">
                <a:solidFill>
                  <a:srgbClr val="FF0000"/>
                </a:solidFill>
                <a:latin typeface="ＭＳ ゴシック" panose="020B0609070205080204" pitchFamily="49" charset="-128"/>
                <a:ea typeface="ＭＳ ゴシック" panose="020B0609070205080204" pitchFamily="49" charset="-128"/>
              </a:rPr>
              <a:t> </a:t>
            </a:r>
            <a:r>
              <a:rPr kumimoji="1" lang="ja-JP" altLang="en-US" sz="2000" dirty="0">
                <a:solidFill>
                  <a:srgbClr val="FF0000"/>
                </a:solidFill>
                <a:latin typeface="ＭＳ ゴシック" panose="020B0609070205080204" pitchFamily="49" charset="-128"/>
                <a:ea typeface="ＭＳ ゴシック" panose="020B0609070205080204" pitchFamily="49" charset="-128"/>
              </a:rPr>
              <a:t>「</a:t>
            </a:r>
            <a:r>
              <a:rPr kumimoji="1" lang="ja-JP" altLang="en-US" sz="2000" u="sng" dirty="0">
                <a:solidFill>
                  <a:srgbClr val="FF0000"/>
                </a:solidFill>
                <a:latin typeface="ＭＳ ゴシック" panose="020B0609070205080204" pitchFamily="49" charset="-128"/>
                <a:ea typeface="ＭＳ ゴシック" panose="020B0609070205080204" pitchFamily="49" charset="-128"/>
              </a:rPr>
              <a:t>一時貯蔵活用型物流」による「現物確保」の実現を図る仕組みが重要</a:t>
            </a:r>
            <a:endParaRPr kumimoji="1" lang="en-US" altLang="ja-JP" sz="2000" u="sng" dirty="0">
              <a:solidFill>
                <a:srgbClr val="FF0000"/>
              </a:solidFill>
              <a:latin typeface="ＭＳ ゴシック" panose="020B0609070205080204" pitchFamily="49" charset="-128"/>
              <a:ea typeface="ＭＳ ゴシック" panose="020B0609070205080204" pitchFamily="49" charset="-128"/>
            </a:endParaRPr>
          </a:p>
        </p:txBody>
      </p:sp>
      <p:sp>
        <p:nvSpPr>
          <p:cNvPr id="10" name="Rectangle 2">
            <a:extLst>
              <a:ext uri="{FF2B5EF4-FFF2-40B4-BE49-F238E27FC236}">
                <a16:creationId xmlns:a16="http://schemas.microsoft.com/office/drawing/2014/main" id="{28D18BD9-9BFC-4C40-BE8D-AC610099B911}"/>
              </a:ext>
            </a:extLst>
          </p:cNvPr>
          <p:cNvSpPr>
            <a:spLocks noChangeArrowheads="1"/>
          </p:cNvSpPr>
          <p:nvPr/>
        </p:nvSpPr>
        <p:spPr bwMode="auto">
          <a:xfrm>
            <a:off x="78421" y="152400"/>
            <a:ext cx="9023225" cy="517525"/>
          </a:xfrm>
          <a:prstGeom prst="rect">
            <a:avLst/>
          </a:prstGeom>
          <a:solidFill>
            <a:schemeClr val="bg2">
              <a:lumMod val="20000"/>
              <a:lumOff val="80000"/>
            </a:schemeClr>
          </a:solidFill>
          <a:ln>
            <a:noFill/>
          </a:ln>
          <a:effectLst/>
        </p:spPr>
        <p:txBody>
          <a:bodyPr anchor="ctr"/>
          <a:lstStyle>
            <a:lvl1pPr algn="l" eaLnBrk="0" hangingPunct="0">
              <a:spcBef>
                <a:spcPct val="20000"/>
              </a:spcBef>
              <a:buClr>
                <a:schemeClr val="bg2"/>
              </a:buClr>
              <a:buSzPct val="75000"/>
              <a:buFont typeface="Wingdings" pitchFamily="2" charset="2"/>
              <a:buChar char="n"/>
              <a:defRPr kumimoji="1" sz="3200">
                <a:solidFill>
                  <a:schemeClr val="tx1"/>
                </a:solidFill>
                <a:latin typeface="Arial" charset="0"/>
                <a:ea typeface="ＭＳ Ｐゴシック" charset="-128"/>
              </a:defRPr>
            </a:lvl1pPr>
            <a:lvl2pPr marL="742950" indent="-285750" algn="l" eaLnBrk="0" hangingPunct="0">
              <a:spcBef>
                <a:spcPct val="20000"/>
              </a:spcBef>
              <a:buClr>
                <a:schemeClr val="accent2"/>
              </a:buClr>
              <a:buSzPct val="80000"/>
              <a:buFont typeface="Wingdings" pitchFamily="2" charset="2"/>
              <a:buChar char="¨"/>
              <a:defRPr kumimoji="1" sz="2800">
                <a:solidFill>
                  <a:schemeClr val="tx1"/>
                </a:solidFill>
                <a:latin typeface="Arial" charset="0"/>
                <a:ea typeface="ＭＳ Ｐゴシック" charset="-128"/>
              </a:defRPr>
            </a:lvl2pPr>
            <a:lvl3pPr marL="1143000" indent="-228600" algn="l" eaLnBrk="0" hangingPunct="0">
              <a:spcBef>
                <a:spcPct val="20000"/>
              </a:spcBef>
              <a:buClr>
                <a:schemeClr val="bg2"/>
              </a:buClr>
              <a:buSzPct val="65000"/>
              <a:buFont typeface="Wingdings" pitchFamily="2" charset="2"/>
              <a:buChar char="n"/>
              <a:defRPr kumimoji="1" sz="2400">
                <a:solidFill>
                  <a:schemeClr val="tx1"/>
                </a:solidFill>
                <a:latin typeface="Arial" charset="0"/>
                <a:ea typeface="ＭＳ Ｐゴシック" charset="-128"/>
              </a:defRPr>
            </a:lvl3pPr>
            <a:lvl4pPr marL="1600200" indent="-228600" algn="l" eaLnBrk="0" hangingPunct="0">
              <a:spcBef>
                <a:spcPct val="20000"/>
              </a:spcBef>
              <a:buClr>
                <a:schemeClr val="accent2"/>
              </a:buClr>
              <a:buSzPct val="70000"/>
              <a:buFont typeface="Wingdings" pitchFamily="2" charset="2"/>
              <a:buChar char="¨"/>
              <a:defRPr kumimoji="1" sz="2000">
                <a:solidFill>
                  <a:schemeClr val="tx1"/>
                </a:solidFill>
                <a:latin typeface="Arial" charset="0"/>
                <a:ea typeface="ＭＳ Ｐゴシック" charset="-128"/>
              </a:defRPr>
            </a:lvl4pPr>
            <a:lvl5pPr marL="2057400" indent="-228600" algn="l" eaLnBrk="0" hangingPunct="0">
              <a:spcBef>
                <a:spcPct val="20000"/>
              </a:spcBef>
              <a:buClr>
                <a:schemeClr val="bg2"/>
              </a:buClr>
              <a:buFont typeface="Wingdings" pitchFamily="2" charset="2"/>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bg2"/>
              </a:buClr>
              <a:buFont typeface="Wingdings" pitchFamily="2" charset="2"/>
              <a:buChar char="§"/>
              <a:defRPr kumimoji="1" sz="2000">
                <a:solidFill>
                  <a:schemeClr val="tx1"/>
                </a:solidFill>
                <a:latin typeface="Arial" charset="0"/>
                <a:ea typeface="ＭＳ Ｐゴシック" charset="-128"/>
              </a:defRPr>
            </a:lvl9pPr>
          </a:lstStyle>
          <a:p>
            <a:pPr algn="ctr">
              <a:spcBef>
                <a:spcPct val="0"/>
              </a:spcBef>
              <a:buClrTx/>
              <a:buSzTx/>
              <a:buFontTx/>
              <a:buNone/>
              <a:defRPr/>
            </a:pPr>
            <a:r>
              <a:rPr lang="ja-JP" altLang="en-US" sz="2300" dirty="0"/>
              <a:t>サプライチェーン（狭義）における「一時貯蔵活用型物流」の位置づけ</a:t>
            </a:r>
          </a:p>
        </p:txBody>
      </p:sp>
      <p:sp>
        <p:nvSpPr>
          <p:cNvPr id="12" name="テキスト ボックス 11">
            <a:extLst>
              <a:ext uri="{FF2B5EF4-FFF2-40B4-BE49-F238E27FC236}">
                <a16:creationId xmlns:a16="http://schemas.microsoft.com/office/drawing/2014/main" id="{B29FD299-890F-4A6C-B0A7-6CB6B622A570}"/>
              </a:ext>
            </a:extLst>
          </p:cNvPr>
          <p:cNvSpPr txBox="1"/>
          <p:nvPr/>
        </p:nvSpPr>
        <p:spPr>
          <a:xfrm>
            <a:off x="371823" y="5631702"/>
            <a:ext cx="7569645" cy="707886"/>
          </a:xfrm>
          <a:prstGeom prst="rect">
            <a:avLst/>
          </a:prstGeom>
          <a:noFill/>
        </p:spPr>
        <p:txBody>
          <a:bodyPr wrap="square" rtlCol="0">
            <a:spAutoFit/>
          </a:bodyPr>
          <a:lstStyle/>
          <a:p>
            <a:r>
              <a:rPr kumimoji="1" lang="ja-JP" altLang="en-US" sz="2000" dirty="0">
                <a:latin typeface="ＭＳ ゴシック" panose="020B0609070205080204" pitchFamily="49" charset="-128"/>
                <a:ea typeface="ＭＳ ゴシック" panose="020B0609070205080204" pitchFamily="49" charset="-128"/>
              </a:rPr>
              <a:t>・「</a:t>
            </a:r>
            <a:r>
              <a:rPr kumimoji="1" lang="ja-JP" altLang="en-US" sz="2000" u="sng" dirty="0">
                <a:latin typeface="ＭＳ ゴシック" panose="020B0609070205080204" pitchFamily="49" charset="-128"/>
                <a:ea typeface="ＭＳ ゴシック" panose="020B0609070205080204" pitchFamily="49" charset="-128"/>
              </a:rPr>
              <a:t>供給リスク」を構成する３つのリスクに共通するリスク要因　　　</a:t>
            </a:r>
            <a:endParaRPr kumimoji="1" lang="en-US" altLang="ja-JP" sz="2000" u="sng"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　　～</a:t>
            </a:r>
            <a:r>
              <a:rPr kumimoji="1" lang="ja-JP" altLang="en-US" sz="2000" dirty="0">
                <a:solidFill>
                  <a:srgbClr val="FF0000"/>
                </a:solidFill>
                <a:latin typeface="ＭＳ ゴシック" panose="020B0609070205080204" pitchFamily="49" charset="-128"/>
                <a:ea typeface="ＭＳ ゴシック" panose="020B0609070205080204" pitchFamily="49" charset="-128"/>
              </a:rPr>
              <a:t>「</a:t>
            </a:r>
            <a:r>
              <a:rPr kumimoji="1" lang="ja-JP" altLang="en-US" sz="2000" u="sng" dirty="0">
                <a:solidFill>
                  <a:srgbClr val="FF0000"/>
                </a:solidFill>
                <a:latin typeface="ＭＳ ゴシック" panose="020B0609070205080204" pitchFamily="49" charset="-128"/>
                <a:ea typeface="ＭＳ ゴシック" panose="020B0609070205080204" pitchFamily="49" charset="-128"/>
              </a:rPr>
              <a:t>現物確保」の困難性に起因</a:t>
            </a:r>
          </a:p>
        </p:txBody>
      </p:sp>
      <p:sp>
        <p:nvSpPr>
          <p:cNvPr id="5" name="矢印: 上下 4">
            <a:extLst>
              <a:ext uri="{FF2B5EF4-FFF2-40B4-BE49-F238E27FC236}">
                <a16:creationId xmlns:a16="http://schemas.microsoft.com/office/drawing/2014/main" id="{34DD3644-522A-4967-A61C-ECF3E642CF74}"/>
              </a:ext>
            </a:extLst>
          </p:cNvPr>
          <p:cNvSpPr/>
          <p:nvPr/>
        </p:nvSpPr>
        <p:spPr bwMode="auto">
          <a:xfrm>
            <a:off x="3995936" y="2628096"/>
            <a:ext cx="321420" cy="522578"/>
          </a:xfrm>
          <a:prstGeom prst="up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Tree>
    <p:extLst>
      <p:ext uri="{BB962C8B-B14F-4D97-AF65-F5344CB8AC3E}">
        <p14:creationId xmlns:p14="http://schemas.microsoft.com/office/powerpoint/2010/main" val="2296252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0C7A9B9B-9F65-4112-A48A-AA527C0D7CCA}"/>
              </a:ext>
            </a:extLst>
          </p:cNvPr>
          <p:cNvSpPr>
            <a:spLocks noGrp="1"/>
          </p:cNvSpPr>
          <p:nvPr>
            <p:ph type="sldNum" sz="quarter" idx="11"/>
          </p:nvPr>
        </p:nvSpPr>
        <p:spPr/>
        <p:txBody>
          <a:bodyPr/>
          <a:lstStyle/>
          <a:p>
            <a:pPr>
              <a:defRPr/>
            </a:pPr>
            <a:fld id="{801E8451-78C2-4737-A865-86DD203F7BBD}" type="slidenum">
              <a:rPr lang="en-US" altLang="ja-JP" smtClean="0"/>
              <a:pPr>
                <a:defRPr/>
              </a:pPr>
              <a:t>6</a:t>
            </a:fld>
            <a:endParaRPr lang="en-US" altLang="ja-JP"/>
          </a:p>
        </p:txBody>
      </p:sp>
      <p:grpSp>
        <p:nvGrpSpPr>
          <p:cNvPr id="3" name="グループ化 2">
            <a:extLst>
              <a:ext uri="{FF2B5EF4-FFF2-40B4-BE49-F238E27FC236}">
                <a16:creationId xmlns:a16="http://schemas.microsoft.com/office/drawing/2014/main" id="{370E9438-E236-4246-8E07-A4B45A4AAEFB}"/>
              </a:ext>
            </a:extLst>
          </p:cNvPr>
          <p:cNvGrpSpPr/>
          <p:nvPr/>
        </p:nvGrpSpPr>
        <p:grpSpPr>
          <a:xfrm>
            <a:off x="250825" y="2460452"/>
            <a:ext cx="6697438" cy="518865"/>
            <a:chOff x="347961" y="593617"/>
            <a:chExt cx="6697438" cy="518865"/>
          </a:xfrm>
        </p:grpSpPr>
        <p:sp>
          <p:nvSpPr>
            <p:cNvPr id="4" name="テキスト ボックス 3">
              <a:extLst>
                <a:ext uri="{FF2B5EF4-FFF2-40B4-BE49-F238E27FC236}">
                  <a16:creationId xmlns:a16="http://schemas.microsoft.com/office/drawing/2014/main" id="{381BC109-3526-410C-A4E1-BC368E807CB9}"/>
                </a:ext>
              </a:extLst>
            </p:cNvPr>
            <p:cNvSpPr txBox="1"/>
            <p:nvPr/>
          </p:nvSpPr>
          <p:spPr>
            <a:xfrm>
              <a:off x="369152" y="650817"/>
              <a:ext cx="6676247" cy="461665"/>
            </a:xfrm>
            <a:prstGeom prst="rect">
              <a:avLst/>
            </a:prstGeom>
            <a:noFill/>
          </p:spPr>
          <p:txBody>
            <a:bodyPr wrap="square" rtlCol="0">
              <a:spAutoFit/>
            </a:bodyPr>
            <a:lstStyle/>
            <a:p>
              <a:r>
                <a:rPr lang="ja-JP" altLang="en-US" dirty="0"/>
                <a:t>人口減少下における農業生産水準の維持・発展</a:t>
              </a:r>
              <a:endParaRPr kumimoji="1" lang="ja-JP" altLang="en-US" dirty="0"/>
            </a:p>
          </p:txBody>
        </p:sp>
        <p:sp>
          <p:nvSpPr>
            <p:cNvPr id="5" name="四角形: 角を丸くする 4">
              <a:extLst>
                <a:ext uri="{FF2B5EF4-FFF2-40B4-BE49-F238E27FC236}">
                  <a16:creationId xmlns:a16="http://schemas.microsoft.com/office/drawing/2014/main" id="{D4A40F37-6445-4D3C-8081-EE657A01DFAF}"/>
                </a:ext>
              </a:extLst>
            </p:cNvPr>
            <p:cNvSpPr/>
            <p:nvPr/>
          </p:nvSpPr>
          <p:spPr bwMode="auto">
            <a:xfrm>
              <a:off x="347961" y="593617"/>
              <a:ext cx="6517595" cy="518865"/>
            </a:xfrm>
            <a:prstGeom prst="roundRect">
              <a:avLst/>
            </a:prstGeom>
            <a:solidFill>
              <a:schemeClr val="accent1">
                <a:alpha val="3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Arial" charset="0"/>
                <a:ea typeface="ＭＳ Ｐゴシック" pitchFamily="50" charset="-128"/>
              </a:endParaRPr>
            </a:p>
          </p:txBody>
        </p:sp>
      </p:grpSp>
      <p:sp>
        <p:nvSpPr>
          <p:cNvPr id="6" name="Rectangle 2">
            <a:extLst>
              <a:ext uri="{FF2B5EF4-FFF2-40B4-BE49-F238E27FC236}">
                <a16:creationId xmlns:a16="http://schemas.microsoft.com/office/drawing/2014/main" id="{F3AB9645-BA8B-4BC6-9A93-16284C3C07BE}"/>
              </a:ext>
            </a:extLst>
          </p:cNvPr>
          <p:cNvSpPr txBox="1">
            <a:spLocks noChangeArrowheads="1"/>
          </p:cNvSpPr>
          <p:nvPr/>
        </p:nvSpPr>
        <p:spPr>
          <a:xfrm>
            <a:off x="250825" y="188913"/>
            <a:ext cx="8313738" cy="457200"/>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600" kern="0" dirty="0">
                <a:solidFill>
                  <a:schemeClr val="accent4"/>
                </a:solidFill>
              </a:rPr>
              <a:t>食料・農業・農村基本法の改正（</a:t>
            </a:r>
            <a:r>
              <a:rPr lang="en-US" altLang="ja-JP" sz="2600" kern="0" dirty="0">
                <a:solidFill>
                  <a:schemeClr val="accent4"/>
                </a:solidFill>
              </a:rPr>
              <a:t>4</a:t>
            </a:r>
            <a:r>
              <a:rPr lang="ja-JP" altLang="en-US" sz="2600" kern="0" dirty="0">
                <a:solidFill>
                  <a:schemeClr val="accent4"/>
                </a:solidFill>
              </a:rPr>
              <a:t>）</a:t>
            </a:r>
            <a:endParaRPr lang="en-US" altLang="ja-JP" sz="2600" kern="0" dirty="0">
              <a:solidFill>
                <a:schemeClr val="accent4"/>
              </a:solidFill>
            </a:endParaRPr>
          </a:p>
          <a:p>
            <a:pPr algn="ctr">
              <a:defRPr/>
            </a:pPr>
            <a:endParaRPr lang="ja-JP" altLang="en-US" sz="2600" kern="0" dirty="0">
              <a:solidFill>
                <a:schemeClr val="accent4"/>
              </a:solidFill>
            </a:endParaRPr>
          </a:p>
        </p:txBody>
      </p:sp>
      <p:grpSp>
        <p:nvGrpSpPr>
          <p:cNvPr id="7" name="グループ化 6">
            <a:extLst>
              <a:ext uri="{FF2B5EF4-FFF2-40B4-BE49-F238E27FC236}">
                <a16:creationId xmlns:a16="http://schemas.microsoft.com/office/drawing/2014/main" id="{43531E0F-B7D4-4613-BA06-A4A3CB5A21A9}"/>
              </a:ext>
            </a:extLst>
          </p:cNvPr>
          <p:cNvGrpSpPr/>
          <p:nvPr/>
        </p:nvGrpSpPr>
        <p:grpSpPr>
          <a:xfrm>
            <a:off x="250825" y="4274791"/>
            <a:ext cx="8200809" cy="518865"/>
            <a:chOff x="317582" y="650817"/>
            <a:chExt cx="6727817" cy="518865"/>
          </a:xfrm>
        </p:grpSpPr>
        <p:sp>
          <p:nvSpPr>
            <p:cNvPr id="8" name="テキスト ボックス 7">
              <a:extLst>
                <a:ext uri="{FF2B5EF4-FFF2-40B4-BE49-F238E27FC236}">
                  <a16:creationId xmlns:a16="http://schemas.microsoft.com/office/drawing/2014/main" id="{9A016D61-34E2-4A70-B80C-2D391EB1C432}"/>
                </a:ext>
              </a:extLst>
            </p:cNvPr>
            <p:cNvSpPr txBox="1"/>
            <p:nvPr/>
          </p:nvSpPr>
          <p:spPr>
            <a:xfrm>
              <a:off x="369152" y="650817"/>
              <a:ext cx="6676247" cy="461665"/>
            </a:xfrm>
            <a:prstGeom prst="rect">
              <a:avLst/>
            </a:prstGeom>
            <a:noFill/>
          </p:spPr>
          <p:txBody>
            <a:bodyPr wrap="square" rtlCol="0">
              <a:spAutoFit/>
            </a:bodyPr>
            <a:lstStyle/>
            <a:p>
              <a:r>
                <a:rPr lang="ja-JP" altLang="en-US" dirty="0"/>
                <a:t>人口減少下における農村の地域コミュニティの維持</a:t>
              </a:r>
              <a:endParaRPr kumimoji="1" lang="ja-JP" altLang="en-US" dirty="0"/>
            </a:p>
          </p:txBody>
        </p:sp>
        <p:sp>
          <p:nvSpPr>
            <p:cNvPr id="9" name="四角形: 角を丸くする 8">
              <a:extLst>
                <a:ext uri="{FF2B5EF4-FFF2-40B4-BE49-F238E27FC236}">
                  <a16:creationId xmlns:a16="http://schemas.microsoft.com/office/drawing/2014/main" id="{955EADF0-FA5A-4FCF-AB5E-3D1C9F5CD97E}"/>
                </a:ext>
              </a:extLst>
            </p:cNvPr>
            <p:cNvSpPr/>
            <p:nvPr/>
          </p:nvSpPr>
          <p:spPr bwMode="auto">
            <a:xfrm>
              <a:off x="317582" y="650817"/>
              <a:ext cx="5655062" cy="518865"/>
            </a:xfrm>
            <a:prstGeom prst="roundRect">
              <a:avLst/>
            </a:prstGeom>
            <a:solidFill>
              <a:schemeClr val="accent1">
                <a:alpha val="3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Arial" charset="0"/>
                <a:ea typeface="ＭＳ Ｐゴシック" pitchFamily="50" charset="-128"/>
              </a:endParaRPr>
            </a:p>
          </p:txBody>
        </p:sp>
      </p:grpSp>
      <p:grpSp>
        <p:nvGrpSpPr>
          <p:cNvPr id="13" name="グループ化 12">
            <a:extLst>
              <a:ext uri="{FF2B5EF4-FFF2-40B4-BE49-F238E27FC236}">
                <a16:creationId xmlns:a16="http://schemas.microsoft.com/office/drawing/2014/main" id="{D69FA641-C475-415F-B8CC-D78696B50206}"/>
              </a:ext>
            </a:extLst>
          </p:cNvPr>
          <p:cNvGrpSpPr/>
          <p:nvPr/>
        </p:nvGrpSpPr>
        <p:grpSpPr>
          <a:xfrm>
            <a:off x="259622" y="919085"/>
            <a:ext cx="6697436" cy="518865"/>
            <a:chOff x="365226" y="622216"/>
            <a:chExt cx="6697436" cy="518865"/>
          </a:xfrm>
        </p:grpSpPr>
        <p:sp>
          <p:nvSpPr>
            <p:cNvPr id="14" name="テキスト ボックス 13">
              <a:extLst>
                <a:ext uri="{FF2B5EF4-FFF2-40B4-BE49-F238E27FC236}">
                  <a16:creationId xmlns:a16="http://schemas.microsoft.com/office/drawing/2014/main" id="{C47B36D2-E2CD-4FA8-ADAF-DA8DD9050D83}"/>
                </a:ext>
              </a:extLst>
            </p:cNvPr>
            <p:cNvSpPr txBox="1"/>
            <p:nvPr/>
          </p:nvSpPr>
          <p:spPr>
            <a:xfrm>
              <a:off x="386415" y="650817"/>
              <a:ext cx="6676247" cy="461665"/>
            </a:xfrm>
            <a:prstGeom prst="rect">
              <a:avLst/>
            </a:prstGeom>
            <a:noFill/>
          </p:spPr>
          <p:txBody>
            <a:bodyPr wrap="square" rtlCol="0">
              <a:spAutoFit/>
            </a:bodyPr>
            <a:lstStyle/>
            <a:p>
              <a:r>
                <a:rPr lang="ja-JP" altLang="en-US" dirty="0"/>
                <a:t>環境と調査のとれた食料システムの構築</a:t>
              </a:r>
              <a:endParaRPr kumimoji="1" lang="ja-JP" altLang="en-US" dirty="0"/>
            </a:p>
          </p:txBody>
        </p:sp>
        <p:sp>
          <p:nvSpPr>
            <p:cNvPr id="15" name="四角形: 角を丸くする 14">
              <a:extLst>
                <a:ext uri="{FF2B5EF4-FFF2-40B4-BE49-F238E27FC236}">
                  <a16:creationId xmlns:a16="http://schemas.microsoft.com/office/drawing/2014/main" id="{68D61DDA-ED34-4448-B17E-D8BE2BE4AC8A}"/>
                </a:ext>
              </a:extLst>
            </p:cNvPr>
            <p:cNvSpPr/>
            <p:nvPr/>
          </p:nvSpPr>
          <p:spPr bwMode="auto">
            <a:xfrm>
              <a:off x="365226" y="622216"/>
              <a:ext cx="5608522" cy="518865"/>
            </a:xfrm>
            <a:prstGeom prst="roundRect">
              <a:avLst/>
            </a:prstGeom>
            <a:solidFill>
              <a:schemeClr val="accent1">
                <a:alpha val="3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Arial" charset="0"/>
                <a:ea typeface="ＭＳ Ｐゴシック" pitchFamily="50" charset="-128"/>
              </a:endParaRPr>
            </a:p>
          </p:txBody>
        </p:sp>
      </p:grpSp>
      <p:sp>
        <p:nvSpPr>
          <p:cNvPr id="16" name="テキスト ボックス 15">
            <a:extLst>
              <a:ext uri="{FF2B5EF4-FFF2-40B4-BE49-F238E27FC236}">
                <a16:creationId xmlns:a16="http://schemas.microsoft.com/office/drawing/2014/main" id="{0CDD380F-AB11-4373-A089-8D343362CB55}"/>
              </a:ext>
            </a:extLst>
          </p:cNvPr>
          <p:cNvSpPr txBox="1"/>
          <p:nvPr/>
        </p:nvSpPr>
        <p:spPr>
          <a:xfrm>
            <a:off x="487634" y="1516516"/>
            <a:ext cx="8199166" cy="707886"/>
          </a:xfrm>
          <a:prstGeom prst="rect">
            <a:avLst/>
          </a:prstGeom>
          <a:noFill/>
        </p:spPr>
        <p:txBody>
          <a:bodyPr wrap="square" rtlCol="0">
            <a:spAutoFit/>
          </a:bodyPr>
          <a:lstStyle/>
          <a:p>
            <a:r>
              <a:rPr kumimoji="1" lang="ja-JP" altLang="en-US" sz="2000" dirty="0"/>
              <a:t>～ 農業・食品産業における環境負荷の低減などの食料の持続的な供給活</a:t>
            </a:r>
            <a:endParaRPr kumimoji="1" lang="en-US" altLang="ja-JP" sz="2000" dirty="0"/>
          </a:p>
          <a:p>
            <a:r>
              <a:rPr lang="en-US" altLang="ja-JP" sz="2000" dirty="0"/>
              <a:t>    </a:t>
            </a:r>
            <a:r>
              <a:rPr kumimoji="1" lang="ja-JP" altLang="en-US" sz="2000" dirty="0"/>
              <a:t>動に資する事業活動の促進</a:t>
            </a:r>
          </a:p>
        </p:txBody>
      </p:sp>
      <p:sp>
        <p:nvSpPr>
          <p:cNvPr id="17" name="テキスト ボックス 16">
            <a:extLst>
              <a:ext uri="{FF2B5EF4-FFF2-40B4-BE49-F238E27FC236}">
                <a16:creationId xmlns:a16="http://schemas.microsoft.com/office/drawing/2014/main" id="{B7517350-27C4-457F-B2AF-ECC51ADEC266}"/>
              </a:ext>
            </a:extLst>
          </p:cNvPr>
          <p:cNvSpPr txBox="1"/>
          <p:nvPr/>
        </p:nvSpPr>
        <p:spPr>
          <a:xfrm>
            <a:off x="505821" y="3079836"/>
            <a:ext cx="6262599" cy="1015663"/>
          </a:xfrm>
          <a:prstGeom prst="rect">
            <a:avLst/>
          </a:prstGeom>
          <a:noFill/>
        </p:spPr>
        <p:txBody>
          <a:bodyPr wrap="square" rtlCol="0">
            <a:spAutoFit/>
          </a:bodyPr>
          <a:lstStyle/>
          <a:p>
            <a:r>
              <a:rPr kumimoji="1" lang="ja-JP" altLang="en-US" sz="2000" dirty="0"/>
              <a:t>～ </a:t>
            </a:r>
            <a:r>
              <a:rPr lang="ja-JP" altLang="en-US" sz="2000" dirty="0"/>
              <a:t>農業生産の方向性：</a:t>
            </a:r>
            <a:endParaRPr lang="en-US" altLang="ja-JP" sz="2000" dirty="0"/>
          </a:p>
          <a:p>
            <a:r>
              <a:rPr lang="ja-JP" altLang="en-US" sz="2000" dirty="0"/>
              <a:t>　　　　生産性の向上（</a:t>
            </a:r>
            <a:r>
              <a:rPr lang="ja-JP" altLang="en-US" sz="2000" u="sng" dirty="0">
                <a:solidFill>
                  <a:srgbClr val="FF0000"/>
                </a:solidFill>
              </a:rPr>
              <a:t>スマート農業技術</a:t>
            </a:r>
            <a:r>
              <a:rPr lang="ja-JP" altLang="en-US" sz="2000" dirty="0"/>
              <a:t>等の活用）</a:t>
            </a:r>
            <a:endParaRPr lang="en-US" altLang="ja-JP" sz="2000" dirty="0"/>
          </a:p>
          <a:p>
            <a:r>
              <a:rPr lang="ja-JP" altLang="en-US" sz="2000" dirty="0"/>
              <a:t>　　　　</a:t>
            </a:r>
            <a:r>
              <a:rPr lang="ja-JP" altLang="en-US" sz="2000" u="sng" dirty="0">
                <a:solidFill>
                  <a:srgbClr val="FF0000"/>
                </a:solidFill>
              </a:rPr>
              <a:t>付加価値の向上（</a:t>
            </a:r>
            <a:r>
              <a:rPr lang="en-US" altLang="ja-JP" sz="2000" u="sng" dirty="0">
                <a:solidFill>
                  <a:srgbClr val="FF0000"/>
                </a:solidFill>
              </a:rPr>
              <a:t>6</a:t>
            </a:r>
            <a:r>
              <a:rPr lang="ja-JP" altLang="en-US" sz="2000" u="sng" dirty="0">
                <a:solidFill>
                  <a:srgbClr val="FF0000"/>
                </a:solidFill>
              </a:rPr>
              <a:t>次産業化等</a:t>
            </a:r>
            <a:r>
              <a:rPr lang="ja-JP" altLang="en-US" sz="2000" dirty="0"/>
              <a:t>） </a:t>
            </a:r>
            <a:r>
              <a:rPr lang="ja-JP" altLang="en-US" sz="1800" dirty="0"/>
              <a:t>等</a:t>
            </a:r>
            <a:endParaRPr lang="en-US" altLang="ja-JP" sz="1800" dirty="0"/>
          </a:p>
        </p:txBody>
      </p:sp>
      <p:sp>
        <p:nvSpPr>
          <p:cNvPr id="18" name="テキスト ボックス 17">
            <a:extLst>
              <a:ext uri="{FF2B5EF4-FFF2-40B4-BE49-F238E27FC236}">
                <a16:creationId xmlns:a16="http://schemas.microsoft.com/office/drawing/2014/main" id="{F3D8A5F5-5B26-466E-BF22-039C2E3AA38D}"/>
              </a:ext>
            </a:extLst>
          </p:cNvPr>
          <p:cNvSpPr txBox="1"/>
          <p:nvPr/>
        </p:nvSpPr>
        <p:spPr>
          <a:xfrm>
            <a:off x="505821" y="4924961"/>
            <a:ext cx="6730475" cy="1631216"/>
          </a:xfrm>
          <a:prstGeom prst="rect">
            <a:avLst/>
          </a:prstGeom>
          <a:noFill/>
        </p:spPr>
        <p:txBody>
          <a:bodyPr wrap="square" rtlCol="0">
            <a:spAutoFit/>
          </a:bodyPr>
          <a:lstStyle/>
          <a:p>
            <a:r>
              <a:rPr kumimoji="1" lang="ja-JP" altLang="en-US" sz="2000" dirty="0"/>
              <a:t>～ </a:t>
            </a:r>
            <a:r>
              <a:rPr kumimoji="1" lang="ja-JP" altLang="en-US" sz="2000" u="sng" dirty="0">
                <a:solidFill>
                  <a:srgbClr val="FF0000"/>
                </a:solidFill>
              </a:rPr>
              <a:t>地域の資源を活用した事業活動の促進</a:t>
            </a:r>
            <a:endParaRPr kumimoji="1" lang="en-US" altLang="ja-JP" sz="2000" u="sng" dirty="0">
              <a:solidFill>
                <a:srgbClr val="FF0000"/>
              </a:solidFill>
            </a:endParaRPr>
          </a:p>
          <a:p>
            <a:r>
              <a:rPr lang="ja-JP" altLang="en-US" sz="2000" dirty="0"/>
              <a:t>　　　　</a:t>
            </a:r>
            <a:r>
              <a:rPr lang="ja-JP" altLang="en-US" sz="2000" u="sng" dirty="0">
                <a:solidFill>
                  <a:srgbClr val="FF0000"/>
                </a:solidFill>
              </a:rPr>
              <a:t>地域資源を生かした産業づくり</a:t>
            </a:r>
            <a:endParaRPr lang="en-US" altLang="ja-JP" sz="2000" u="sng" dirty="0">
              <a:solidFill>
                <a:srgbClr val="FF0000"/>
              </a:solidFill>
            </a:endParaRPr>
          </a:p>
          <a:p>
            <a:r>
              <a:rPr lang="ja-JP" altLang="en-US" sz="2000" dirty="0"/>
              <a:t>　　　　　　</a:t>
            </a:r>
            <a:r>
              <a:rPr lang="ja-JP" altLang="en-US" sz="2000" u="sng" dirty="0"/>
              <a:t>農山漁村発イノベーション（</a:t>
            </a:r>
            <a:r>
              <a:rPr lang="en-US" altLang="ja-JP" sz="2000" u="sng" dirty="0"/>
              <a:t>R6</a:t>
            </a:r>
            <a:r>
              <a:rPr lang="ja-JP" altLang="en-US" sz="2000" u="sng" dirty="0"/>
              <a:t>年度までの名称</a:t>
            </a:r>
            <a:r>
              <a:rPr lang="ja-JP" altLang="en-US" sz="2000" dirty="0"/>
              <a:t>）</a:t>
            </a:r>
            <a:endParaRPr lang="en-US" altLang="ja-JP" sz="2000" dirty="0"/>
          </a:p>
          <a:p>
            <a:r>
              <a:rPr lang="ja-JP" altLang="en-US" sz="2000" dirty="0"/>
              <a:t>　　　　　　</a:t>
            </a:r>
            <a:r>
              <a:rPr lang="ja-JP" altLang="en-US" sz="2000" u="sng" dirty="0"/>
              <a:t>地域資源活用価値創出</a:t>
            </a:r>
            <a:endParaRPr lang="en-US" altLang="ja-JP" sz="2000" u="sng" dirty="0"/>
          </a:p>
          <a:p>
            <a:r>
              <a:rPr kumimoji="1" lang="ja-JP" altLang="en-US" sz="2000" dirty="0"/>
              <a:t>　　　　</a:t>
            </a:r>
            <a:r>
              <a:rPr kumimoji="1" lang="ja-JP" altLang="en-US" sz="2000" u="sng" dirty="0"/>
              <a:t>農村関係人口の増加</a:t>
            </a:r>
            <a:r>
              <a:rPr kumimoji="1" lang="ja-JP" altLang="en-US" sz="2000" dirty="0"/>
              <a:t> </a:t>
            </a:r>
            <a:r>
              <a:rPr kumimoji="1" lang="ja-JP" altLang="en-US" sz="1800" dirty="0"/>
              <a:t>等</a:t>
            </a:r>
          </a:p>
        </p:txBody>
      </p:sp>
    </p:spTree>
    <p:extLst>
      <p:ext uri="{BB962C8B-B14F-4D97-AF65-F5344CB8AC3E}">
        <p14:creationId xmlns:p14="http://schemas.microsoft.com/office/powerpoint/2010/main" val="2444036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スライド番号プレースホルダー 2">
            <a:extLst>
              <a:ext uri="{FF2B5EF4-FFF2-40B4-BE49-F238E27FC236}">
                <a16:creationId xmlns:a16="http://schemas.microsoft.com/office/drawing/2014/main" id="{0497C678-9210-4944-B178-FEAEB771593A}"/>
              </a:ext>
            </a:extLst>
          </p:cNvPr>
          <p:cNvSpPr txBox="1">
            <a:spLocks noGrp="1"/>
          </p:cNvSpPr>
          <p:nvPr/>
        </p:nvSpPr>
        <p:spPr bwMode="auto">
          <a:xfrm>
            <a:off x="8450097" y="6333624"/>
            <a:ext cx="60358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SzTx/>
              <a:buFontTx/>
              <a:buNone/>
            </a:pPr>
            <a:fld id="{8360ADEA-C318-430C-BA3B-C2BE03DEAC0F}" type="slidenum">
              <a:rPr kumimoji="0" lang="en-US" altLang="ja-JP" sz="1200">
                <a:latin typeface="Arial Black" panose="020B0A04020102020204" pitchFamily="34" charset="0"/>
              </a:rPr>
              <a:pPr algn="r" eaLnBrk="1" hangingPunct="1">
                <a:spcBef>
                  <a:spcPct val="0"/>
                </a:spcBef>
                <a:buClrTx/>
                <a:buSzTx/>
                <a:buFontTx/>
                <a:buNone/>
              </a:pPr>
              <a:t>69</a:t>
            </a:fld>
            <a:endParaRPr kumimoji="0" lang="en-US" altLang="ja-JP" sz="1200" dirty="0">
              <a:latin typeface="Arial Black" panose="020B0A04020102020204" pitchFamily="34" charset="0"/>
            </a:endParaRPr>
          </a:p>
        </p:txBody>
      </p:sp>
      <p:sp>
        <p:nvSpPr>
          <p:cNvPr id="27652" name="矢印: 右 16">
            <a:extLst>
              <a:ext uri="{FF2B5EF4-FFF2-40B4-BE49-F238E27FC236}">
                <a16:creationId xmlns:a16="http://schemas.microsoft.com/office/drawing/2014/main" id="{05D3AF7B-FAF1-4BC1-B060-52F9F01BA92E}"/>
              </a:ext>
            </a:extLst>
          </p:cNvPr>
          <p:cNvSpPr>
            <a:spLocks noChangeArrowheads="1"/>
          </p:cNvSpPr>
          <p:nvPr/>
        </p:nvSpPr>
        <p:spPr bwMode="auto">
          <a:xfrm>
            <a:off x="2038971" y="3821966"/>
            <a:ext cx="881062" cy="420181"/>
          </a:xfrm>
          <a:prstGeom prst="rightArrow">
            <a:avLst>
              <a:gd name="adj1" fmla="val 50000"/>
              <a:gd name="adj2" fmla="val 50054"/>
            </a:avLst>
          </a:prstGeom>
          <a:solidFill>
            <a:srgbClr val="FF0000"/>
          </a:solidFill>
          <a:ln w="9525" algn="ctr">
            <a:solidFill>
              <a:schemeClr val="tx1"/>
            </a:solidFill>
            <a:round/>
            <a:headEnd/>
            <a:tailEnd/>
          </a:ln>
          <a:effec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53" name="矢印: 右 17">
            <a:extLst>
              <a:ext uri="{FF2B5EF4-FFF2-40B4-BE49-F238E27FC236}">
                <a16:creationId xmlns:a16="http://schemas.microsoft.com/office/drawing/2014/main" id="{3A001B8C-EC9D-46E7-9235-5FAAB0CEBEF9}"/>
              </a:ext>
            </a:extLst>
          </p:cNvPr>
          <p:cNvSpPr>
            <a:spLocks noChangeArrowheads="1"/>
          </p:cNvSpPr>
          <p:nvPr/>
        </p:nvSpPr>
        <p:spPr bwMode="auto">
          <a:xfrm>
            <a:off x="2028360" y="2150189"/>
            <a:ext cx="3147356" cy="420181"/>
          </a:xfrm>
          <a:prstGeom prst="rightArrow">
            <a:avLst>
              <a:gd name="adj1" fmla="val 50000"/>
              <a:gd name="adj2" fmla="val 50111"/>
            </a:avLst>
          </a:prstGeom>
          <a:solidFill>
            <a:srgbClr val="FF0000"/>
          </a:solidFill>
          <a:ln w="9525" algn="ctr">
            <a:solidFill>
              <a:schemeClr val="tx1"/>
            </a:solidFill>
            <a:round/>
            <a:headEnd/>
            <a:tailEnd/>
          </a:ln>
          <a:effec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54" name="矢印: 右 18">
            <a:extLst>
              <a:ext uri="{FF2B5EF4-FFF2-40B4-BE49-F238E27FC236}">
                <a16:creationId xmlns:a16="http://schemas.microsoft.com/office/drawing/2014/main" id="{249E2054-C1D4-4B45-BF03-BA8A4579599D}"/>
              </a:ext>
            </a:extLst>
          </p:cNvPr>
          <p:cNvSpPr>
            <a:spLocks noChangeArrowheads="1"/>
          </p:cNvSpPr>
          <p:nvPr/>
        </p:nvSpPr>
        <p:spPr bwMode="auto">
          <a:xfrm>
            <a:off x="2028360" y="5864454"/>
            <a:ext cx="5307036" cy="420180"/>
          </a:xfrm>
          <a:prstGeom prst="rightArrow">
            <a:avLst>
              <a:gd name="adj1" fmla="val 50000"/>
              <a:gd name="adj2" fmla="val 50045"/>
            </a:avLst>
          </a:prstGeom>
          <a:noFill/>
          <a:ln w="12700" algn="ctr">
            <a:solidFill>
              <a:schemeClr val="tx1"/>
            </a:solidFill>
            <a:round/>
            <a:headEnd/>
            <a:tailEnd/>
          </a:ln>
          <a:effec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dirty="0"/>
          </a:p>
        </p:txBody>
      </p:sp>
      <p:grpSp>
        <p:nvGrpSpPr>
          <p:cNvPr id="27656" name="グループ化 1">
            <a:extLst>
              <a:ext uri="{FF2B5EF4-FFF2-40B4-BE49-F238E27FC236}">
                <a16:creationId xmlns:a16="http://schemas.microsoft.com/office/drawing/2014/main" id="{AE800B19-34E7-4864-A6C0-DA7B30C01B2A}"/>
              </a:ext>
            </a:extLst>
          </p:cNvPr>
          <p:cNvGrpSpPr>
            <a:grpSpLocks/>
          </p:cNvGrpSpPr>
          <p:nvPr/>
        </p:nvGrpSpPr>
        <p:grpSpPr bwMode="auto">
          <a:xfrm>
            <a:off x="539750" y="981075"/>
            <a:ext cx="719138" cy="5419725"/>
            <a:chOff x="539750" y="981075"/>
            <a:chExt cx="719138" cy="5419725"/>
          </a:xfrm>
        </p:grpSpPr>
        <p:sp>
          <p:nvSpPr>
            <p:cNvPr id="27689" name="正方形/長方形 2">
              <a:extLst>
                <a:ext uri="{FF2B5EF4-FFF2-40B4-BE49-F238E27FC236}">
                  <a16:creationId xmlns:a16="http://schemas.microsoft.com/office/drawing/2014/main" id="{6DA75B9A-B0CE-4A41-AAB6-AA3F1D1CA005}"/>
                </a:ext>
              </a:extLst>
            </p:cNvPr>
            <p:cNvSpPr>
              <a:spLocks noChangeArrowheads="1"/>
            </p:cNvSpPr>
            <p:nvPr/>
          </p:nvSpPr>
          <p:spPr bwMode="auto">
            <a:xfrm>
              <a:off x="539750" y="981075"/>
              <a:ext cx="719138" cy="5419725"/>
            </a:xfrm>
            <a:prstGeom prst="rect">
              <a:avLst/>
            </a:prstGeom>
            <a:no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90" name="テキスト ボックス 14343">
              <a:extLst>
                <a:ext uri="{FF2B5EF4-FFF2-40B4-BE49-F238E27FC236}">
                  <a16:creationId xmlns:a16="http://schemas.microsoft.com/office/drawing/2014/main" id="{741E68FD-285A-4226-A50D-AC2B37721767}"/>
                </a:ext>
              </a:extLst>
            </p:cNvPr>
            <p:cNvSpPr txBox="1">
              <a:spLocks noChangeArrowheads="1"/>
            </p:cNvSpPr>
            <p:nvPr/>
          </p:nvSpPr>
          <p:spPr bwMode="auto">
            <a:xfrm>
              <a:off x="650875" y="1468438"/>
              <a:ext cx="522288"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200"/>
                <a:t>国内生産量</a:t>
              </a:r>
            </a:p>
          </p:txBody>
        </p:sp>
        <p:sp>
          <p:nvSpPr>
            <p:cNvPr id="27691" name="テキスト ボックス 42">
              <a:extLst>
                <a:ext uri="{FF2B5EF4-FFF2-40B4-BE49-F238E27FC236}">
                  <a16:creationId xmlns:a16="http://schemas.microsoft.com/office/drawing/2014/main" id="{A6F94F37-E06D-49C9-9CD0-F45F0A4DE971}"/>
                </a:ext>
              </a:extLst>
            </p:cNvPr>
            <p:cNvSpPr txBox="1">
              <a:spLocks noChangeArrowheads="1"/>
            </p:cNvSpPr>
            <p:nvPr/>
          </p:nvSpPr>
          <p:spPr bwMode="auto">
            <a:xfrm>
              <a:off x="658773" y="3797301"/>
              <a:ext cx="52387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200"/>
                <a:t>輸入量</a:t>
              </a:r>
            </a:p>
          </p:txBody>
        </p:sp>
      </p:grpSp>
      <p:grpSp>
        <p:nvGrpSpPr>
          <p:cNvPr id="27657" name="グループ化 2">
            <a:extLst>
              <a:ext uri="{FF2B5EF4-FFF2-40B4-BE49-F238E27FC236}">
                <a16:creationId xmlns:a16="http://schemas.microsoft.com/office/drawing/2014/main" id="{6C20D8B6-AA4E-4175-B78C-ABB2DA497946}"/>
              </a:ext>
            </a:extLst>
          </p:cNvPr>
          <p:cNvGrpSpPr>
            <a:grpSpLocks/>
          </p:cNvGrpSpPr>
          <p:nvPr/>
        </p:nvGrpSpPr>
        <p:grpSpPr bwMode="auto">
          <a:xfrm>
            <a:off x="1243013" y="981075"/>
            <a:ext cx="849312" cy="5419725"/>
            <a:chOff x="1223963" y="981075"/>
            <a:chExt cx="850305" cy="5419725"/>
          </a:xfrm>
        </p:grpSpPr>
        <p:sp>
          <p:nvSpPr>
            <p:cNvPr id="27685" name="正方形/長方形 7">
              <a:extLst>
                <a:ext uri="{FF2B5EF4-FFF2-40B4-BE49-F238E27FC236}">
                  <a16:creationId xmlns:a16="http://schemas.microsoft.com/office/drawing/2014/main" id="{90A10411-4018-4FC8-9529-C6100C5FC4C7}"/>
                </a:ext>
              </a:extLst>
            </p:cNvPr>
            <p:cNvSpPr>
              <a:spLocks noChangeArrowheads="1"/>
            </p:cNvSpPr>
            <p:nvPr/>
          </p:nvSpPr>
          <p:spPr bwMode="auto">
            <a:xfrm>
              <a:off x="1258888" y="1487488"/>
              <a:ext cx="720725" cy="4913312"/>
            </a:xfrm>
            <a:prstGeom prst="rect">
              <a:avLst/>
            </a:prstGeom>
            <a:no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86" name="正方形/長方形 14">
              <a:extLst>
                <a:ext uri="{FF2B5EF4-FFF2-40B4-BE49-F238E27FC236}">
                  <a16:creationId xmlns:a16="http://schemas.microsoft.com/office/drawing/2014/main" id="{EDD0A5AC-5037-42AA-B13B-CD07E063519D}"/>
                </a:ext>
              </a:extLst>
            </p:cNvPr>
            <p:cNvSpPr>
              <a:spLocks noChangeArrowheads="1"/>
            </p:cNvSpPr>
            <p:nvPr/>
          </p:nvSpPr>
          <p:spPr bwMode="auto">
            <a:xfrm>
              <a:off x="1258888" y="981075"/>
              <a:ext cx="720725" cy="506413"/>
            </a:xfrm>
            <a:prstGeom prst="rect">
              <a:avLst/>
            </a:prstGeom>
            <a:noFill/>
            <a:ln w="254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87" name="テキスト ボックス 43">
              <a:extLst>
                <a:ext uri="{FF2B5EF4-FFF2-40B4-BE49-F238E27FC236}">
                  <a16:creationId xmlns:a16="http://schemas.microsoft.com/office/drawing/2014/main" id="{1445B4C3-5DC7-4C68-8C69-C1E0B7D72E11}"/>
                </a:ext>
              </a:extLst>
            </p:cNvPr>
            <p:cNvSpPr txBox="1">
              <a:spLocks noChangeArrowheads="1"/>
            </p:cNvSpPr>
            <p:nvPr/>
          </p:nvSpPr>
          <p:spPr bwMode="auto">
            <a:xfrm>
              <a:off x="1357313" y="2074863"/>
              <a:ext cx="5238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200"/>
                <a:t>国内消費仕向量</a:t>
              </a:r>
            </a:p>
          </p:txBody>
        </p:sp>
        <p:sp>
          <p:nvSpPr>
            <p:cNvPr id="27688" name="テキスト ボックス 14344">
              <a:extLst>
                <a:ext uri="{FF2B5EF4-FFF2-40B4-BE49-F238E27FC236}">
                  <a16:creationId xmlns:a16="http://schemas.microsoft.com/office/drawing/2014/main" id="{4019968E-C7C3-43DD-9841-F058C1DC4025}"/>
                </a:ext>
              </a:extLst>
            </p:cNvPr>
            <p:cNvSpPr txBox="1">
              <a:spLocks noChangeArrowheads="1"/>
            </p:cNvSpPr>
            <p:nvPr/>
          </p:nvSpPr>
          <p:spPr bwMode="auto">
            <a:xfrm>
              <a:off x="1223963" y="1082676"/>
              <a:ext cx="8503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600"/>
                <a:t>輸出量</a:t>
              </a:r>
            </a:p>
          </p:txBody>
        </p:sp>
      </p:grpSp>
      <p:grpSp>
        <p:nvGrpSpPr>
          <p:cNvPr id="27658" name="グループ化 3">
            <a:extLst>
              <a:ext uri="{FF2B5EF4-FFF2-40B4-BE49-F238E27FC236}">
                <a16:creationId xmlns:a16="http://schemas.microsoft.com/office/drawing/2014/main" id="{887397F3-0D48-4B17-8EF3-3202FC353DD2}"/>
              </a:ext>
            </a:extLst>
          </p:cNvPr>
          <p:cNvGrpSpPr>
            <a:grpSpLocks/>
          </p:cNvGrpSpPr>
          <p:nvPr/>
        </p:nvGrpSpPr>
        <p:grpSpPr bwMode="auto">
          <a:xfrm>
            <a:off x="2808288" y="3290888"/>
            <a:ext cx="1439862" cy="1565275"/>
            <a:chOff x="2808288" y="3290888"/>
            <a:chExt cx="1439862" cy="1565275"/>
          </a:xfrm>
        </p:grpSpPr>
        <p:sp>
          <p:nvSpPr>
            <p:cNvPr id="27683" name="正方形/長方形 3">
              <a:extLst>
                <a:ext uri="{FF2B5EF4-FFF2-40B4-BE49-F238E27FC236}">
                  <a16:creationId xmlns:a16="http://schemas.microsoft.com/office/drawing/2014/main" id="{A33EA58E-6EF8-4868-9C17-5BA3EEE0300D}"/>
                </a:ext>
              </a:extLst>
            </p:cNvPr>
            <p:cNvSpPr>
              <a:spLocks noChangeArrowheads="1"/>
            </p:cNvSpPr>
            <p:nvPr/>
          </p:nvSpPr>
          <p:spPr bwMode="auto">
            <a:xfrm>
              <a:off x="2951163" y="3290888"/>
              <a:ext cx="1152525" cy="1565275"/>
            </a:xfrm>
            <a:prstGeom prst="rect">
              <a:avLst/>
            </a:prstGeom>
            <a:solidFill>
              <a:srgbClr val="FFC000"/>
            </a:solidFill>
            <a:ln w="44450" algn="ctr">
              <a:solidFill>
                <a:srgbClr val="FF00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84" name="テキスト ボックス 14346">
              <a:extLst>
                <a:ext uri="{FF2B5EF4-FFF2-40B4-BE49-F238E27FC236}">
                  <a16:creationId xmlns:a16="http://schemas.microsoft.com/office/drawing/2014/main" id="{85693606-FC2F-4263-87FC-5EC7D51BEE9D}"/>
                </a:ext>
              </a:extLst>
            </p:cNvPr>
            <p:cNvSpPr txBox="1">
              <a:spLocks noChangeArrowheads="1"/>
            </p:cNvSpPr>
            <p:nvPr/>
          </p:nvSpPr>
          <p:spPr bwMode="auto">
            <a:xfrm>
              <a:off x="2808288" y="3724275"/>
              <a:ext cx="1439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a:t>加工原料</a:t>
              </a:r>
              <a:endParaRPr lang="en-US" altLang="ja-JP" sz="2000"/>
            </a:p>
            <a:p>
              <a:pPr algn="ctr">
                <a:spcBef>
                  <a:spcPct val="0"/>
                </a:spcBef>
                <a:buClrTx/>
                <a:buSzTx/>
                <a:buFontTx/>
                <a:buNone/>
              </a:pPr>
              <a:r>
                <a:rPr lang="ja-JP" altLang="en-US" sz="2000"/>
                <a:t>需要量</a:t>
              </a:r>
            </a:p>
          </p:txBody>
        </p:sp>
      </p:grpSp>
      <p:grpSp>
        <p:nvGrpSpPr>
          <p:cNvPr id="27659" name="グループ化 5">
            <a:extLst>
              <a:ext uri="{FF2B5EF4-FFF2-40B4-BE49-F238E27FC236}">
                <a16:creationId xmlns:a16="http://schemas.microsoft.com/office/drawing/2014/main" id="{A41B7D06-A34F-42AE-A8D8-FC90D33EA551}"/>
              </a:ext>
            </a:extLst>
          </p:cNvPr>
          <p:cNvGrpSpPr>
            <a:grpSpLocks/>
          </p:cNvGrpSpPr>
          <p:nvPr/>
        </p:nvGrpSpPr>
        <p:grpSpPr bwMode="auto">
          <a:xfrm>
            <a:off x="7272338" y="4856163"/>
            <a:ext cx="1439862" cy="1574800"/>
            <a:chOff x="7272338" y="4856163"/>
            <a:chExt cx="1439862" cy="1574800"/>
          </a:xfrm>
        </p:grpSpPr>
        <p:sp>
          <p:nvSpPr>
            <p:cNvPr id="27681" name="正方形/長方形 10">
              <a:extLst>
                <a:ext uri="{FF2B5EF4-FFF2-40B4-BE49-F238E27FC236}">
                  <a16:creationId xmlns:a16="http://schemas.microsoft.com/office/drawing/2014/main" id="{76B06A7E-3C18-4753-B958-BC71C57645AC}"/>
                </a:ext>
              </a:extLst>
            </p:cNvPr>
            <p:cNvSpPr>
              <a:spLocks noChangeArrowheads="1"/>
            </p:cNvSpPr>
            <p:nvPr/>
          </p:nvSpPr>
          <p:spPr bwMode="auto">
            <a:xfrm>
              <a:off x="7380288" y="4856163"/>
              <a:ext cx="1223962" cy="1574800"/>
            </a:xfrm>
            <a:prstGeom prst="rect">
              <a:avLst/>
            </a:prstGeom>
            <a:solidFill>
              <a:srgbClr val="92D050">
                <a:alpha val="50195"/>
              </a:srgbClr>
            </a:solid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dirty="0"/>
            </a:p>
          </p:txBody>
        </p:sp>
        <p:sp>
          <p:nvSpPr>
            <p:cNvPr id="27682" name="テキスト ボックス 48">
              <a:extLst>
                <a:ext uri="{FF2B5EF4-FFF2-40B4-BE49-F238E27FC236}">
                  <a16:creationId xmlns:a16="http://schemas.microsoft.com/office/drawing/2014/main" id="{268DEFEF-09B5-45A7-94AE-8104D130198A}"/>
                </a:ext>
              </a:extLst>
            </p:cNvPr>
            <p:cNvSpPr txBox="1">
              <a:spLocks noChangeArrowheads="1"/>
            </p:cNvSpPr>
            <p:nvPr/>
          </p:nvSpPr>
          <p:spPr bwMode="auto">
            <a:xfrm>
              <a:off x="7272338" y="5276851"/>
              <a:ext cx="14398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a:t>家計消費</a:t>
              </a:r>
              <a:endParaRPr lang="en-US" altLang="ja-JP" sz="2000"/>
            </a:p>
            <a:p>
              <a:pPr algn="ctr">
                <a:spcBef>
                  <a:spcPct val="0"/>
                </a:spcBef>
                <a:buClrTx/>
                <a:buSzTx/>
                <a:buFontTx/>
                <a:buNone/>
              </a:pPr>
              <a:r>
                <a:rPr lang="ja-JP" altLang="en-US" sz="2000"/>
                <a:t>需要量</a:t>
              </a:r>
            </a:p>
          </p:txBody>
        </p:sp>
      </p:grpSp>
      <p:grpSp>
        <p:nvGrpSpPr>
          <p:cNvPr id="27660" name="グループ化 6">
            <a:extLst>
              <a:ext uri="{FF2B5EF4-FFF2-40B4-BE49-F238E27FC236}">
                <a16:creationId xmlns:a16="http://schemas.microsoft.com/office/drawing/2014/main" id="{8C60E335-C715-4C75-A978-C1599A699F96}"/>
              </a:ext>
            </a:extLst>
          </p:cNvPr>
          <p:cNvGrpSpPr>
            <a:grpSpLocks/>
          </p:cNvGrpSpPr>
          <p:nvPr/>
        </p:nvGrpSpPr>
        <p:grpSpPr bwMode="auto">
          <a:xfrm>
            <a:off x="2163763" y="1504950"/>
            <a:ext cx="5072062" cy="400050"/>
            <a:chOff x="2163763" y="1504950"/>
            <a:chExt cx="5072062" cy="400050"/>
          </a:xfrm>
        </p:grpSpPr>
        <p:cxnSp>
          <p:nvCxnSpPr>
            <p:cNvPr id="27678" name="直線矢印コネクタ 23">
              <a:extLst>
                <a:ext uri="{FF2B5EF4-FFF2-40B4-BE49-F238E27FC236}">
                  <a16:creationId xmlns:a16="http://schemas.microsoft.com/office/drawing/2014/main" id="{B870E70B-2871-47DC-8D5E-F23CFD10CC9A}"/>
                </a:ext>
              </a:extLst>
            </p:cNvPr>
            <p:cNvCxnSpPr>
              <a:cxnSpLocks noChangeShapeType="1"/>
            </p:cNvCxnSpPr>
            <p:nvPr/>
          </p:nvCxnSpPr>
          <p:spPr bwMode="auto">
            <a:xfrm>
              <a:off x="5508625" y="1701800"/>
              <a:ext cx="1727200"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79" name="直線矢印コネクタ 32">
              <a:extLst>
                <a:ext uri="{FF2B5EF4-FFF2-40B4-BE49-F238E27FC236}">
                  <a16:creationId xmlns:a16="http://schemas.microsoft.com/office/drawing/2014/main" id="{6E83E43C-3A2A-456B-AE15-30B3DA71E1D0}"/>
                </a:ext>
              </a:extLst>
            </p:cNvPr>
            <p:cNvCxnSpPr>
              <a:cxnSpLocks noChangeShapeType="1"/>
            </p:cNvCxnSpPr>
            <p:nvPr/>
          </p:nvCxnSpPr>
          <p:spPr bwMode="auto">
            <a:xfrm flipH="1">
              <a:off x="2163763" y="1701800"/>
              <a:ext cx="1854200"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80" name="テキスト ボックス 14347">
              <a:extLst>
                <a:ext uri="{FF2B5EF4-FFF2-40B4-BE49-F238E27FC236}">
                  <a16:creationId xmlns:a16="http://schemas.microsoft.com/office/drawing/2014/main" id="{038984A4-5D89-471D-AA7E-31BA5FAC0C1F}"/>
                </a:ext>
              </a:extLst>
            </p:cNvPr>
            <p:cNvSpPr txBox="1">
              <a:spLocks noChangeArrowheads="1"/>
            </p:cNvSpPr>
            <p:nvPr/>
          </p:nvSpPr>
          <p:spPr bwMode="auto">
            <a:xfrm>
              <a:off x="4200525" y="1504950"/>
              <a:ext cx="115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a:t>粗食料</a:t>
              </a:r>
            </a:p>
          </p:txBody>
        </p:sp>
      </p:grpSp>
      <p:grpSp>
        <p:nvGrpSpPr>
          <p:cNvPr id="27661" name="グループ化 10">
            <a:extLst>
              <a:ext uri="{FF2B5EF4-FFF2-40B4-BE49-F238E27FC236}">
                <a16:creationId xmlns:a16="http://schemas.microsoft.com/office/drawing/2014/main" id="{08013D32-4DA1-4A67-9AEB-83E5908B32CA}"/>
              </a:ext>
            </a:extLst>
          </p:cNvPr>
          <p:cNvGrpSpPr>
            <a:grpSpLocks/>
          </p:cNvGrpSpPr>
          <p:nvPr/>
        </p:nvGrpSpPr>
        <p:grpSpPr bwMode="auto">
          <a:xfrm>
            <a:off x="5155079" y="2151613"/>
            <a:ext cx="1441450" cy="1808162"/>
            <a:chOff x="4859338" y="2138363"/>
            <a:chExt cx="1441450" cy="1808162"/>
          </a:xfrm>
        </p:grpSpPr>
        <p:sp>
          <p:nvSpPr>
            <p:cNvPr id="27674" name="正方形/長方形 9">
              <a:extLst>
                <a:ext uri="{FF2B5EF4-FFF2-40B4-BE49-F238E27FC236}">
                  <a16:creationId xmlns:a16="http://schemas.microsoft.com/office/drawing/2014/main" id="{3DDD7CE0-65C3-406E-B9EC-633E8287EF88}"/>
                </a:ext>
              </a:extLst>
            </p:cNvPr>
            <p:cNvSpPr>
              <a:spLocks noChangeArrowheads="1"/>
            </p:cNvSpPr>
            <p:nvPr/>
          </p:nvSpPr>
          <p:spPr bwMode="auto">
            <a:xfrm>
              <a:off x="5003800" y="2138363"/>
              <a:ext cx="1152525" cy="1152525"/>
            </a:xfrm>
            <a:prstGeom prst="rect">
              <a:avLst/>
            </a:prstGeom>
            <a:solidFill>
              <a:srgbClr val="FFFF00"/>
            </a:solidFill>
            <a:ln w="44450" algn="ctr">
              <a:solidFill>
                <a:srgbClr val="FF00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75" name="正方形/長方形 13">
              <a:extLst>
                <a:ext uri="{FF2B5EF4-FFF2-40B4-BE49-F238E27FC236}">
                  <a16:creationId xmlns:a16="http://schemas.microsoft.com/office/drawing/2014/main" id="{18251D87-A5E2-4671-AF90-D8A808A931D5}"/>
                </a:ext>
              </a:extLst>
            </p:cNvPr>
            <p:cNvSpPr>
              <a:spLocks noChangeArrowheads="1"/>
            </p:cNvSpPr>
            <p:nvPr/>
          </p:nvSpPr>
          <p:spPr bwMode="auto">
            <a:xfrm>
              <a:off x="5003800" y="3290888"/>
              <a:ext cx="1152525" cy="655637"/>
            </a:xfrm>
            <a:prstGeom prst="rect">
              <a:avLst/>
            </a:prstGeom>
            <a:noFill/>
            <a:ln w="254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76" name="テキスト ボックス 49">
              <a:extLst>
                <a:ext uri="{FF2B5EF4-FFF2-40B4-BE49-F238E27FC236}">
                  <a16:creationId xmlns:a16="http://schemas.microsoft.com/office/drawing/2014/main" id="{33285FE2-80F0-4166-ABAA-AC6D344EC2AC}"/>
                </a:ext>
              </a:extLst>
            </p:cNvPr>
            <p:cNvSpPr txBox="1">
              <a:spLocks noChangeArrowheads="1"/>
            </p:cNvSpPr>
            <p:nvPr/>
          </p:nvSpPr>
          <p:spPr bwMode="auto">
            <a:xfrm>
              <a:off x="4859338" y="2266950"/>
              <a:ext cx="1441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dirty="0"/>
                <a:t>業務用</a:t>
              </a:r>
              <a:endParaRPr lang="en-US" altLang="ja-JP" sz="2000" dirty="0"/>
            </a:p>
            <a:p>
              <a:pPr algn="ctr">
                <a:spcBef>
                  <a:spcPct val="0"/>
                </a:spcBef>
                <a:buClrTx/>
                <a:buSzTx/>
                <a:buFontTx/>
                <a:buNone/>
              </a:pPr>
              <a:r>
                <a:rPr lang="ja-JP" altLang="en-US" sz="2000" dirty="0"/>
                <a:t>需要量</a:t>
              </a:r>
              <a:endParaRPr lang="en-US" altLang="ja-JP" sz="2000" dirty="0"/>
            </a:p>
            <a:p>
              <a:pPr algn="ctr">
                <a:spcBef>
                  <a:spcPct val="0"/>
                </a:spcBef>
                <a:buClrTx/>
                <a:buSzTx/>
                <a:buFontTx/>
                <a:buNone/>
              </a:pPr>
              <a:r>
                <a:rPr lang="ja-JP" altLang="en-US" sz="1600" dirty="0"/>
                <a:t>（外食・中食）</a:t>
              </a:r>
            </a:p>
          </p:txBody>
        </p:sp>
        <p:sp>
          <p:nvSpPr>
            <p:cNvPr id="27677" name="テキスト ボックス 8">
              <a:extLst>
                <a:ext uri="{FF2B5EF4-FFF2-40B4-BE49-F238E27FC236}">
                  <a16:creationId xmlns:a16="http://schemas.microsoft.com/office/drawing/2014/main" id="{4987DA5F-72E0-4B4A-8C4B-357A308B1EE0}"/>
                </a:ext>
              </a:extLst>
            </p:cNvPr>
            <p:cNvSpPr txBox="1">
              <a:spLocks noChangeArrowheads="1"/>
            </p:cNvSpPr>
            <p:nvPr/>
          </p:nvSpPr>
          <p:spPr bwMode="auto">
            <a:xfrm>
              <a:off x="4931990" y="3319969"/>
              <a:ext cx="1296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600"/>
                <a:t>国内加工品</a:t>
              </a:r>
              <a:endParaRPr lang="en-US" altLang="ja-JP" sz="1600"/>
            </a:p>
            <a:p>
              <a:pPr algn="ctr">
                <a:spcBef>
                  <a:spcPct val="0"/>
                </a:spcBef>
                <a:buClrTx/>
                <a:buSzTx/>
                <a:buFontTx/>
                <a:buNone/>
              </a:pPr>
              <a:r>
                <a:rPr lang="ja-JP" altLang="en-US" sz="1600"/>
                <a:t>仕入</a:t>
              </a:r>
            </a:p>
          </p:txBody>
        </p:sp>
      </p:grpSp>
      <p:grpSp>
        <p:nvGrpSpPr>
          <p:cNvPr id="27662" name="グループ化 11">
            <a:extLst>
              <a:ext uri="{FF2B5EF4-FFF2-40B4-BE49-F238E27FC236}">
                <a16:creationId xmlns:a16="http://schemas.microsoft.com/office/drawing/2014/main" id="{9E3BA8C4-C57B-4C5E-A93E-43D362B74CE4}"/>
              </a:ext>
            </a:extLst>
          </p:cNvPr>
          <p:cNvGrpSpPr>
            <a:grpSpLocks/>
          </p:cNvGrpSpPr>
          <p:nvPr/>
        </p:nvGrpSpPr>
        <p:grpSpPr bwMode="auto">
          <a:xfrm>
            <a:off x="4156915" y="1487488"/>
            <a:ext cx="4571160" cy="3360737"/>
            <a:chOff x="4156915" y="1487488"/>
            <a:chExt cx="4571160" cy="3360737"/>
          </a:xfrm>
        </p:grpSpPr>
        <p:sp>
          <p:nvSpPr>
            <p:cNvPr id="27664" name="正方形/長方形 11">
              <a:extLst>
                <a:ext uri="{FF2B5EF4-FFF2-40B4-BE49-F238E27FC236}">
                  <a16:creationId xmlns:a16="http://schemas.microsoft.com/office/drawing/2014/main" id="{16851F71-6513-4905-A204-490557B00613}"/>
                </a:ext>
              </a:extLst>
            </p:cNvPr>
            <p:cNvSpPr>
              <a:spLocks noChangeArrowheads="1"/>
            </p:cNvSpPr>
            <p:nvPr/>
          </p:nvSpPr>
          <p:spPr bwMode="auto">
            <a:xfrm>
              <a:off x="7380288" y="3975100"/>
              <a:ext cx="1223962" cy="873125"/>
            </a:xfrm>
            <a:prstGeom prst="rect">
              <a:avLst/>
            </a:prstGeom>
            <a:noFill/>
            <a:ln w="254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65" name="正方形/長方形 12">
              <a:extLst>
                <a:ext uri="{FF2B5EF4-FFF2-40B4-BE49-F238E27FC236}">
                  <a16:creationId xmlns:a16="http://schemas.microsoft.com/office/drawing/2014/main" id="{1AA0AD3A-6E4A-4A21-8E80-B41E46F98436}"/>
                </a:ext>
              </a:extLst>
            </p:cNvPr>
            <p:cNvSpPr>
              <a:spLocks noChangeArrowheads="1"/>
            </p:cNvSpPr>
            <p:nvPr/>
          </p:nvSpPr>
          <p:spPr bwMode="auto">
            <a:xfrm>
              <a:off x="7380288" y="1487488"/>
              <a:ext cx="1223962" cy="650875"/>
            </a:xfrm>
            <a:prstGeom prst="rect">
              <a:avLst/>
            </a:prstGeom>
            <a:noFill/>
            <a:ln w="254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cxnSp>
          <p:nvCxnSpPr>
            <p:cNvPr id="27666" name="直線矢印コネクタ 6">
              <a:extLst>
                <a:ext uri="{FF2B5EF4-FFF2-40B4-BE49-F238E27FC236}">
                  <a16:creationId xmlns:a16="http://schemas.microsoft.com/office/drawing/2014/main" id="{1C8674A6-8EBB-4A90-BEDD-2703E2D6690E}"/>
                </a:ext>
              </a:extLst>
            </p:cNvPr>
            <p:cNvCxnSpPr>
              <a:cxnSpLocks noChangeShapeType="1"/>
            </p:cNvCxnSpPr>
            <p:nvPr/>
          </p:nvCxnSpPr>
          <p:spPr bwMode="auto">
            <a:xfrm>
              <a:off x="4200524" y="3621771"/>
              <a:ext cx="1027206"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7" name="直線矢印コネクタ 21">
              <a:extLst>
                <a:ext uri="{FF2B5EF4-FFF2-40B4-BE49-F238E27FC236}">
                  <a16:creationId xmlns:a16="http://schemas.microsoft.com/office/drawing/2014/main" id="{706CF9AA-3360-4EA2-96D1-71111C4FD972}"/>
                </a:ext>
              </a:extLst>
            </p:cNvPr>
            <p:cNvCxnSpPr>
              <a:cxnSpLocks noChangeShapeType="1"/>
            </p:cNvCxnSpPr>
            <p:nvPr/>
          </p:nvCxnSpPr>
          <p:spPr bwMode="auto">
            <a:xfrm>
              <a:off x="4156915" y="4439372"/>
              <a:ext cx="3203575"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68" name="正方形/長方形 25">
              <a:extLst>
                <a:ext uri="{FF2B5EF4-FFF2-40B4-BE49-F238E27FC236}">
                  <a16:creationId xmlns:a16="http://schemas.microsoft.com/office/drawing/2014/main" id="{9CF40141-73E6-4079-88AC-26162D41693B}"/>
                </a:ext>
              </a:extLst>
            </p:cNvPr>
            <p:cNvSpPr>
              <a:spLocks noChangeArrowheads="1"/>
            </p:cNvSpPr>
            <p:nvPr/>
          </p:nvSpPr>
          <p:spPr bwMode="auto">
            <a:xfrm>
              <a:off x="7380288" y="3290888"/>
              <a:ext cx="1223962" cy="70485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69" name="正方形/長方形 26">
              <a:extLst>
                <a:ext uri="{FF2B5EF4-FFF2-40B4-BE49-F238E27FC236}">
                  <a16:creationId xmlns:a16="http://schemas.microsoft.com/office/drawing/2014/main" id="{43C81CB0-429A-4BDB-98B5-6FDC8A84D81A}"/>
                </a:ext>
              </a:extLst>
            </p:cNvPr>
            <p:cNvSpPr>
              <a:spLocks noChangeArrowheads="1"/>
            </p:cNvSpPr>
            <p:nvPr/>
          </p:nvSpPr>
          <p:spPr bwMode="auto">
            <a:xfrm>
              <a:off x="7380288" y="2138363"/>
              <a:ext cx="1223962" cy="115252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cxnSp>
          <p:nvCxnSpPr>
            <p:cNvPr id="27671" name="直線矢印コネクタ 29">
              <a:extLst>
                <a:ext uri="{FF2B5EF4-FFF2-40B4-BE49-F238E27FC236}">
                  <a16:creationId xmlns:a16="http://schemas.microsoft.com/office/drawing/2014/main" id="{BB6CC423-0FEF-4DEC-9DBB-D7731C5E88B9}"/>
                </a:ext>
              </a:extLst>
            </p:cNvPr>
            <p:cNvCxnSpPr>
              <a:cxnSpLocks noChangeShapeType="1"/>
            </p:cNvCxnSpPr>
            <p:nvPr/>
          </p:nvCxnSpPr>
          <p:spPr bwMode="auto">
            <a:xfrm>
              <a:off x="6542088" y="2852936"/>
              <a:ext cx="755650"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72" name="テキスト ボックス 14345">
              <a:extLst>
                <a:ext uri="{FF2B5EF4-FFF2-40B4-BE49-F238E27FC236}">
                  <a16:creationId xmlns:a16="http://schemas.microsoft.com/office/drawing/2014/main" id="{8D173A19-7F65-43A2-BE89-CD94B67AA730}"/>
                </a:ext>
              </a:extLst>
            </p:cNvPr>
            <p:cNvSpPr txBox="1">
              <a:spLocks noChangeArrowheads="1"/>
            </p:cNvSpPr>
            <p:nvPr/>
          </p:nvSpPr>
          <p:spPr bwMode="auto">
            <a:xfrm>
              <a:off x="7262813" y="1639888"/>
              <a:ext cx="1465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800"/>
                <a:t>減耗量等</a:t>
              </a:r>
            </a:p>
          </p:txBody>
        </p:sp>
        <p:sp>
          <p:nvSpPr>
            <p:cNvPr id="27673" name="テキスト ボックス 9">
              <a:extLst>
                <a:ext uri="{FF2B5EF4-FFF2-40B4-BE49-F238E27FC236}">
                  <a16:creationId xmlns:a16="http://schemas.microsoft.com/office/drawing/2014/main" id="{DA236E64-A619-43C1-B247-251624BEAFFE}"/>
                </a:ext>
              </a:extLst>
            </p:cNvPr>
            <p:cNvSpPr txBox="1">
              <a:spLocks noChangeArrowheads="1"/>
            </p:cNvSpPr>
            <p:nvPr/>
          </p:nvSpPr>
          <p:spPr bwMode="auto">
            <a:xfrm>
              <a:off x="7318028" y="4166325"/>
              <a:ext cx="13550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600"/>
                <a:t>国内加工品購入</a:t>
              </a:r>
            </a:p>
          </p:txBody>
        </p:sp>
      </p:grpSp>
      <p:cxnSp>
        <p:nvCxnSpPr>
          <p:cNvPr id="4" name="直線矢印コネクタ 29">
            <a:extLst>
              <a:ext uri="{FF2B5EF4-FFF2-40B4-BE49-F238E27FC236}">
                <a16:creationId xmlns:a16="http://schemas.microsoft.com/office/drawing/2014/main" id="{6898A9F6-1DE4-D3F4-5646-5A22050455C7}"/>
              </a:ext>
            </a:extLst>
          </p:cNvPr>
          <p:cNvCxnSpPr>
            <a:cxnSpLocks noChangeShapeType="1"/>
          </p:cNvCxnSpPr>
          <p:nvPr/>
        </p:nvCxnSpPr>
        <p:spPr bwMode="auto">
          <a:xfrm>
            <a:off x="6542088" y="3623838"/>
            <a:ext cx="755650"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テキスト ボックス 2">
            <a:extLst>
              <a:ext uri="{FF2B5EF4-FFF2-40B4-BE49-F238E27FC236}">
                <a16:creationId xmlns:a16="http://schemas.microsoft.com/office/drawing/2014/main" id="{E2B0A942-287F-F0B6-B4F8-2256F8B01B7D}"/>
              </a:ext>
            </a:extLst>
          </p:cNvPr>
          <p:cNvSpPr txBox="1"/>
          <p:nvPr/>
        </p:nvSpPr>
        <p:spPr>
          <a:xfrm>
            <a:off x="2020955" y="5242259"/>
            <a:ext cx="3203575" cy="707886"/>
          </a:xfrm>
          <a:prstGeom prst="rect">
            <a:avLst/>
          </a:prstGeom>
          <a:noFill/>
        </p:spPr>
        <p:txBody>
          <a:bodyPr wrap="square" rtlCol="0">
            <a:spAutoFit/>
          </a:bodyPr>
          <a:lstStyle/>
          <a:p>
            <a:r>
              <a:rPr lang="ja-JP" altLang="en-US" sz="2000" dirty="0">
                <a:solidFill>
                  <a:schemeClr val="bg2">
                    <a:lumMod val="60000"/>
                    <a:lumOff val="40000"/>
                  </a:schemeClr>
                </a:solidFill>
              </a:rPr>
              <a:t>家計消費需要：</a:t>
            </a:r>
            <a:r>
              <a:rPr lang="en-US" altLang="ja-JP" sz="2000" dirty="0">
                <a:solidFill>
                  <a:schemeClr val="bg2">
                    <a:lumMod val="60000"/>
                    <a:lumOff val="40000"/>
                  </a:schemeClr>
                </a:solidFill>
              </a:rPr>
              <a:t>44%</a:t>
            </a:r>
          </a:p>
          <a:p>
            <a:r>
              <a:rPr lang="ja-JP" altLang="en-US" sz="2000" dirty="0">
                <a:solidFill>
                  <a:schemeClr val="bg2">
                    <a:lumMod val="60000"/>
                    <a:lumOff val="40000"/>
                  </a:schemeClr>
                </a:solidFill>
              </a:rPr>
              <a:t>   </a:t>
            </a:r>
            <a:r>
              <a:rPr kumimoji="1" lang="ja-JP" altLang="en-US" sz="2000" dirty="0">
                <a:solidFill>
                  <a:schemeClr val="bg2">
                    <a:lumMod val="60000"/>
                    <a:lumOff val="40000"/>
                  </a:schemeClr>
                </a:solidFill>
              </a:rPr>
              <a:t> ～その輸入割合：３</a:t>
            </a:r>
            <a:r>
              <a:rPr kumimoji="1" lang="en-US" altLang="ja-JP" sz="2000" dirty="0">
                <a:solidFill>
                  <a:schemeClr val="bg2">
                    <a:lumMod val="60000"/>
                    <a:lumOff val="40000"/>
                  </a:schemeClr>
                </a:solidFill>
              </a:rPr>
              <a:t>%</a:t>
            </a:r>
            <a:endParaRPr kumimoji="1" lang="ja-JP" altLang="en-US" sz="2000" dirty="0">
              <a:solidFill>
                <a:schemeClr val="bg2">
                  <a:lumMod val="60000"/>
                  <a:lumOff val="40000"/>
                </a:schemeClr>
              </a:solidFill>
            </a:endParaRPr>
          </a:p>
        </p:txBody>
      </p:sp>
      <p:sp>
        <p:nvSpPr>
          <p:cNvPr id="5" name="テキスト ボックス 4">
            <a:extLst>
              <a:ext uri="{FF2B5EF4-FFF2-40B4-BE49-F238E27FC236}">
                <a16:creationId xmlns:a16="http://schemas.microsoft.com/office/drawing/2014/main" id="{5BAD8523-B83B-D0AA-F530-E40D1FB168C7}"/>
              </a:ext>
            </a:extLst>
          </p:cNvPr>
          <p:cNvSpPr txBox="1"/>
          <p:nvPr/>
        </p:nvSpPr>
        <p:spPr>
          <a:xfrm>
            <a:off x="3035300" y="788886"/>
            <a:ext cx="3203575" cy="492443"/>
          </a:xfrm>
          <a:prstGeom prst="rect">
            <a:avLst/>
          </a:prstGeom>
          <a:noFill/>
        </p:spPr>
        <p:txBody>
          <a:bodyPr wrap="square" rtlCol="0">
            <a:spAutoFit/>
          </a:bodyPr>
          <a:lstStyle/>
          <a:p>
            <a:pPr algn="ctr"/>
            <a:r>
              <a:rPr lang="en-US" altLang="ja-JP" sz="2600" dirty="0">
                <a:solidFill>
                  <a:srgbClr val="FF0000"/>
                </a:solidFill>
              </a:rPr>
              <a:t>〈2020</a:t>
            </a:r>
            <a:r>
              <a:rPr lang="ja-JP" altLang="en-US" sz="2600" dirty="0">
                <a:solidFill>
                  <a:srgbClr val="FF0000"/>
                </a:solidFill>
              </a:rPr>
              <a:t>年度</a:t>
            </a:r>
            <a:r>
              <a:rPr lang="en-US" altLang="ja-JP" sz="2600" dirty="0">
                <a:solidFill>
                  <a:srgbClr val="FF0000"/>
                </a:solidFill>
              </a:rPr>
              <a:t>〉</a:t>
            </a:r>
            <a:endParaRPr kumimoji="1" lang="ja-JP" altLang="en-US" sz="2600" dirty="0">
              <a:solidFill>
                <a:srgbClr val="FF0000"/>
              </a:solidFill>
            </a:endParaRPr>
          </a:p>
        </p:txBody>
      </p:sp>
      <p:sp>
        <p:nvSpPr>
          <p:cNvPr id="6" name="テキスト ボックス 5">
            <a:extLst>
              <a:ext uri="{FF2B5EF4-FFF2-40B4-BE49-F238E27FC236}">
                <a16:creationId xmlns:a16="http://schemas.microsoft.com/office/drawing/2014/main" id="{3C957D9F-475B-891C-737D-A534E98A9B37}"/>
              </a:ext>
            </a:extLst>
          </p:cNvPr>
          <p:cNvSpPr txBox="1"/>
          <p:nvPr/>
        </p:nvSpPr>
        <p:spPr>
          <a:xfrm>
            <a:off x="2013416" y="2547353"/>
            <a:ext cx="3203575" cy="707886"/>
          </a:xfrm>
          <a:prstGeom prst="rect">
            <a:avLst/>
          </a:prstGeom>
          <a:noFill/>
        </p:spPr>
        <p:txBody>
          <a:bodyPr wrap="square" rtlCol="0">
            <a:spAutoFit/>
          </a:bodyPr>
          <a:lstStyle/>
          <a:p>
            <a:r>
              <a:rPr lang="ja-JP" altLang="en-US" sz="2000" dirty="0">
                <a:solidFill>
                  <a:srgbClr val="FF0000"/>
                </a:solidFill>
              </a:rPr>
              <a:t>加工・業務用需要：</a:t>
            </a:r>
            <a:r>
              <a:rPr lang="en-US" altLang="ja-JP" sz="2000" dirty="0">
                <a:solidFill>
                  <a:srgbClr val="FF0000"/>
                </a:solidFill>
              </a:rPr>
              <a:t>56%</a:t>
            </a:r>
          </a:p>
          <a:p>
            <a:r>
              <a:rPr kumimoji="1" lang="ja-JP" altLang="en-US" sz="2000" dirty="0">
                <a:solidFill>
                  <a:srgbClr val="FF0000"/>
                </a:solidFill>
              </a:rPr>
              <a:t>　 　～その輸入割合：</a:t>
            </a:r>
            <a:r>
              <a:rPr kumimoji="1" lang="en-US" altLang="ja-JP" sz="2000" dirty="0">
                <a:solidFill>
                  <a:srgbClr val="FF0000"/>
                </a:solidFill>
              </a:rPr>
              <a:t>32%</a:t>
            </a:r>
            <a:endParaRPr kumimoji="1" lang="ja-JP" altLang="en-US" sz="2000" dirty="0">
              <a:solidFill>
                <a:srgbClr val="FF0000"/>
              </a:solidFill>
            </a:endParaRPr>
          </a:p>
        </p:txBody>
      </p:sp>
      <p:sp>
        <p:nvSpPr>
          <p:cNvPr id="2" name="Text Box 4">
            <a:extLst>
              <a:ext uri="{FF2B5EF4-FFF2-40B4-BE49-F238E27FC236}">
                <a16:creationId xmlns:a16="http://schemas.microsoft.com/office/drawing/2014/main" id="{3B2387C7-7576-E505-41D2-5D774A0242CC}"/>
              </a:ext>
            </a:extLst>
          </p:cNvPr>
          <p:cNvSpPr txBox="1">
            <a:spLocks noChangeArrowheads="1"/>
          </p:cNvSpPr>
          <p:nvPr/>
        </p:nvSpPr>
        <p:spPr bwMode="auto">
          <a:xfrm>
            <a:off x="467762" y="6557964"/>
            <a:ext cx="77041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buClrTx/>
              <a:buSzTx/>
              <a:buFontTx/>
              <a:buNone/>
            </a:pPr>
            <a:r>
              <a:rPr lang="ja-JP" altLang="en-US" sz="1000" dirty="0"/>
              <a:t>資料：小林茂典「野菜の用途別需要の動向と国内産地の対応課題」（農林水産政策研究所</a:t>
            </a:r>
            <a:r>
              <a:rPr lang="en-US" altLang="ja-JP" sz="1000" dirty="0"/>
              <a:t>『</a:t>
            </a:r>
            <a:r>
              <a:rPr lang="ja-JP" altLang="en-US" sz="1000" dirty="0"/>
              <a:t>農林水産政策研究</a:t>
            </a:r>
            <a:r>
              <a:rPr lang="en-US" altLang="ja-JP" sz="1000" dirty="0"/>
              <a:t>』</a:t>
            </a:r>
            <a:r>
              <a:rPr lang="ja-JP" altLang="en-US" sz="1000" dirty="0"/>
              <a:t>第</a:t>
            </a:r>
            <a:r>
              <a:rPr lang="en-US" altLang="ja-JP" sz="1000" dirty="0"/>
              <a:t>11</a:t>
            </a:r>
            <a:r>
              <a:rPr lang="ja-JP" altLang="en-US" sz="1000" dirty="0"/>
              <a:t>号、</a:t>
            </a:r>
            <a:r>
              <a:rPr lang="en-US" altLang="ja-JP" sz="1000" dirty="0"/>
              <a:t>2006</a:t>
            </a:r>
            <a:r>
              <a:rPr lang="ja-JP" altLang="en-US" sz="1000" dirty="0"/>
              <a:t>年）を加筆</a:t>
            </a:r>
          </a:p>
        </p:txBody>
      </p:sp>
      <p:sp>
        <p:nvSpPr>
          <p:cNvPr id="7" name="テキスト ボックス 6">
            <a:extLst>
              <a:ext uri="{FF2B5EF4-FFF2-40B4-BE49-F238E27FC236}">
                <a16:creationId xmlns:a16="http://schemas.microsoft.com/office/drawing/2014/main" id="{1336F68A-7F3E-70F3-4F5E-71BCC5E040CC}"/>
              </a:ext>
            </a:extLst>
          </p:cNvPr>
          <p:cNvSpPr txBox="1"/>
          <p:nvPr/>
        </p:nvSpPr>
        <p:spPr>
          <a:xfrm>
            <a:off x="4701751" y="4645363"/>
            <a:ext cx="2195155" cy="400110"/>
          </a:xfrm>
          <a:prstGeom prst="rect">
            <a:avLst/>
          </a:prstGeom>
          <a:noFill/>
        </p:spPr>
        <p:txBody>
          <a:bodyPr wrap="square" rtlCol="0">
            <a:spAutoFit/>
          </a:bodyPr>
          <a:lstStyle/>
          <a:p>
            <a:pPr algn="ctr"/>
            <a:r>
              <a:rPr lang="ja-JP" altLang="en-US" sz="2000" u="sng" dirty="0">
                <a:solidFill>
                  <a:srgbClr val="FF0000"/>
                </a:solidFill>
              </a:rPr>
              <a:t>加工・業務用野菜</a:t>
            </a:r>
            <a:endParaRPr lang="en-US" altLang="ja-JP" sz="2000" u="sng" dirty="0">
              <a:solidFill>
                <a:srgbClr val="FF0000"/>
              </a:solidFill>
            </a:endParaRPr>
          </a:p>
        </p:txBody>
      </p:sp>
      <p:sp>
        <p:nvSpPr>
          <p:cNvPr id="8" name="テキスト ボックス 7">
            <a:extLst>
              <a:ext uri="{FF2B5EF4-FFF2-40B4-BE49-F238E27FC236}">
                <a16:creationId xmlns:a16="http://schemas.microsoft.com/office/drawing/2014/main" id="{6B40C0B7-ADED-9CCA-493F-695915F4FC46}"/>
              </a:ext>
            </a:extLst>
          </p:cNvPr>
          <p:cNvSpPr txBox="1"/>
          <p:nvPr/>
        </p:nvSpPr>
        <p:spPr>
          <a:xfrm>
            <a:off x="4524824" y="4963650"/>
            <a:ext cx="2600686" cy="369332"/>
          </a:xfrm>
          <a:prstGeom prst="rect">
            <a:avLst/>
          </a:prstGeom>
          <a:noFill/>
        </p:spPr>
        <p:txBody>
          <a:bodyPr wrap="square" rtlCol="0">
            <a:spAutoFit/>
          </a:bodyPr>
          <a:lstStyle/>
          <a:p>
            <a:pPr algn="ctr"/>
            <a:r>
              <a:rPr kumimoji="1" lang="ja-JP" altLang="en-US" sz="1800" dirty="0">
                <a:solidFill>
                  <a:srgbClr val="FF0000"/>
                </a:solidFill>
              </a:rPr>
              <a:t>（</a:t>
            </a:r>
            <a:r>
              <a:rPr kumimoji="1" lang="ja-JP" altLang="en-US" sz="1800" u="sng" dirty="0">
                <a:solidFill>
                  <a:srgbClr val="FF0000"/>
                </a:solidFill>
              </a:rPr>
              <a:t>加工原料・業務用食材</a:t>
            </a:r>
            <a:r>
              <a:rPr kumimoji="1" lang="ja-JP" altLang="en-US" sz="1800" dirty="0">
                <a:solidFill>
                  <a:srgbClr val="FF0000"/>
                </a:solidFill>
              </a:rPr>
              <a:t>）</a:t>
            </a:r>
          </a:p>
        </p:txBody>
      </p:sp>
      <p:sp>
        <p:nvSpPr>
          <p:cNvPr id="9" name="楕円 8">
            <a:extLst>
              <a:ext uri="{FF2B5EF4-FFF2-40B4-BE49-F238E27FC236}">
                <a16:creationId xmlns:a16="http://schemas.microsoft.com/office/drawing/2014/main" id="{7AD4ACBD-1127-C98B-CF8C-E29E191981AC}"/>
              </a:ext>
            </a:extLst>
          </p:cNvPr>
          <p:cNvSpPr/>
          <p:nvPr/>
        </p:nvSpPr>
        <p:spPr bwMode="auto">
          <a:xfrm>
            <a:off x="4364203" y="4529513"/>
            <a:ext cx="2921929" cy="950556"/>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cxnSp>
        <p:nvCxnSpPr>
          <p:cNvPr id="11" name="直線コネクタ 10">
            <a:extLst>
              <a:ext uri="{FF2B5EF4-FFF2-40B4-BE49-F238E27FC236}">
                <a16:creationId xmlns:a16="http://schemas.microsoft.com/office/drawing/2014/main" id="{48C771F4-FFA8-BA01-7CEA-3B9489069CA9}"/>
              </a:ext>
            </a:extLst>
          </p:cNvPr>
          <p:cNvCxnSpPr>
            <a:cxnSpLocks/>
          </p:cNvCxnSpPr>
          <p:nvPr/>
        </p:nvCxnSpPr>
        <p:spPr bwMode="auto">
          <a:xfrm>
            <a:off x="4142640" y="4621884"/>
            <a:ext cx="429360" cy="129216"/>
          </a:xfrm>
          <a:prstGeom prst="line">
            <a:avLst/>
          </a:prstGeom>
          <a:ln w="158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 name="直線コネクタ 12">
            <a:extLst>
              <a:ext uri="{FF2B5EF4-FFF2-40B4-BE49-F238E27FC236}">
                <a16:creationId xmlns:a16="http://schemas.microsoft.com/office/drawing/2014/main" id="{31D31CB7-4FC9-C0F2-32E2-7BC663E48B6E}"/>
              </a:ext>
            </a:extLst>
          </p:cNvPr>
          <p:cNvCxnSpPr>
            <a:endCxn id="9" idx="7"/>
          </p:cNvCxnSpPr>
          <p:nvPr/>
        </p:nvCxnSpPr>
        <p:spPr bwMode="auto">
          <a:xfrm>
            <a:off x="6505293" y="3099322"/>
            <a:ext cx="352932" cy="1569397"/>
          </a:xfrm>
          <a:prstGeom prst="line">
            <a:avLst/>
          </a:prstGeom>
          <a:solidFill>
            <a:schemeClr val="accent1"/>
          </a:solidFill>
          <a:ln w="158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Rectangle 2">
            <a:extLst>
              <a:ext uri="{FF2B5EF4-FFF2-40B4-BE49-F238E27FC236}">
                <a16:creationId xmlns:a16="http://schemas.microsoft.com/office/drawing/2014/main" id="{5D372738-4FAE-4BC9-BDC6-0BD281F0290A}"/>
              </a:ext>
            </a:extLst>
          </p:cNvPr>
          <p:cNvSpPr txBox="1">
            <a:spLocks noChangeArrowheads="1"/>
          </p:cNvSpPr>
          <p:nvPr/>
        </p:nvSpPr>
        <p:spPr bwMode="auto">
          <a:xfrm>
            <a:off x="506879" y="119918"/>
            <a:ext cx="8229600" cy="504825"/>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3000" kern="0" dirty="0">
                <a:latin typeface="ＭＳ ゴシック" pitchFamily="49" charset="-128"/>
                <a:ea typeface="ＭＳ ゴシック" pitchFamily="49" charset="-128"/>
              </a:rPr>
              <a:t>（再掲）野菜の用途別需要の概念図（</a:t>
            </a:r>
            <a:r>
              <a:rPr lang="en-US" altLang="ja-JP" sz="3000" kern="0" dirty="0">
                <a:latin typeface="ＭＳ ゴシック" pitchFamily="49" charset="-128"/>
                <a:ea typeface="ＭＳ ゴシック" pitchFamily="49" charset="-128"/>
              </a:rPr>
              <a:t>2</a:t>
            </a:r>
            <a:r>
              <a:rPr lang="ja-JP" altLang="en-US" sz="3000" kern="0" dirty="0">
                <a:latin typeface="ＭＳ ゴシック" pitchFamily="49" charset="-128"/>
                <a:ea typeface="ＭＳ ゴシック" pitchFamily="49" charset="-128"/>
              </a:rPr>
              <a:t>）</a:t>
            </a:r>
          </a:p>
        </p:txBody>
      </p:sp>
    </p:spTree>
    <p:extLst>
      <p:ext uri="{BB962C8B-B14F-4D97-AF65-F5344CB8AC3E}">
        <p14:creationId xmlns:p14="http://schemas.microsoft.com/office/powerpoint/2010/main" val="10499767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スライド番号プレースホルダー 2">
            <a:extLst>
              <a:ext uri="{FF2B5EF4-FFF2-40B4-BE49-F238E27FC236}">
                <a16:creationId xmlns:a16="http://schemas.microsoft.com/office/drawing/2014/main" id="{0497C678-9210-4944-B178-FEAEB771593A}"/>
              </a:ext>
            </a:extLst>
          </p:cNvPr>
          <p:cNvSpPr txBox="1">
            <a:spLocks noGrp="1"/>
          </p:cNvSpPr>
          <p:nvPr/>
        </p:nvSpPr>
        <p:spPr bwMode="auto">
          <a:xfrm>
            <a:off x="8585159" y="6321862"/>
            <a:ext cx="47989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r" eaLnBrk="1" hangingPunct="1">
              <a:spcBef>
                <a:spcPct val="0"/>
              </a:spcBef>
              <a:buClrTx/>
              <a:buSzTx/>
              <a:buFontTx/>
              <a:buNone/>
            </a:pPr>
            <a:fld id="{8360ADEA-C318-430C-BA3B-C2BE03DEAC0F}" type="slidenum">
              <a:rPr kumimoji="0" lang="en-US" altLang="ja-JP" sz="1200">
                <a:latin typeface="Arial Black" panose="020B0A04020102020204" pitchFamily="34" charset="0"/>
              </a:rPr>
              <a:pPr algn="r" eaLnBrk="1" hangingPunct="1">
                <a:spcBef>
                  <a:spcPct val="0"/>
                </a:spcBef>
                <a:buClrTx/>
                <a:buSzTx/>
                <a:buFontTx/>
                <a:buNone/>
              </a:pPr>
              <a:t>70</a:t>
            </a:fld>
            <a:endParaRPr kumimoji="0" lang="en-US" altLang="ja-JP" sz="1200" dirty="0">
              <a:latin typeface="Arial Black" panose="020B0A04020102020204" pitchFamily="34" charset="0"/>
            </a:endParaRPr>
          </a:p>
        </p:txBody>
      </p:sp>
      <p:sp>
        <p:nvSpPr>
          <p:cNvPr id="27652" name="矢印: 右 16">
            <a:extLst>
              <a:ext uri="{FF2B5EF4-FFF2-40B4-BE49-F238E27FC236}">
                <a16:creationId xmlns:a16="http://schemas.microsoft.com/office/drawing/2014/main" id="{05D3AF7B-FAF1-4BC1-B060-52F9F01BA92E}"/>
              </a:ext>
            </a:extLst>
          </p:cNvPr>
          <p:cNvSpPr>
            <a:spLocks noChangeArrowheads="1"/>
          </p:cNvSpPr>
          <p:nvPr/>
        </p:nvSpPr>
        <p:spPr bwMode="auto">
          <a:xfrm>
            <a:off x="2014538" y="4000503"/>
            <a:ext cx="881062" cy="420181"/>
          </a:xfrm>
          <a:prstGeom prst="rightArrow">
            <a:avLst>
              <a:gd name="adj1" fmla="val 50000"/>
              <a:gd name="adj2" fmla="val 50054"/>
            </a:avLst>
          </a:prstGeom>
          <a:solidFill>
            <a:srgbClr val="FF0000"/>
          </a:solidFill>
          <a:ln w="9525" algn="ctr">
            <a:solidFill>
              <a:schemeClr val="tx1"/>
            </a:solidFill>
            <a:round/>
            <a:headEnd/>
            <a:tailEnd/>
          </a:ln>
          <a:effec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53" name="矢印: 右 17">
            <a:extLst>
              <a:ext uri="{FF2B5EF4-FFF2-40B4-BE49-F238E27FC236}">
                <a16:creationId xmlns:a16="http://schemas.microsoft.com/office/drawing/2014/main" id="{3A001B8C-EC9D-46E7-9235-5FAAB0CEBEF9}"/>
              </a:ext>
            </a:extLst>
          </p:cNvPr>
          <p:cNvSpPr>
            <a:spLocks noChangeArrowheads="1"/>
          </p:cNvSpPr>
          <p:nvPr/>
        </p:nvSpPr>
        <p:spPr bwMode="auto">
          <a:xfrm>
            <a:off x="2007722" y="2179414"/>
            <a:ext cx="3147356" cy="420181"/>
          </a:xfrm>
          <a:prstGeom prst="rightArrow">
            <a:avLst>
              <a:gd name="adj1" fmla="val 50000"/>
              <a:gd name="adj2" fmla="val 50111"/>
            </a:avLst>
          </a:prstGeom>
          <a:solidFill>
            <a:srgbClr val="FF0000"/>
          </a:solidFill>
          <a:ln w="9525" algn="ctr">
            <a:solidFill>
              <a:schemeClr val="tx1"/>
            </a:solidFill>
            <a:round/>
            <a:headEnd/>
            <a:tailEnd/>
          </a:ln>
          <a:effec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nvGrpSpPr>
          <p:cNvPr id="27656" name="グループ化 1">
            <a:extLst>
              <a:ext uri="{FF2B5EF4-FFF2-40B4-BE49-F238E27FC236}">
                <a16:creationId xmlns:a16="http://schemas.microsoft.com/office/drawing/2014/main" id="{AE800B19-34E7-4864-A6C0-DA7B30C01B2A}"/>
              </a:ext>
            </a:extLst>
          </p:cNvPr>
          <p:cNvGrpSpPr>
            <a:grpSpLocks/>
          </p:cNvGrpSpPr>
          <p:nvPr/>
        </p:nvGrpSpPr>
        <p:grpSpPr bwMode="auto">
          <a:xfrm>
            <a:off x="539750" y="981075"/>
            <a:ext cx="719138" cy="5419725"/>
            <a:chOff x="539750" y="981075"/>
            <a:chExt cx="719138" cy="5419725"/>
          </a:xfrm>
        </p:grpSpPr>
        <p:sp>
          <p:nvSpPr>
            <p:cNvPr id="27689" name="正方形/長方形 2">
              <a:extLst>
                <a:ext uri="{FF2B5EF4-FFF2-40B4-BE49-F238E27FC236}">
                  <a16:creationId xmlns:a16="http://schemas.microsoft.com/office/drawing/2014/main" id="{6DA75B9A-B0CE-4A41-AAB6-AA3F1D1CA005}"/>
                </a:ext>
              </a:extLst>
            </p:cNvPr>
            <p:cNvSpPr>
              <a:spLocks noChangeArrowheads="1"/>
            </p:cNvSpPr>
            <p:nvPr/>
          </p:nvSpPr>
          <p:spPr bwMode="auto">
            <a:xfrm>
              <a:off x="539750" y="981075"/>
              <a:ext cx="719138" cy="5419725"/>
            </a:xfrm>
            <a:prstGeom prst="rect">
              <a:avLst/>
            </a:prstGeom>
            <a:no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90" name="テキスト ボックス 14343">
              <a:extLst>
                <a:ext uri="{FF2B5EF4-FFF2-40B4-BE49-F238E27FC236}">
                  <a16:creationId xmlns:a16="http://schemas.microsoft.com/office/drawing/2014/main" id="{741E68FD-285A-4226-A50D-AC2B37721767}"/>
                </a:ext>
              </a:extLst>
            </p:cNvPr>
            <p:cNvSpPr txBox="1">
              <a:spLocks noChangeArrowheads="1"/>
            </p:cNvSpPr>
            <p:nvPr/>
          </p:nvSpPr>
          <p:spPr bwMode="auto">
            <a:xfrm>
              <a:off x="650875" y="1468438"/>
              <a:ext cx="522288"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200"/>
                <a:t>国内生産量</a:t>
              </a:r>
            </a:p>
          </p:txBody>
        </p:sp>
        <p:sp>
          <p:nvSpPr>
            <p:cNvPr id="27691" name="テキスト ボックス 42">
              <a:extLst>
                <a:ext uri="{FF2B5EF4-FFF2-40B4-BE49-F238E27FC236}">
                  <a16:creationId xmlns:a16="http://schemas.microsoft.com/office/drawing/2014/main" id="{A6F94F37-E06D-49C9-9CD0-F45F0A4DE971}"/>
                </a:ext>
              </a:extLst>
            </p:cNvPr>
            <p:cNvSpPr txBox="1">
              <a:spLocks noChangeArrowheads="1"/>
            </p:cNvSpPr>
            <p:nvPr/>
          </p:nvSpPr>
          <p:spPr bwMode="auto">
            <a:xfrm>
              <a:off x="658773" y="3797301"/>
              <a:ext cx="523875"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200"/>
                <a:t>輸入量</a:t>
              </a:r>
            </a:p>
          </p:txBody>
        </p:sp>
      </p:grpSp>
      <p:grpSp>
        <p:nvGrpSpPr>
          <p:cNvPr id="27657" name="グループ化 2">
            <a:extLst>
              <a:ext uri="{FF2B5EF4-FFF2-40B4-BE49-F238E27FC236}">
                <a16:creationId xmlns:a16="http://schemas.microsoft.com/office/drawing/2014/main" id="{6C20D8B6-AA4E-4175-B78C-ABB2DA497946}"/>
              </a:ext>
            </a:extLst>
          </p:cNvPr>
          <p:cNvGrpSpPr>
            <a:grpSpLocks/>
          </p:cNvGrpSpPr>
          <p:nvPr/>
        </p:nvGrpSpPr>
        <p:grpSpPr bwMode="auto">
          <a:xfrm>
            <a:off x="1243013" y="981075"/>
            <a:ext cx="849312" cy="5419725"/>
            <a:chOff x="1223963" y="981075"/>
            <a:chExt cx="850305" cy="5419725"/>
          </a:xfrm>
        </p:grpSpPr>
        <p:sp>
          <p:nvSpPr>
            <p:cNvPr id="27685" name="正方形/長方形 7">
              <a:extLst>
                <a:ext uri="{FF2B5EF4-FFF2-40B4-BE49-F238E27FC236}">
                  <a16:creationId xmlns:a16="http://schemas.microsoft.com/office/drawing/2014/main" id="{90A10411-4018-4FC8-9529-C6100C5FC4C7}"/>
                </a:ext>
              </a:extLst>
            </p:cNvPr>
            <p:cNvSpPr>
              <a:spLocks noChangeArrowheads="1"/>
            </p:cNvSpPr>
            <p:nvPr/>
          </p:nvSpPr>
          <p:spPr bwMode="auto">
            <a:xfrm>
              <a:off x="1258888" y="1487488"/>
              <a:ext cx="720725" cy="4913312"/>
            </a:xfrm>
            <a:prstGeom prst="rect">
              <a:avLst/>
            </a:prstGeom>
            <a:no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86" name="正方形/長方形 14">
              <a:extLst>
                <a:ext uri="{FF2B5EF4-FFF2-40B4-BE49-F238E27FC236}">
                  <a16:creationId xmlns:a16="http://schemas.microsoft.com/office/drawing/2014/main" id="{EDD0A5AC-5037-42AA-B13B-CD07E063519D}"/>
                </a:ext>
              </a:extLst>
            </p:cNvPr>
            <p:cNvSpPr>
              <a:spLocks noChangeArrowheads="1"/>
            </p:cNvSpPr>
            <p:nvPr/>
          </p:nvSpPr>
          <p:spPr bwMode="auto">
            <a:xfrm>
              <a:off x="1258888" y="981075"/>
              <a:ext cx="720725" cy="506413"/>
            </a:xfrm>
            <a:prstGeom prst="rect">
              <a:avLst/>
            </a:prstGeom>
            <a:noFill/>
            <a:ln w="254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87" name="テキスト ボックス 43">
              <a:extLst>
                <a:ext uri="{FF2B5EF4-FFF2-40B4-BE49-F238E27FC236}">
                  <a16:creationId xmlns:a16="http://schemas.microsoft.com/office/drawing/2014/main" id="{1445B4C3-5DC7-4C68-8C69-C1E0B7D72E11}"/>
                </a:ext>
              </a:extLst>
            </p:cNvPr>
            <p:cNvSpPr txBox="1">
              <a:spLocks noChangeArrowheads="1"/>
            </p:cNvSpPr>
            <p:nvPr/>
          </p:nvSpPr>
          <p:spPr bwMode="auto">
            <a:xfrm>
              <a:off x="1357313" y="2074863"/>
              <a:ext cx="5238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200"/>
                <a:t>国内消費仕向量</a:t>
              </a:r>
            </a:p>
          </p:txBody>
        </p:sp>
        <p:sp>
          <p:nvSpPr>
            <p:cNvPr id="27688" name="テキスト ボックス 14344">
              <a:extLst>
                <a:ext uri="{FF2B5EF4-FFF2-40B4-BE49-F238E27FC236}">
                  <a16:creationId xmlns:a16="http://schemas.microsoft.com/office/drawing/2014/main" id="{4019968E-C7C3-43DD-9841-F058C1DC4025}"/>
                </a:ext>
              </a:extLst>
            </p:cNvPr>
            <p:cNvSpPr txBox="1">
              <a:spLocks noChangeArrowheads="1"/>
            </p:cNvSpPr>
            <p:nvPr/>
          </p:nvSpPr>
          <p:spPr bwMode="auto">
            <a:xfrm>
              <a:off x="1223963" y="1082676"/>
              <a:ext cx="8503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600"/>
                <a:t>輸出量</a:t>
              </a:r>
            </a:p>
          </p:txBody>
        </p:sp>
      </p:grpSp>
      <p:grpSp>
        <p:nvGrpSpPr>
          <p:cNvPr id="27658" name="グループ化 3">
            <a:extLst>
              <a:ext uri="{FF2B5EF4-FFF2-40B4-BE49-F238E27FC236}">
                <a16:creationId xmlns:a16="http://schemas.microsoft.com/office/drawing/2014/main" id="{887397F3-0D48-4B17-8EF3-3202FC353DD2}"/>
              </a:ext>
            </a:extLst>
          </p:cNvPr>
          <p:cNvGrpSpPr>
            <a:grpSpLocks/>
          </p:cNvGrpSpPr>
          <p:nvPr/>
        </p:nvGrpSpPr>
        <p:grpSpPr bwMode="auto">
          <a:xfrm>
            <a:off x="2808288" y="3290888"/>
            <a:ext cx="1439862" cy="1565275"/>
            <a:chOff x="2808288" y="3290888"/>
            <a:chExt cx="1439862" cy="1565275"/>
          </a:xfrm>
        </p:grpSpPr>
        <p:sp>
          <p:nvSpPr>
            <p:cNvPr id="27683" name="正方形/長方形 3">
              <a:extLst>
                <a:ext uri="{FF2B5EF4-FFF2-40B4-BE49-F238E27FC236}">
                  <a16:creationId xmlns:a16="http://schemas.microsoft.com/office/drawing/2014/main" id="{A33EA58E-6EF8-4868-9C17-5BA3EEE0300D}"/>
                </a:ext>
              </a:extLst>
            </p:cNvPr>
            <p:cNvSpPr>
              <a:spLocks noChangeArrowheads="1"/>
            </p:cNvSpPr>
            <p:nvPr/>
          </p:nvSpPr>
          <p:spPr bwMode="auto">
            <a:xfrm>
              <a:off x="2951163" y="3290888"/>
              <a:ext cx="1152525" cy="1565275"/>
            </a:xfrm>
            <a:prstGeom prst="rect">
              <a:avLst/>
            </a:prstGeom>
            <a:solidFill>
              <a:srgbClr val="FFC000"/>
            </a:solidFill>
            <a:ln w="44450" algn="ctr">
              <a:solidFill>
                <a:srgbClr val="FF00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84" name="テキスト ボックス 14346">
              <a:extLst>
                <a:ext uri="{FF2B5EF4-FFF2-40B4-BE49-F238E27FC236}">
                  <a16:creationId xmlns:a16="http://schemas.microsoft.com/office/drawing/2014/main" id="{85693606-FC2F-4263-87FC-5EC7D51BEE9D}"/>
                </a:ext>
              </a:extLst>
            </p:cNvPr>
            <p:cNvSpPr txBox="1">
              <a:spLocks noChangeArrowheads="1"/>
            </p:cNvSpPr>
            <p:nvPr/>
          </p:nvSpPr>
          <p:spPr bwMode="auto">
            <a:xfrm>
              <a:off x="2808288" y="3724275"/>
              <a:ext cx="14398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a:t>加工原料</a:t>
              </a:r>
              <a:endParaRPr lang="en-US" altLang="ja-JP" sz="2000"/>
            </a:p>
            <a:p>
              <a:pPr algn="ctr">
                <a:spcBef>
                  <a:spcPct val="0"/>
                </a:spcBef>
                <a:buClrTx/>
                <a:buSzTx/>
                <a:buFontTx/>
                <a:buNone/>
              </a:pPr>
              <a:r>
                <a:rPr lang="ja-JP" altLang="en-US" sz="2000"/>
                <a:t>需要量</a:t>
              </a:r>
            </a:p>
          </p:txBody>
        </p:sp>
      </p:grpSp>
      <p:grpSp>
        <p:nvGrpSpPr>
          <p:cNvPr id="27659" name="グループ化 5">
            <a:extLst>
              <a:ext uri="{FF2B5EF4-FFF2-40B4-BE49-F238E27FC236}">
                <a16:creationId xmlns:a16="http://schemas.microsoft.com/office/drawing/2014/main" id="{A41B7D06-A34F-42AE-A8D8-FC90D33EA551}"/>
              </a:ext>
            </a:extLst>
          </p:cNvPr>
          <p:cNvGrpSpPr>
            <a:grpSpLocks/>
          </p:cNvGrpSpPr>
          <p:nvPr/>
        </p:nvGrpSpPr>
        <p:grpSpPr bwMode="auto">
          <a:xfrm>
            <a:off x="7272338" y="4856163"/>
            <a:ext cx="1439862" cy="1574800"/>
            <a:chOff x="7272338" y="4856163"/>
            <a:chExt cx="1439862" cy="1574800"/>
          </a:xfrm>
        </p:grpSpPr>
        <p:sp>
          <p:nvSpPr>
            <p:cNvPr id="27681" name="正方形/長方形 10">
              <a:extLst>
                <a:ext uri="{FF2B5EF4-FFF2-40B4-BE49-F238E27FC236}">
                  <a16:creationId xmlns:a16="http://schemas.microsoft.com/office/drawing/2014/main" id="{76B06A7E-3C18-4753-B958-BC71C57645AC}"/>
                </a:ext>
              </a:extLst>
            </p:cNvPr>
            <p:cNvSpPr>
              <a:spLocks noChangeArrowheads="1"/>
            </p:cNvSpPr>
            <p:nvPr/>
          </p:nvSpPr>
          <p:spPr bwMode="auto">
            <a:xfrm>
              <a:off x="7380288" y="4856163"/>
              <a:ext cx="1223962" cy="1574800"/>
            </a:xfrm>
            <a:prstGeom prst="rect">
              <a:avLst/>
            </a:prstGeom>
            <a:solidFill>
              <a:srgbClr val="92D050">
                <a:alpha val="50195"/>
              </a:srgbClr>
            </a:solid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dirty="0"/>
            </a:p>
          </p:txBody>
        </p:sp>
        <p:sp>
          <p:nvSpPr>
            <p:cNvPr id="27682" name="テキスト ボックス 48">
              <a:extLst>
                <a:ext uri="{FF2B5EF4-FFF2-40B4-BE49-F238E27FC236}">
                  <a16:creationId xmlns:a16="http://schemas.microsoft.com/office/drawing/2014/main" id="{268DEFEF-09B5-45A7-94AE-8104D130198A}"/>
                </a:ext>
              </a:extLst>
            </p:cNvPr>
            <p:cNvSpPr txBox="1">
              <a:spLocks noChangeArrowheads="1"/>
            </p:cNvSpPr>
            <p:nvPr/>
          </p:nvSpPr>
          <p:spPr bwMode="auto">
            <a:xfrm>
              <a:off x="7272338" y="5276851"/>
              <a:ext cx="14398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a:t>家計消費</a:t>
              </a:r>
              <a:endParaRPr lang="en-US" altLang="ja-JP" sz="2000"/>
            </a:p>
            <a:p>
              <a:pPr algn="ctr">
                <a:spcBef>
                  <a:spcPct val="0"/>
                </a:spcBef>
                <a:buClrTx/>
                <a:buSzTx/>
                <a:buFontTx/>
                <a:buNone/>
              </a:pPr>
              <a:r>
                <a:rPr lang="ja-JP" altLang="en-US" sz="2000"/>
                <a:t>需要量</a:t>
              </a:r>
            </a:p>
          </p:txBody>
        </p:sp>
      </p:grpSp>
      <p:grpSp>
        <p:nvGrpSpPr>
          <p:cNvPr id="27660" name="グループ化 6">
            <a:extLst>
              <a:ext uri="{FF2B5EF4-FFF2-40B4-BE49-F238E27FC236}">
                <a16:creationId xmlns:a16="http://schemas.microsoft.com/office/drawing/2014/main" id="{8C60E335-C715-4C75-A978-C1599A699F96}"/>
              </a:ext>
            </a:extLst>
          </p:cNvPr>
          <p:cNvGrpSpPr>
            <a:grpSpLocks/>
          </p:cNvGrpSpPr>
          <p:nvPr/>
        </p:nvGrpSpPr>
        <p:grpSpPr bwMode="auto">
          <a:xfrm>
            <a:off x="2163763" y="1504950"/>
            <a:ext cx="5072062" cy="400050"/>
            <a:chOff x="2163763" y="1504950"/>
            <a:chExt cx="5072062" cy="400050"/>
          </a:xfrm>
        </p:grpSpPr>
        <p:cxnSp>
          <p:nvCxnSpPr>
            <p:cNvPr id="27678" name="直線矢印コネクタ 23">
              <a:extLst>
                <a:ext uri="{FF2B5EF4-FFF2-40B4-BE49-F238E27FC236}">
                  <a16:creationId xmlns:a16="http://schemas.microsoft.com/office/drawing/2014/main" id="{B870E70B-2871-47DC-8D5E-F23CFD10CC9A}"/>
                </a:ext>
              </a:extLst>
            </p:cNvPr>
            <p:cNvCxnSpPr>
              <a:cxnSpLocks noChangeShapeType="1"/>
            </p:cNvCxnSpPr>
            <p:nvPr/>
          </p:nvCxnSpPr>
          <p:spPr bwMode="auto">
            <a:xfrm>
              <a:off x="5508625" y="1701800"/>
              <a:ext cx="1727200"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79" name="直線矢印コネクタ 32">
              <a:extLst>
                <a:ext uri="{FF2B5EF4-FFF2-40B4-BE49-F238E27FC236}">
                  <a16:creationId xmlns:a16="http://schemas.microsoft.com/office/drawing/2014/main" id="{6E83E43C-3A2A-456B-AE15-30B3DA71E1D0}"/>
                </a:ext>
              </a:extLst>
            </p:cNvPr>
            <p:cNvCxnSpPr>
              <a:cxnSpLocks noChangeShapeType="1"/>
            </p:cNvCxnSpPr>
            <p:nvPr/>
          </p:nvCxnSpPr>
          <p:spPr bwMode="auto">
            <a:xfrm flipH="1">
              <a:off x="2163763" y="1701800"/>
              <a:ext cx="1854200" cy="0"/>
            </a:xfrm>
            <a:prstGeom prst="straightConnector1">
              <a:avLst/>
            </a:prstGeom>
            <a:noFill/>
            <a:ln w="38100"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80" name="テキスト ボックス 14347">
              <a:extLst>
                <a:ext uri="{FF2B5EF4-FFF2-40B4-BE49-F238E27FC236}">
                  <a16:creationId xmlns:a16="http://schemas.microsoft.com/office/drawing/2014/main" id="{038984A4-5D89-471D-AA7E-31BA5FAC0C1F}"/>
                </a:ext>
              </a:extLst>
            </p:cNvPr>
            <p:cNvSpPr txBox="1">
              <a:spLocks noChangeArrowheads="1"/>
            </p:cNvSpPr>
            <p:nvPr/>
          </p:nvSpPr>
          <p:spPr bwMode="auto">
            <a:xfrm>
              <a:off x="4200525" y="1504950"/>
              <a:ext cx="115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a:t>粗食料</a:t>
              </a:r>
            </a:p>
          </p:txBody>
        </p:sp>
      </p:grpSp>
      <p:grpSp>
        <p:nvGrpSpPr>
          <p:cNvPr id="27661" name="グループ化 10">
            <a:extLst>
              <a:ext uri="{FF2B5EF4-FFF2-40B4-BE49-F238E27FC236}">
                <a16:creationId xmlns:a16="http://schemas.microsoft.com/office/drawing/2014/main" id="{08013D32-4DA1-4A67-9AEB-83E5908B32CA}"/>
              </a:ext>
            </a:extLst>
          </p:cNvPr>
          <p:cNvGrpSpPr>
            <a:grpSpLocks/>
          </p:cNvGrpSpPr>
          <p:nvPr/>
        </p:nvGrpSpPr>
        <p:grpSpPr bwMode="auto">
          <a:xfrm>
            <a:off x="5155079" y="2151613"/>
            <a:ext cx="1441450" cy="1808162"/>
            <a:chOff x="4859338" y="2138363"/>
            <a:chExt cx="1441450" cy="1808162"/>
          </a:xfrm>
        </p:grpSpPr>
        <p:sp>
          <p:nvSpPr>
            <p:cNvPr id="27674" name="正方形/長方形 9">
              <a:extLst>
                <a:ext uri="{FF2B5EF4-FFF2-40B4-BE49-F238E27FC236}">
                  <a16:creationId xmlns:a16="http://schemas.microsoft.com/office/drawing/2014/main" id="{3DDD7CE0-65C3-406E-B9EC-633E8287EF88}"/>
                </a:ext>
              </a:extLst>
            </p:cNvPr>
            <p:cNvSpPr>
              <a:spLocks noChangeArrowheads="1"/>
            </p:cNvSpPr>
            <p:nvPr/>
          </p:nvSpPr>
          <p:spPr bwMode="auto">
            <a:xfrm>
              <a:off x="5003800" y="2138363"/>
              <a:ext cx="1152525" cy="1152525"/>
            </a:xfrm>
            <a:prstGeom prst="rect">
              <a:avLst/>
            </a:prstGeom>
            <a:solidFill>
              <a:srgbClr val="FFFF00"/>
            </a:solidFill>
            <a:ln w="44450" algn="ctr">
              <a:solidFill>
                <a:srgbClr val="FF0000"/>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dirty="0"/>
            </a:p>
          </p:txBody>
        </p:sp>
        <p:sp>
          <p:nvSpPr>
            <p:cNvPr id="27675" name="正方形/長方形 13">
              <a:extLst>
                <a:ext uri="{FF2B5EF4-FFF2-40B4-BE49-F238E27FC236}">
                  <a16:creationId xmlns:a16="http://schemas.microsoft.com/office/drawing/2014/main" id="{18251D87-A5E2-4671-AF90-D8A808A931D5}"/>
                </a:ext>
              </a:extLst>
            </p:cNvPr>
            <p:cNvSpPr>
              <a:spLocks noChangeArrowheads="1"/>
            </p:cNvSpPr>
            <p:nvPr/>
          </p:nvSpPr>
          <p:spPr bwMode="auto">
            <a:xfrm>
              <a:off x="5003800" y="3290888"/>
              <a:ext cx="1152525" cy="655637"/>
            </a:xfrm>
            <a:prstGeom prst="rect">
              <a:avLst/>
            </a:prstGeom>
            <a:noFill/>
            <a:ln w="254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76" name="テキスト ボックス 49">
              <a:extLst>
                <a:ext uri="{FF2B5EF4-FFF2-40B4-BE49-F238E27FC236}">
                  <a16:creationId xmlns:a16="http://schemas.microsoft.com/office/drawing/2014/main" id="{33285FE2-80F0-4166-ABAA-AC6D344EC2AC}"/>
                </a:ext>
              </a:extLst>
            </p:cNvPr>
            <p:cNvSpPr txBox="1">
              <a:spLocks noChangeArrowheads="1"/>
            </p:cNvSpPr>
            <p:nvPr/>
          </p:nvSpPr>
          <p:spPr bwMode="auto">
            <a:xfrm>
              <a:off x="4859338" y="2266950"/>
              <a:ext cx="1441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dirty="0"/>
                <a:t>業務用</a:t>
              </a:r>
              <a:endParaRPr lang="en-US" altLang="ja-JP" sz="2000" dirty="0"/>
            </a:p>
            <a:p>
              <a:pPr algn="ctr">
                <a:spcBef>
                  <a:spcPct val="0"/>
                </a:spcBef>
                <a:buClrTx/>
                <a:buSzTx/>
                <a:buFontTx/>
                <a:buNone/>
              </a:pPr>
              <a:r>
                <a:rPr lang="ja-JP" altLang="en-US" sz="2000" dirty="0"/>
                <a:t>需要量</a:t>
              </a:r>
              <a:endParaRPr lang="en-US" altLang="ja-JP" sz="2000" dirty="0"/>
            </a:p>
            <a:p>
              <a:pPr algn="ctr">
                <a:spcBef>
                  <a:spcPct val="0"/>
                </a:spcBef>
                <a:buClrTx/>
                <a:buSzTx/>
                <a:buFontTx/>
                <a:buNone/>
              </a:pPr>
              <a:r>
                <a:rPr lang="ja-JP" altLang="en-US" sz="1600" dirty="0"/>
                <a:t>（外食・中食）</a:t>
              </a:r>
            </a:p>
          </p:txBody>
        </p:sp>
        <p:sp>
          <p:nvSpPr>
            <p:cNvPr id="27677" name="テキスト ボックス 8">
              <a:extLst>
                <a:ext uri="{FF2B5EF4-FFF2-40B4-BE49-F238E27FC236}">
                  <a16:creationId xmlns:a16="http://schemas.microsoft.com/office/drawing/2014/main" id="{4987DA5F-72E0-4B4A-8C4B-357A308B1EE0}"/>
                </a:ext>
              </a:extLst>
            </p:cNvPr>
            <p:cNvSpPr txBox="1">
              <a:spLocks noChangeArrowheads="1"/>
            </p:cNvSpPr>
            <p:nvPr/>
          </p:nvSpPr>
          <p:spPr bwMode="auto">
            <a:xfrm>
              <a:off x="4931990" y="3319969"/>
              <a:ext cx="1296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600"/>
                <a:t>国内加工品</a:t>
              </a:r>
              <a:endParaRPr lang="en-US" altLang="ja-JP" sz="1600"/>
            </a:p>
            <a:p>
              <a:pPr algn="ctr">
                <a:spcBef>
                  <a:spcPct val="0"/>
                </a:spcBef>
                <a:buClrTx/>
                <a:buSzTx/>
                <a:buFontTx/>
                <a:buNone/>
              </a:pPr>
              <a:r>
                <a:rPr lang="ja-JP" altLang="en-US" sz="1600"/>
                <a:t>仕入</a:t>
              </a:r>
            </a:p>
          </p:txBody>
        </p:sp>
      </p:grpSp>
      <p:grpSp>
        <p:nvGrpSpPr>
          <p:cNvPr id="27662" name="グループ化 11">
            <a:extLst>
              <a:ext uri="{FF2B5EF4-FFF2-40B4-BE49-F238E27FC236}">
                <a16:creationId xmlns:a16="http://schemas.microsoft.com/office/drawing/2014/main" id="{9E3BA8C4-C57B-4C5E-A93E-43D362B74CE4}"/>
              </a:ext>
            </a:extLst>
          </p:cNvPr>
          <p:cNvGrpSpPr>
            <a:grpSpLocks/>
          </p:cNvGrpSpPr>
          <p:nvPr/>
        </p:nvGrpSpPr>
        <p:grpSpPr bwMode="auto">
          <a:xfrm>
            <a:off x="4200525" y="1487488"/>
            <a:ext cx="4527550" cy="3360737"/>
            <a:chOff x="4200525" y="1487488"/>
            <a:chExt cx="4527550" cy="3360737"/>
          </a:xfrm>
        </p:grpSpPr>
        <p:sp>
          <p:nvSpPr>
            <p:cNvPr id="27664" name="正方形/長方形 11">
              <a:extLst>
                <a:ext uri="{FF2B5EF4-FFF2-40B4-BE49-F238E27FC236}">
                  <a16:creationId xmlns:a16="http://schemas.microsoft.com/office/drawing/2014/main" id="{16851F71-6513-4905-A204-490557B00613}"/>
                </a:ext>
              </a:extLst>
            </p:cNvPr>
            <p:cNvSpPr>
              <a:spLocks noChangeArrowheads="1"/>
            </p:cNvSpPr>
            <p:nvPr/>
          </p:nvSpPr>
          <p:spPr bwMode="auto">
            <a:xfrm>
              <a:off x="7380288" y="3975100"/>
              <a:ext cx="1223962" cy="873125"/>
            </a:xfrm>
            <a:prstGeom prst="rect">
              <a:avLst/>
            </a:prstGeom>
            <a:noFill/>
            <a:ln w="254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65" name="正方形/長方形 12">
              <a:extLst>
                <a:ext uri="{FF2B5EF4-FFF2-40B4-BE49-F238E27FC236}">
                  <a16:creationId xmlns:a16="http://schemas.microsoft.com/office/drawing/2014/main" id="{1AA0AD3A-6E4A-4A21-8E80-B41E46F98436}"/>
                </a:ext>
              </a:extLst>
            </p:cNvPr>
            <p:cNvSpPr>
              <a:spLocks noChangeArrowheads="1"/>
            </p:cNvSpPr>
            <p:nvPr/>
          </p:nvSpPr>
          <p:spPr bwMode="auto">
            <a:xfrm>
              <a:off x="7380288" y="1487488"/>
              <a:ext cx="1223962" cy="650875"/>
            </a:xfrm>
            <a:prstGeom prst="rect">
              <a:avLst/>
            </a:prstGeom>
            <a:noFill/>
            <a:ln w="254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cxnSp>
          <p:nvCxnSpPr>
            <p:cNvPr id="27666" name="直線矢印コネクタ 6">
              <a:extLst>
                <a:ext uri="{FF2B5EF4-FFF2-40B4-BE49-F238E27FC236}">
                  <a16:creationId xmlns:a16="http://schemas.microsoft.com/office/drawing/2014/main" id="{1C8674A6-8EBB-4A90-BEDD-2703E2D6690E}"/>
                </a:ext>
              </a:extLst>
            </p:cNvPr>
            <p:cNvCxnSpPr>
              <a:cxnSpLocks noChangeShapeType="1"/>
            </p:cNvCxnSpPr>
            <p:nvPr/>
          </p:nvCxnSpPr>
          <p:spPr bwMode="auto">
            <a:xfrm>
              <a:off x="4200525" y="3573554"/>
              <a:ext cx="1027206" cy="0"/>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7" name="直線矢印コネクタ 21">
              <a:extLst>
                <a:ext uri="{FF2B5EF4-FFF2-40B4-BE49-F238E27FC236}">
                  <a16:creationId xmlns:a16="http://schemas.microsoft.com/office/drawing/2014/main" id="{706CF9AA-3360-4EA2-96D1-71111C4FD972}"/>
                </a:ext>
              </a:extLst>
            </p:cNvPr>
            <p:cNvCxnSpPr>
              <a:cxnSpLocks noChangeShapeType="1"/>
            </p:cNvCxnSpPr>
            <p:nvPr/>
          </p:nvCxnSpPr>
          <p:spPr bwMode="auto">
            <a:xfrm>
              <a:off x="4200525" y="4736068"/>
              <a:ext cx="3203575" cy="0"/>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68" name="正方形/長方形 25">
              <a:extLst>
                <a:ext uri="{FF2B5EF4-FFF2-40B4-BE49-F238E27FC236}">
                  <a16:creationId xmlns:a16="http://schemas.microsoft.com/office/drawing/2014/main" id="{9CF40141-73E6-4079-88AC-26162D41693B}"/>
                </a:ext>
              </a:extLst>
            </p:cNvPr>
            <p:cNvSpPr>
              <a:spLocks noChangeArrowheads="1"/>
            </p:cNvSpPr>
            <p:nvPr/>
          </p:nvSpPr>
          <p:spPr bwMode="auto">
            <a:xfrm>
              <a:off x="7380288" y="3290888"/>
              <a:ext cx="1223962" cy="704850"/>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69" name="正方形/長方形 26">
              <a:extLst>
                <a:ext uri="{FF2B5EF4-FFF2-40B4-BE49-F238E27FC236}">
                  <a16:creationId xmlns:a16="http://schemas.microsoft.com/office/drawing/2014/main" id="{43C81CB0-429A-4BDB-98B5-6FDC8A84D81A}"/>
                </a:ext>
              </a:extLst>
            </p:cNvPr>
            <p:cNvSpPr>
              <a:spLocks noChangeArrowheads="1"/>
            </p:cNvSpPr>
            <p:nvPr/>
          </p:nvSpPr>
          <p:spPr bwMode="auto">
            <a:xfrm>
              <a:off x="7380288" y="2138363"/>
              <a:ext cx="1223962" cy="1152525"/>
            </a:xfrm>
            <a:prstGeom prst="rect">
              <a:avLst/>
            </a:prstGeom>
            <a:noFill/>
            <a:ln w="254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cxnSp>
          <p:nvCxnSpPr>
            <p:cNvPr id="27671" name="直線矢印コネクタ 29">
              <a:extLst>
                <a:ext uri="{FF2B5EF4-FFF2-40B4-BE49-F238E27FC236}">
                  <a16:creationId xmlns:a16="http://schemas.microsoft.com/office/drawing/2014/main" id="{BB6CC423-0FEF-4DEC-9DBB-D7731C5E88B9}"/>
                </a:ext>
              </a:extLst>
            </p:cNvPr>
            <p:cNvCxnSpPr>
              <a:cxnSpLocks noChangeShapeType="1"/>
            </p:cNvCxnSpPr>
            <p:nvPr/>
          </p:nvCxnSpPr>
          <p:spPr bwMode="auto">
            <a:xfrm>
              <a:off x="6542088" y="2852936"/>
              <a:ext cx="755650" cy="0"/>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72" name="テキスト ボックス 14345">
              <a:extLst>
                <a:ext uri="{FF2B5EF4-FFF2-40B4-BE49-F238E27FC236}">
                  <a16:creationId xmlns:a16="http://schemas.microsoft.com/office/drawing/2014/main" id="{8D173A19-7F65-43A2-BE89-CD94B67AA730}"/>
                </a:ext>
              </a:extLst>
            </p:cNvPr>
            <p:cNvSpPr txBox="1">
              <a:spLocks noChangeArrowheads="1"/>
            </p:cNvSpPr>
            <p:nvPr/>
          </p:nvSpPr>
          <p:spPr bwMode="auto">
            <a:xfrm>
              <a:off x="7262813" y="1639888"/>
              <a:ext cx="14652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800"/>
                <a:t>減耗量等</a:t>
              </a:r>
            </a:p>
          </p:txBody>
        </p:sp>
        <p:sp>
          <p:nvSpPr>
            <p:cNvPr id="27673" name="テキスト ボックス 9">
              <a:extLst>
                <a:ext uri="{FF2B5EF4-FFF2-40B4-BE49-F238E27FC236}">
                  <a16:creationId xmlns:a16="http://schemas.microsoft.com/office/drawing/2014/main" id="{DA236E64-A619-43C1-B247-251624BEAFFE}"/>
                </a:ext>
              </a:extLst>
            </p:cNvPr>
            <p:cNvSpPr txBox="1">
              <a:spLocks noChangeArrowheads="1"/>
            </p:cNvSpPr>
            <p:nvPr/>
          </p:nvSpPr>
          <p:spPr bwMode="auto">
            <a:xfrm>
              <a:off x="7318028" y="4166325"/>
              <a:ext cx="13550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600"/>
                <a:t>国内加工品購入</a:t>
              </a:r>
            </a:p>
          </p:txBody>
        </p:sp>
      </p:grpSp>
      <p:sp>
        <p:nvSpPr>
          <p:cNvPr id="45" name="Rectangle 2">
            <a:extLst>
              <a:ext uri="{FF2B5EF4-FFF2-40B4-BE49-F238E27FC236}">
                <a16:creationId xmlns:a16="http://schemas.microsoft.com/office/drawing/2014/main" id="{1C556ADF-9B13-4DB3-A24D-40CD535D7872}"/>
              </a:ext>
            </a:extLst>
          </p:cNvPr>
          <p:cNvSpPr txBox="1">
            <a:spLocks noChangeArrowheads="1"/>
          </p:cNvSpPr>
          <p:nvPr/>
        </p:nvSpPr>
        <p:spPr bwMode="auto">
          <a:xfrm>
            <a:off x="522288" y="155575"/>
            <a:ext cx="8229600" cy="504825"/>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3200" kern="0" dirty="0">
                <a:latin typeface="ＭＳ ゴシック" pitchFamily="49" charset="-128"/>
                <a:ea typeface="ＭＳ ゴシック" pitchFamily="49" charset="-128"/>
              </a:rPr>
              <a:t>野菜の用途別需要の概念図（</a:t>
            </a:r>
            <a:r>
              <a:rPr lang="en-US" altLang="ja-JP" sz="3200" kern="0" dirty="0">
                <a:latin typeface="ＭＳ ゴシック" pitchFamily="49" charset="-128"/>
                <a:ea typeface="ＭＳ ゴシック" pitchFamily="49" charset="-128"/>
              </a:rPr>
              <a:t>3</a:t>
            </a:r>
            <a:r>
              <a:rPr lang="ja-JP" altLang="en-US" sz="3200" kern="0" dirty="0">
                <a:latin typeface="ＭＳ ゴシック" pitchFamily="49" charset="-128"/>
                <a:ea typeface="ＭＳ ゴシック" pitchFamily="49" charset="-128"/>
              </a:rPr>
              <a:t>）</a:t>
            </a:r>
          </a:p>
        </p:txBody>
      </p:sp>
      <p:cxnSp>
        <p:nvCxnSpPr>
          <p:cNvPr id="2" name="直線矢印コネクタ 21">
            <a:extLst>
              <a:ext uri="{FF2B5EF4-FFF2-40B4-BE49-F238E27FC236}">
                <a16:creationId xmlns:a16="http://schemas.microsoft.com/office/drawing/2014/main" id="{7FEFFF3C-2756-4B8E-0CE8-6FBCD01FB032}"/>
              </a:ext>
            </a:extLst>
          </p:cNvPr>
          <p:cNvCxnSpPr>
            <a:cxnSpLocks noChangeShapeType="1"/>
          </p:cNvCxnSpPr>
          <p:nvPr/>
        </p:nvCxnSpPr>
        <p:spPr bwMode="auto">
          <a:xfrm>
            <a:off x="2052637" y="5643563"/>
            <a:ext cx="5256213" cy="0"/>
          </a:xfrm>
          <a:prstGeom prst="straightConnector1">
            <a:avLst/>
          </a:prstGeom>
          <a:noFill/>
          <a:ln w="635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テキスト ボックス 5">
            <a:extLst>
              <a:ext uri="{FF2B5EF4-FFF2-40B4-BE49-F238E27FC236}">
                <a16:creationId xmlns:a16="http://schemas.microsoft.com/office/drawing/2014/main" id="{1E9DA249-81BA-C5D5-1B57-BECA4FD54E6F}"/>
              </a:ext>
            </a:extLst>
          </p:cNvPr>
          <p:cNvSpPr txBox="1"/>
          <p:nvPr/>
        </p:nvSpPr>
        <p:spPr>
          <a:xfrm>
            <a:off x="2008773" y="5268142"/>
            <a:ext cx="5309255" cy="338554"/>
          </a:xfrm>
          <a:prstGeom prst="rect">
            <a:avLst/>
          </a:prstGeom>
          <a:noFill/>
        </p:spPr>
        <p:txBody>
          <a:bodyPr wrap="square" rtlCol="0">
            <a:spAutoFit/>
          </a:bodyPr>
          <a:lstStyle/>
          <a:p>
            <a:r>
              <a:rPr kumimoji="1" lang="ja-JP" altLang="en-US" sz="1600" b="1" dirty="0">
                <a:solidFill>
                  <a:srgbClr val="FF0000"/>
                </a:solidFill>
              </a:rPr>
              <a:t>輸入野菜加工品（</a:t>
            </a:r>
            <a:r>
              <a:rPr lang="ja-JP" altLang="en-US" sz="1400" b="1" dirty="0">
                <a:solidFill>
                  <a:srgbClr val="FF0000"/>
                </a:solidFill>
              </a:rPr>
              <a:t>冷凍野菜、冷凍調理食品、ホールトマト缶詰等）</a:t>
            </a:r>
            <a:endParaRPr kumimoji="1" lang="ja-JP" altLang="en-US" sz="1400" b="1" dirty="0">
              <a:solidFill>
                <a:srgbClr val="FF0000"/>
              </a:solidFill>
            </a:endParaRPr>
          </a:p>
        </p:txBody>
      </p:sp>
      <p:sp>
        <p:nvSpPr>
          <p:cNvPr id="7" name="テキスト ボックス 6">
            <a:extLst>
              <a:ext uri="{FF2B5EF4-FFF2-40B4-BE49-F238E27FC236}">
                <a16:creationId xmlns:a16="http://schemas.microsoft.com/office/drawing/2014/main" id="{FBE63A90-5C39-8980-CE34-B9D671F7FD40}"/>
              </a:ext>
            </a:extLst>
          </p:cNvPr>
          <p:cNvSpPr txBox="1"/>
          <p:nvPr/>
        </p:nvSpPr>
        <p:spPr>
          <a:xfrm>
            <a:off x="4272420" y="3947075"/>
            <a:ext cx="3045608" cy="769441"/>
          </a:xfrm>
          <a:prstGeom prst="rect">
            <a:avLst/>
          </a:prstGeom>
          <a:noFill/>
        </p:spPr>
        <p:txBody>
          <a:bodyPr wrap="square" rtlCol="0">
            <a:spAutoFit/>
          </a:bodyPr>
          <a:lstStyle/>
          <a:p>
            <a:r>
              <a:rPr lang="ja-JP" altLang="en-US" sz="1600" b="1" dirty="0">
                <a:solidFill>
                  <a:srgbClr val="FF0000"/>
                </a:solidFill>
              </a:rPr>
              <a:t>野菜加工品（</a:t>
            </a:r>
            <a:r>
              <a:rPr lang="ja-JP" altLang="en-US" sz="1400" b="1" dirty="0">
                <a:solidFill>
                  <a:srgbClr val="FF0000"/>
                </a:solidFill>
              </a:rPr>
              <a:t>カット野菜、冷凍野菜、冷凍調理食品、惣菜、キット食材、漬物、ジュース等）</a:t>
            </a:r>
            <a:endParaRPr kumimoji="1" lang="ja-JP" altLang="en-US" sz="1400" b="1" dirty="0">
              <a:solidFill>
                <a:srgbClr val="FF0000"/>
              </a:solidFill>
            </a:endParaRPr>
          </a:p>
        </p:txBody>
      </p:sp>
      <p:cxnSp>
        <p:nvCxnSpPr>
          <p:cNvPr id="8" name="直線矢印コネクタ 27">
            <a:extLst>
              <a:ext uri="{FF2B5EF4-FFF2-40B4-BE49-F238E27FC236}">
                <a16:creationId xmlns:a16="http://schemas.microsoft.com/office/drawing/2014/main" id="{FA1F85A6-288E-4263-7497-D4D63ECB072A}"/>
              </a:ext>
            </a:extLst>
          </p:cNvPr>
          <p:cNvCxnSpPr>
            <a:cxnSpLocks noChangeShapeType="1"/>
          </p:cNvCxnSpPr>
          <p:nvPr/>
        </p:nvCxnSpPr>
        <p:spPr bwMode="auto">
          <a:xfrm>
            <a:off x="2052637" y="2708275"/>
            <a:ext cx="3175094" cy="0"/>
          </a:xfrm>
          <a:prstGeom prst="straightConnector1">
            <a:avLst/>
          </a:prstGeom>
          <a:noFill/>
          <a:ln w="635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矢印コネクタ 6">
            <a:extLst>
              <a:ext uri="{FF2B5EF4-FFF2-40B4-BE49-F238E27FC236}">
                <a16:creationId xmlns:a16="http://schemas.microsoft.com/office/drawing/2014/main" id="{17B6819A-2A3F-FBDC-ACD2-C5F4B5093D69}"/>
              </a:ext>
            </a:extLst>
          </p:cNvPr>
          <p:cNvCxnSpPr>
            <a:cxnSpLocks noChangeShapeType="1"/>
          </p:cNvCxnSpPr>
          <p:nvPr/>
        </p:nvCxnSpPr>
        <p:spPr bwMode="auto">
          <a:xfrm>
            <a:off x="2033587" y="3797301"/>
            <a:ext cx="842963" cy="0"/>
          </a:xfrm>
          <a:prstGeom prst="straightConnector1">
            <a:avLst/>
          </a:prstGeom>
          <a:noFill/>
          <a:ln w="635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テキスト ボックス 12">
            <a:extLst>
              <a:ext uri="{FF2B5EF4-FFF2-40B4-BE49-F238E27FC236}">
                <a16:creationId xmlns:a16="http://schemas.microsoft.com/office/drawing/2014/main" id="{A5EC144F-1208-E963-3519-D23AC854B775}"/>
              </a:ext>
            </a:extLst>
          </p:cNvPr>
          <p:cNvSpPr txBox="1"/>
          <p:nvPr/>
        </p:nvSpPr>
        <p:spPr>
          <a:xfrm>
            <a:off x="1989492" y="2757244"/>
            <a:ext cx="3291562" cy="553998"/>
          </a:xfrm>
          <a:prstGeom prst="rect">
            <a:avLst/>
          </a:prstGeom>
          <a:noFill/>
        </p:spPr>
        <p:txBody>
          <a:bodyPr wrap="square" rtlCol="0">
            <a:spAutoFit/>
          </a:bodyPr>
          <a:lstStyle/>
          <a:p>
            <a:r>
              <a:rPr kumimoji="1" lang="ja-JP" altLang="en-US" sz="1600" b="1" dirty="0">
                <a:solidFill>
                  <a:srgbClr val="FF0000"/>
                </a:solidFill>
              </a:rPr>
              <a:t>輸入野菜加工品（</a:t>
            </a:r>
            <a:r>
              <a:rPr kumimoji="1" lang="ja-JP" altLang="en-US" sz="1400" b="1" dirty="0">
                <a:solidFill>
                  <a:srgbClr val="FF0000"/>
                </a:solidFill>
              </a:rPr>
              <a:t>冷凍野菜、</a:t>
            </a:r>
            <a:r>
              <a:rPr lang="ja-JP" altLang="en-US" sz="1400" b="1" dirty="0">
                <a:solidFill>
                  <a:srgbClr val="FF0000"/>
                </a:solidFill>
              </a:rPr>
              <a:t>冷凍調理食品、剥き玉</a:t>
            </a:r>
            <a:r>
              <a:rPr kumimoji="1" lang="ja-JP" altLang="en-US" sz="1400" b="1" dirty="0">
                <a:solidFill>
                  <a:srgbClr val="FF0000"/>
                </a:solidFill>
              </a:rPr>
              <a:t>等の簡易加工品等）</a:t>
            </a:r>
          </a:p>
        </p:txBody>
      </p:sp>
      <p:cxnSp>
        <p:nvCxnSpPr>
          <p:cNvPr id="4" name="直線矢印コネクタ 29">
            <a:extLst>
              <a:ext uri="{FF2B5EF4-FFF2-40B4-BE49-F238E27FC236}">
                <a16:creationId xmlns:a16="http://schemas.microsoft.com/office/drawing/2014/main" id="{6898A9F6-1DE4-D3F4-5646-5A22050455C7}"/>
              </a:ext>
            </a:extLst>
          </p:cNvPr>
          <p:cNvCxnSpPr>
            <a:cxnSpLocks noChangeShapeType="1"/>
          </p:cNvCxnSpPr>
          <p:nvPr/>
        </p:nvCxnSpPr>
        <p:spPr bwMode="auto">
          <a:xfrm>
            <a:off x="6562378" y="3561250"/>
            <a:ext cx="755650" cy="0"/>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矢印: 右 18">
            <a:extLst>
              <a:ext uri="{FF2B5EF4-FFF2-40B4-BE49-F238E27FC236}">
                <a16:creationId xmlns:a16="http://schemas.microsoft.com/office/drawing/2014/main" id="{95BD4673-3BDD-CF89-16F9-4E2905BAADB9}"/>
              </a:ext>
            </a:extLst>
          </p:cNvPr>
          <p:cNvSpPr>
            <a:spLocks noChangeArrowheads="1"/>
          </p:cNvSpPr>
          <p:nvPr/>
        </p:nvSpPr>
        <p:spPr bwMode="auto">
          <a:xfrm>
            <a:off x="2026141" y="5864454"/>
            <a:ext cx="5309255" cy="420180"/>
          </a:xfrm>
          <a:prstGeom prst="rightArrow">
            <a:avLst>
              <a:gd name="adj1" fmla="val 50000"/>
              <a:gd name="adj2" fmla="val 50045"/>
            </a:avLst>
          </a:prstGeom>
          <a:noFill/>
          <a:ln w="12700" algn="ctr">
            <a:solidFill>
              <a:schemeClr val="tx1"/>
            </a:solidFill>
            <a:round/>
            <a:headEnd/>
            <a:tailEnd/>
          </a:ln>
          <a:effec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dirty="0"/>
          </a:p>
        </p:txBody>
      </p:sp>
      <p:sp>
        <p:nvSpPr>
          <p:cNvPr id="5" name="テキスト ボックス 4">
            <a:extLst>
              <a:ext uri="{FF2B5EF4-FFF2-40B4-BE49-F238E27FC236}">
                <a16:creationId xmlns:a16="http://schemas.microsoft.com/office/drawing/2014/main" id="{AC6FBB76-158E-85E4-15BF-34924F41ED54}"/>
              </a:ext>
            </a:extLst>
          </p:cNvPr>
          <p:cNvSpPr txBox="1"/>
          <p:nvPr/>
        </p:nvSpPr>
        <p:spPr>
          <a:xfrm>
            <a:off x="2003699" y="1931313"/>
            <a:ext cx="1854200" cy="338554"/>
          </a:xfrm>
          <a:prstGeom prst="rect">
            <a:avLst/>
          </a:prstGeom>
          <a:noFill/>
        </p:spPr>
        <p:txBody>
          <a:bodyPr wrap="square" rtlCol="0">
            <a:spAutoFit/>
          </a:bodyPr>
          <a:lstStyle/>
          <a:p>
            <a:r>
              <a:rPr lang="ja-JP" altLang="en-US" sz="1600" b="1" dirty="0">
                <a:solidFill>
                  <a:srgbClr val="0000FF"/>
                </a:solidFill>
              </a:rPr>
              <a:t>生鮮品</a:t>
            </a:r>
            <a:r>
              <a:rPr lang="ja-JP" altLang="en-US" sz="1400" b="1" dirty="0">
                <a:solidFill>
                  <a:srgbClr val="0000FF"/>
                </a:solidFill>
              </a:rPr>
              <a:t>（国産、輸入）</a:t>
            </a:r>
            <a:endParaRPr kumimoji="1" lang="ja-JP" altLang="en-US" sz="1400" b="1" dirty="0">
              <a:solidFill>
                <a:srgbClr val="0000FF"/>
              </a:solidFill>
            </a:endParaRPr>
          </a:p>
        </p:txBody>
      </p:sp>
      <p:sp>
        <p:nvSpPr>
          <p:cNvPr id="9" name="テキスト ボックス 8">
            <a:extLst>
              <a:ext uri="{FF2B5EF4-FFF2-40B4-BE49-F238E27FC236}">
                <a16:creationId xmlns:a16="http://schemas.microsoft.com/office/drawing/2014/main" id="{8C08AE5D-D976-9C0E-C302-FA4C9A3300BE}"/>
              </a:ext>
            </a:extLst>
          </p:cNvPr>
          <p:cNvSpPr txBox="1"/>
          <p:nvPr/>
        </p:nvSpPr>
        <p:spPr>
          <a:xfrm>
            <a:off x="2014538" y="5051253"/>
            <a:ext cx="1854200" cy="338554"/>
          </a:xfrm>
          <a:prstGeom prst="rect">
            <a:avLst/>
          </a:prstGeom>
          <a:noFill/>
        </p:spPr>
        <p:txBody>
          <a:bodyPr wrap="square" rtlCol="0">
            <a:spAutoFit/>
          </a:bodyPr>
          <a:lstStyle/>
          <a:p>
            <a:r>
              <a:rPr lang="ja-JP" altLang="en-US" sz="1600" b="1" dirty="0">
                <a:solidFill>
                  <a:srgbClr val="0000FF"/>
                </a:solidFill>
              </a:rPr>
              <a:t>生鮮品</a:t>
            </a:r>
            <a:r>
              <a:rPr lang="ja-JP" altLang="en-US" sz="1400" b="1" dirty="0">
                <a:solidFill>
                  <a:srgbClr val="0000FF"/>
                </a:solidFill>
              </a:rPr>
              <a:t>（国産、輸入）</a:t>
            </a:r>
            <a:endParaRPr kumimoji="1" lang="ja-JP" altLang="en-US" sz="1400" b="1" dirty="0">
              <a:solidFill>
                <a:srgbClr val="0000FF"/>
              </a:solidFill>
            </a:endParaRPr>
          </a:p>
        </p:txBody>
      </p:sp>
      <p:sp>
        <p:nvSpPr>
          <p:cNvPr id="10" name="テキスト ボックス 9">
            <a:extLst>
              <a:ext uri="{FF2B5EF4-FFF2-40B4-BE49-F238E27FC236}">
                <a16:creationId xmlns:a16="http://schemas.microsoft.com/office/drawing/2014/main" id="{E37317BC-96F3-764E-76F5-FA71F09E3A66}"/>
              </a:ext>
            </a:extLst>
          </p:cNvPr>
          <p:cNvSpPr txBox="1"/>
          <p:nvPr/>
        </p:nvSpPr>
        <p:spPr>
          <a:xfrm>
            <a:off x="1989233" y="4377831"/>
            <a:ext cx="996676" cy="523220"/>
          </a:xfrm>
          <a:prstGeom prst="rect">
            <a:avLst/>
          </a:prstGeom>
          <a:noFill/>
        </p:spPr>
        <p:txBody>
          <a:bodyPr wrap="square" rtlCol="0">
            <a:spAutoFit/>
          </a:bodyPr>
          <a:lstStyle/>
          <a:p>
            <a:r>
              <a:rPr lang="ja-JP" altLang="en-US" sz="1400" b="1" dirty="0">
                <a:solidFill>
                  <a:srgbClr val="0000FF"/>
                </a:solidFill>
              </a:rPr>
              <a:t>生鮮品（国産、輸入）</a:t>
            </a:r>
            <a:endParaRPr kumimoji="1" lang="ja-JP" altLang="en-US" sz="1400" b="1" dirty="0">
              <a:solidFill>
                <a:srgbClr val="0000FF"/>
              </a:solidFill>
            </a:endParaRPr>
          </a:p>
        </p:txBody>
      </p:sp>
    </p:spTree>
    <p:extLst>
      <p:ext uri="{BB962C8B-B14F-4D97-AF65-F5344CB8AC3E}">
        <p14:creationId xmlns:p14="http://schemas.microsoft.com/office/powerpoint/2010/main" val="7063709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C08B9FF0-6B8A-4715-9AB1-F5FE59B13AE0}"/>
              </a:ext>
            </a:extLst>
          </p:cNvPr>
          <p:cNvSpPr>
            <a:spLocks noGrp="1" noChangeArrowheads="1"/>
          </p:cNvSpPr>
          <p:nvPr>
            <p:ph type="sldNum" sz="quarter" idx="11"/>
          </p:nvPr>
        </p:nvSpPr>
        <p:spPr>
          <a:xfrm>
            <a:off x="6826073" y="6316439"/>
            <a:ext cx="21336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920361E6-4374-4770-A5BD-26A5BF0F3D8D}" type="slidenum">
              <a:rPr kumimoji="0" lang="en-US" altLang="ja-JP" sz="1200" smtClean="0">
                <a:latin typeface="Arial Black" panose="020B0A04020102020204" pitchFamily="34" charset="0"/>
              </a:rPr>
              <a:pPr>
                <a:spcBef>
                  <a:spcPct val="0"/>
                </a:spcBef>
                <a:buClrTx/>
                <a:buSzTx/>
                <a:buFontTx/>
                <a:buNone/>
              </a:pPr>
              <a:t>71</a:t>
            </a:fld>
            <a:endParaRPr kumimoji="0" lang="en-US" altLang="ja-JP" sz="1200" dirty="0">
              <a:latin typeface="Arial Black" panose="020B0A04020102020204" pitchFamily="34" charset="0"/>
            </a:endParaRPr>
          </a:p>
        </p:txBody>
      </p:sp>
      <p:sp>
        <p:nvSpPr>
          <p:cNvPr id="27652" name="矢印: 右 16">
            <a:extLst>
              <a:ext uri="{FF2B5EF4-FFF2-40B4-BE49-F238E27FC236}">
                <a16:creationId xmlns:a16="http://schemas.microsoft.com/office/drawing/2014/main" id="{05D3AF7B-FAF1-4BC1-B060-52F9F01BA92E}"/>
              </a:ext>
            </a:extLst>
          </p:cNvPr>
          <p:cNvSpPr>
            <a:spLocks noChangeArrowheads="1"/>
          </p:cNvSpPr>
          <p:nvPr/>
        </p:nvSpPr>
        <p:spPr bwMode="auto">
          <a:xfrm>
            <a:off x="2028338" y="4229848"/>
            <a:ext cx="1681660" cy="420181"/>
          </a:xfrm>
          <a:prstGeom prst="rightArrow">
            <a:avLst>
              <a:gd name="adj1" fmla="val 50000"/>
              <a:gd name="adj2" fmla="val 50054"/>
            </a:avLst>
          </a:prstGeom>
          <a:solidFill>
            <a:srgbClr val="FF0000"/>
          </a:solidFill>
          <a:ln w="9525" algn="ctr">
            <a:solidFill>
              <a:schemeClr val="tx1"/>
            </a:solidFill>
            <a:round/>
            <a:headEnd/>
            <a:tailEnd/>
          </a:ln>
          <a:effec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53" name="矢印: 右 17">
            <a:extLst>
              <a:ext uri="{FF2B5EF4-FFF2-40B4-BE49-F238E27FC236}">
                <a16:creationId xmlns:a16="http://schemas.microsoft.com/office/drawing/2014/main" id="{3A001B8C-EC9D-46E7-9235-5FAAB0CEBEF9}"/>
              </a:ext>
            </a:extLst>
          </p:cNvPr>
          <p:cNvSpPr>
            <a:spLocks noChangeArrowheads="1"/>
          </p:cNvSpPr>
          <p:nvPr/>
        </p:nvSpPr>
        <p:spPr bwMode="auto">
          <a:xfrm>
            <a:off x="2027571" y="1326706"/>
            <a:ext cx="3345328" cy="420181"/>
          </a:xfrm>
          <a:prstGeom prst="rightArrow">
            <a:avLst>
              <a:gd name="adj1" fmla="val 50000"/>
              <a:gd name="adj2" fmla="val 50111"/>
            </a:avLst>
          </a:prstGeom>
          <a:solidFill>
            <a:srgbClr val="FF0000"/>
          </a:solidFill>
          <a:ln w="9525" algn="ctr">
            <a:solidFill>
              <a:schemeClr val="tx1"/>
            </a:solidFill>
            <a:round/>
            <a:headEnd/>
            <a:tailEnd/>
          </a:ln>
          <a:effec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54" name="矢印: 右 18">
            <a:extLst>
              <a:ext uri="{FF2B5EF4-FFF2-40B4-BE49-F238E27FC236}">
                <a16:creationId xmlns:a16="http://schemas.microsoft.com/office/drawing/2014/main" id="{249E2054-C1D4-4B45-BF03-BA8A4579599D}"/>
              </a:ext>
            </a:extLst>
          </p:cNvPr>
          <p:cNvSpPr>
            <a:spLocks noChangeArrowheads="1"/>
          </p:cNvSpPr>
          <p:nvPr/>
        </p:nvSpPr>
        <p:spPr bwMode="auto">
          <a:xfrm>
            <a:off x="2038941" y="6010783"/>
            <a:ext cx="5292725" cy="420180"/>
          </a:xfrm>
          <a:prstGeom prst="rightArrow">
            <a:avLst>
              <a:gd name="adj1" fmla="val 50000"/>
              <a:gd name="adj2" fmla="val 50045"/>
            </a:avLst>
          </a:prstGeom>
          <a:noFill/>
          <a:ln w="19050" algn="ctr">
            <a:solidFill>
              <a:schemeClr val="tx1"/>
            </a:solidFill>
            <a:round/>
            <a:headEnd/>
            <a:tailEnd/>
          </a:ln>
          <a:effec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89" name="正方形/長方形 2">
            <a:extLst>
              <a:ext uri="{FF2B5EF4-FFF2-40B4-BE49-F238E27FC236}">
                <a16:creationId xmlns:a16="http://schemas.microsoft.com/office/drawing/2014/main" id="{6DA75B9A-B0CE-4A41-AAB6-AA3F1D1CA005}"/>
              </a:ext>
            </a:extLst>
          </p:cNvPr>
          <p:cNvSpPr>
            <a:spLocks noChangeArrowheads="1"/>
          </p:cNvSpPr>
          <p:nvPr/>
        </p:nvSpPr>
        <p:spPr bwMode="auto">
          <a:xfrm>
            <a:off x="204437" y="1057275"/>
            <a:ext cx="1799898" cy="5419725"/>
          </a:xfrm>
          <a:prstGeom prst="rect">
            <a:avLst/>
          </a:prstGeom>
          <a:solidFill>
            <a:schemeClr val="accent1">
              <a:alpha val="38000"/>
            </a:schemeClr>
          </a:solid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grpSp>
        <p:nvGrpSpPr>
          <p:cNvPr id="27658" name="グループ化 3">
            <a:extLst>
              <a:ext uri="{FF2B5EF4-FFF2-40B4-BE49-F238E27FC236}">
                <a16:creationId xmlns:a16="http://schemas.microsoft.com/office/drawing/2014/main" id="{887397F3-0D48-4B17-8EF3-3202FC353DD2}"/>
              </a:ext>
            </a:extLst>
          </p:cNvPr>
          <p:cNvGrpSpPr>
            <a:grpSpLocks/>
          </p:cNvGrpSpPr>
          <p:nvPr/>
        </p:nvGrpSpPr>
        <p:grpSpPr bwMode="auto">
          <a:xfrm>
            <a:off x="3712974" y="2759788"/>
            <a:ext cx="1439862" cy="1883189"/>
            <a:chOff x="2821027" y="3290888"/>
            <a:chExt cx="1439862" cy="1519217"/>
          </a:xfrm>
        </p:grpSpPr>
        <p:sp>
          <p:nvSpPr>
            <p:cNvPr id="27683" name="正方形/長方形 3">
              <a:extLst>
                <a:ext uri="{FF2B5EF4-FFF2-40B4-BE49-F238E27FC236}">
                  <a16:creationId xmlns:a16="http://schemas.microsoft.com/office/drawing/2014/main" id="{A33EA58E-6EF8-4868-9C17-5BA3EEE0300D}"/>
                </a:ext>
              </a:extLst>
            </p:cNvPr>
            <p:cNvSpPr>
              <a:spLocks noChangeArrowheads="1"/>
            </p:cNvSpPr>
            <p:nvPr/>
          </p:nvSpPr>
          <p:spPr bwMode="auto">
            <a:xfrm>
              <a:off x="2951163" y="3290888"/>
              <a:ext cx="1152525" cy="1519217"/>
            </a:xfrm>
            <a:prstGeom prst="rect">
              <a:avLst/>
            </a:prstGeom>
            <a:solidFill>
              <a:srgbClr val="FFC000"/>
            </a:solid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dirty="0"/>
            </a:p>
          </p:txBody>
        </p:sp>
        <p:sp>
          <p:nvSpPr>
            <p:cNvPr id="27684" name="テキスト ボックス 14346">
              <a:extLst>
                <a:ext uri="{FF2B5EF4-FFF2-40B4-BE49-F238E27FC236}">
                  <a16:creationId xmlns:a16="http://schemas.microsoft.com/office/drawing/2014/main" id="{85693606-FC2F-4263-87FC-5EC7D51BEE9D}"/>
                </a:ext>
              </a:extLst>
            </p:cNvPr>
            <p:cNvSpPr txBox="1">
              <a:spLocks noChangeArrowheads="1"/>
            </p:cNvSpPr>
            <p:nvPr/>
          </p:nvSpPr>
          <p:spPr bwMode="auto">
            <a:xfrm>
              <a:off x="2821027" y="3739013"/>
              <a:ext cx="1439862" cy="66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dirty="0"/>
                <a:t>加工原料</a:t>
              </a:r>
              <a:endParaRPr lang="en-US" altLang="ja-JP" sz="2000" dirty="0"/>
            </a:p>
            <a:p>
              <a:pPr algn="ctr">
                <a:spcBef>
                  <a:spcPct val="0"/>
                </a:spcBef>
                <a:buClrTx/>
                <a:buSzTx/>
                <a:buFontTx/>
                <a:buNone/>
              </a:pPr>
              <a:r>
                <a:rPr lang="ja-JP" altLang="en-US" sz="2000" dirty="0"/>
                <a:t>需要</a:t>
              </a:r>
            </a:p>
          </p:txBody>
        </p:sp>
      </p:grpSp>
      <p:sp>
        <p:nvSpPr>
          <p:cNvPr id="27681" name="正方形/長方形 10">
            <a:extLst>
              <a:ext uri="{FF2B5EF4-FFF2-40B4-BE49-F238E27FC236}">
                <a16:creationId xmlns:a16="http://schemas.microsoft.com/office/drawing/2014/main" id="{76B06A7E-3C18-4753-B958-BC71C57645AC}"/>
              </a:ext>
            </a:extLst>
          </p:cNvPr>
          <p:cNvSpPr>
            <a:spLocks noChangeArrowheads="1"/>
          </p:cNvSpPr>
          <p:nvPr/>
        </p:nvSpPr>
        <p:spPr bwMode="auto">
          <a:xfrm>
            <a:off x="7380288" y="5289810"/>
            <a:ext cx="1223962" cy="1141148"/>
          </a:xfrm>
          <a:prstGeom prst="rect">
            <a:avLst/>
          </a:prstGeom>
          <a:no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82" name="テキスト ボックス 48">
            <a:extLst>
              <a:ext uri="{FF2B5EF4-FFF2-40B4-BE49-F238E27FC236}">
                <a16:creationId xmlns:a16="http://schemas.microsoft.com/office/drawing/2014/main" id="{268DEFEF-09B5-45A7-94AE-8104D130198A}"/>
              </a:ext>
            </a:extLst>
          </p:cNvPr>
          <p:cNvSpPr txBox="1">
            <a:spLocks noChangeArrowheads="1"/>
          </p:cNvSpPr>
          <p:nvPr/>
        </p:nvSpPr>
        <p:spPr bwMode="auto">
          <a:xfrm>
            <a:off x="7289302" y="5582344"/>
            <a:ext cx="14398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dirty="0"/>
              <a:t>家計消費</a:t>
            </a:r>
            <a:endParaRPr lang="en-US" altLang="ja-JP" sz="2000" dirty="0"/>
          </a:p>
          <a:p>
            <a:pPr algn="ctr">
              <a:spcBef>
                <a:spcPct val="0"/>
              </a:spcBef>
              <a:buClrTx/>
              <a:buSzTx/>
              <a:buFontTx/>
              <a:buNone/>
            </a:pPr>
            <a:r>
              <a:rPr lang="ja-JP" altLang="en-US" sz="2000" dirty="0"/>
              <a:t>需要</a:t>
            </a:r>
          </a:p>
        </p:txBody>
      </p:sp>
      <p:grpSp>
        <p:nvGrpSpPr>
          <p:cNvPr id="27661" name="グループ化 10">
            <a:extLst>
              <a:ext uri="{FF2B5EF4-FFF2-40B4-BE49-F238E27FC236}">
                <a16:creationId xmlns:a16="http://schemas.microsoft.com/office/drawing/2014/main" id="{08013D32-4DA1-4A67-9AEB-83E5908B32CA}"/>
              </a:ext>
            </a:extLst>
          </p:cNvPr>
          <p:cNvGrpSpPr>
            <a:grpSpLocks/>
          </p:cNvGrpSpPr>
          <p:nvPr/>
        </p:nvGrpSpPr>
        <p:grpSpPr bwMode="auto">
          <a:xfrm>
            <a:off x="5384623" y="1134568"/>
            <a:ext cx="1441450" cy="2251033"/>
            <a:chOff x="4859337" y="2138364"/>
            <a:chExt cx="1441450" cy="2165710"/>
          </a:xfrm>
        </p:grpSpPr>
        <p:sp>
          <p:nvSpPr>
            <p:cNvPr id="27674" name="正方形/長方形 9">
              <a:extLst>
                <a:ext uri="{FF2B5EF4-FFF2-40B4-BE49-F238E27FC236}">
                  <a16:creationId xmlns:a16="http://schemas.microsoft.com/office/drawing/2014/main" id="{3DDD7CE0-65C3-406E-B9EC-633E8287EF88}"/>
                </a:ext>
              </a:extLst>
            </p:cNvPr>
            <p:cNvSpPr>
              <a:spLocks noChangeArrowheads="1"/>
            </p:cNvSpPr>
            <p:nvPr/>
          </p:nvSpPr>
          <p:spPr bwMode="auto">
            <a:xfrm>
              <a:off x="5003800" y="2138364"/>
              <a:ext cx="1152525" cy="1557656"/>
            </a:xfrm>
            <a:prstGeom prst="rect">
              <a:avLst/>
            </a:prstGeom>
            <a:solidFill>
              <a:srgbClr val="FFFF00"/>
            </a:solid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75" name="正方形/長方形 13">
              <a:extLst>
                <a:ext uri="{FF2B5EF4-FFF2-40B4-BE49-F238E27FC236}">
                  <a16:creationId xmlns:a16="http://schemas.microsoft.com/office/drawing/2014/main" id="{18251D87-A5E2-4671-AF90-D8A808A931D5}"/>
                </a:ext>
              </a:extLst>
            </p:cNvPr>
            <p:cNvSpPr>
              <a:spLocks noChangeArrowheads="1"/>
            </p:cNvSpPr>
            <p:nvPr/>
          </p:nvSpPr>
          <p:spPr bwMode="auto">
            <a:xfrm>
              <a:off x="5003871" y="3713796"/>
              <a:ext cx="1152525" cy="584775"/>
            </a:xfrm>
            <a:prstGeom prst="rect">
              <a:avLst/>
            </a:prstGeom>
            <a:noFill/>
            <a:ln w="25400" algn="ctr">
              <a:solidFill>
                <a:schemeClr val="tx1"/>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sp>
          <p:nvSpPr>
            <p:cNvPr id="27676" name="テキスト ボックス 49">
              <a:extLst>
                <a:ext uri="{FF2B5EF4-FFF2-40B4-BE49-F238E27FC236}">
                  <a16:creationId xmlns:a16="http://schemas.microsoft.com/office/drawing/2014/main" id="{33285FE2-80F0-4166-ABAA-AC6D344EC2AC}"/>
                </a:ext>
              </a:extLst>
            </p:cNvPr>
            <p:cNvSpPr txBox="1">
              <a:spLocks noChangeArrowheads="1"/>
            </p:cNvSpPr>
            <p:nvPr/>
          </p:nvSpPr>
          <p:spPr bwMode="auto">
            <a:xfrm>
              <a:off x="4859337" y="2467420"/>
              <a:ext cx="1441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dirty="0"/>
                <a:t>業務用</a:t>
              </a:r>
              <a:endParaRPr lang="en-US" altLang="ja-JP" sz="2000" dirty="0"/>
            </a:p>
            <a:p>
              <a:pPr algn="ctr">
                <a:spcBef>
                  <a:spcPct val="0"/>
                </a:spcBef>
                <a:buClrTx/>
                <a:buSzTx/>
                <a:buFontTx/>
                <a:buNone/>
              </a:pPr>
              <a:r>
                <a:rPr lang="ja-JP" altLang="en-US" sz="2000" dirty="0"/>
                <a:t>需要</a:t>
              </a:r>
              <a:endParaRPr lang="en-US" altLang="ja-JP" sz="2000" dirty="0"/>
            </a:p>
            <a:p>
              <a:pPr algn="ctr">
                <a:spcBef>
                  <a:spcPct val="0"/>
                </a:spcBef>
                <a:buClrTx/>
                <a:buSzTx/>
                <a:buFontTx/>
                <a:buNone/>
              </a:pPr>
              <a:r>
                <a:rPr lang="ja-JP" altLang="en-US" sz="1600" dirty="0"/>
                <a:t>（外食・中食）</a:t>
              </a:r>
            </a:p>
          </p:txBody>
        </p:sp>
        <p:sp>
          <p:nvSpPr>
            <p:cNvPr id="27677" name="テキスト ボックス 8">
              <a:extLst>
                <a:ext uri="{FF2B5EF4-FFF2-40B4-BE49-F238E27FC236}">
                  <a16:creationId xmlns:a16="http://schemas.microsoft.com/office/drawing/2014/main" id="{4987DA5F-72E0-4B4A-8C4B-357A308B1EE0}"/>
                </a:ext>
              </a:extLst>
            </p:cNvPr>
            <p:cNvSpPr txBox="1">
              <a:spLocks noChangeArrowheads="1"/>
            </p:cNvSpPr>
            <p:nvPr/>
          </p:nvSpPr>
          <p:spPr bwMode="auto">
            <a:xfrm>
              <a:off x="4974442" y="3719299"/>
              <a:ext cx="12961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1600" dirty="0"/>
                <a:t>国内加工品</a:t>
              </a:r>
              <a:endParaRPr lang="en-US" altLang="ja-JP" sz="1600" dirty="0"/>
            </a:p>
            <a:p>
              <a:pPr algn="ctr">
                <a:spcBef>
                  <a:spcPct val="0"/>
                </a:spcBef>
                <a:buClrTx/>
                <a:buSzTx/>
                <a:buFontTx/>
                <a:buNone/>
              </a:pPr>
              <a:r>
                <a:rPr lang="ja-JP" altLang="en-US" sz="1600" dirty="0"/>
                <a:t>仕入</a:t>
              </a:r>
            </a:p>
          </p:txBody>
        </p:sp>
      </p:grpSp>
      <p:cxnSp>
        <p:nvCxnSpPr>
          <p:cNvPr id="27666" name="直線矢印コネクタ 6">
            <a:extLst>
              <a:ext uri="{FF2B5EF4-FFF2-40B4-BE49-F238E27FC236}">
                <a16:creationId xmlns:a16="http://schemas.microsoft.com/office/drawing/2014/main" id="{1C8674A6-8EBB-4A90-BEDD-2703E2D6690E}"/>
              </a:ext>
            </a:extLst>
          </p:cNvPr>
          <p:cNvCxnSpPr>
            <a:cxnSpLocks noChangeShapeType="1"/>
            <a:endCxn id="27677" idx="1"/>
          </p:cNvCxnSpPr>
          <p:nvPr/>
        </p:nvCxnSpPr>
        <p:spPr bwMode="auto">
          <a:xfrm flipV="1">
            <a:off x="5038532" y="3081694"/>
            <a:ext cx="461196" cy="8228"/>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667" name="直線矢印コネクタ 21">
            <a:extLst>
              <a:ext uri="{FF2B5EF4-FFF2-40B4-BE49-F238E27FC236}">
                <a16:creationId xmlns:a16="http://schemas.microsoft.com/office/drawing/2014/main" id="{706CF9AA-3360-4EA2-96D1-71111C4FD972}"/>
              </a:ext>
            </a:extLst>
          </p:cNvPr>
          <p:cNvCxnSpPr>
            <a:cxnSpLocks noChangeShapeType="1"/>
          </p:cNvCxnSpPr>
          <p:nvPr/>
        </p:nvCxnSpPr>
        <p:spPr bwMode="auto">
          <a:xfrm>
            <a:off x="5063918" y="4448885"/>
            <a:ext cx="2342512" cy="0"/>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669" name="正方形/長方形 26">
            <a:extLst>
              <a:ext uri="{FF2B5EF4-FFF2-40B4-BE49-F238E27FC236}">
                <a16:creationId xmlns:a16="http://schemas.microsoft.com/office/drawing/2014/main" id="{43C81CB0-429A-4BDB-98B5-6FDC8A84D81A}"/>
              </a:ext>
            </a:extLst>
          </p:cNvPr>
          <p:cNvSpPr>
            <a:spLocks noChangeArrowheads="1"/>
          </p:cNvSpPr>
          <p:nvPr/>
        </p:nvSpPr>
        <p:spPr bwMode="auto">
          <a:xfrm>
            <a:off x="7380288" y="1105909"/>
            <a:ext cx="1223962" cy="4183901"/>
          </a:xfrm>
          <a:prstGeom prst="rect">
            <a:avLst/>
          </a:prstGeom>
          <a:solidFill>
            <a:schemeClr val="accent1">
              <a:alpha val="37000"/>
            </a:schemeClr>
          </a:solidFill>
          <a:ln w="25400" algn="ctr">
            <a:solidFill>
              <a:schemeClr val="tx1"/>
            </a:solidFill>
            <a:round/>
            <a:headEnd/>
            <a:tailEnd/>
          </a:ln>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cxnSp>
        <p:nvCxnSpPr>
          <p:cNvPr id="27671" name="直線矢印コネクタ 29">
            <a:extLst>
              <a:ext uri="{FF2B5EF4-FFF2-40B4-BE49-F238E27FC236}">
                <a16:creationId xmlns:a16="http://schemas.microsoft.com/office/drawing/2014/main" id="{BB6CC423-0FEF-4DEC-9DBB-D7731C5E88B9}"/>
              </a:ext>
            </a:extLst>
          </p:cNvPr>
          <p:cNvCxnSpPr>
            <a:cxnSpLocks noChangeShapeType="1"/>
          </p:cNvCxnSpPr>
          <p:nvPr/>
        </p:nvCxnSpPr>
        <p:spPr bwMode="auto">
          <a:xfrm>
            <a:off x="6743805" y="3051932"/>
            <a:ext cx="637506" cy="0"/>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tangle 2">
            <a:extLst>
              <a:ext uri="{FF2B5EF4-FFF2-40B4-BE49-F238E27FC236}">
                <a16:creationId xmlns:a16="http://schemas.microsoft.com/office/drawing/2014/main" id="{1C556ADF-9B13-4DB3-A24D-40CD535D7872}"/>
              </a:ext>
            </a:extLst>
          </p:cNvPr>
          <p:cNvSpPr txBox="1">
            <a:spLocks noChangeArrowheads="1"/>
          </p:cNvSpPr>
          <p:nvPr/>
        </p:nvSpPr>
        <p:spPr bwMode="auto">
          <a:xfrm>
            <a:off x="522288" y="155575"/>
            <a:ext cx="8229600" cy="504825"/>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800" kern="0" dirty="0">
                <a:latin typeface="ＭＳ ゴシック" pitchFamily="49" charset="-128"/>
                <a:ea typeface="ＭＳ ゴシック" pitchFamily="49" charset="-128"/>
              </a:rPr>
              <a:t>加工・業務用野菜の生産・供給拡大に向けて</a:t>
            </a:r>
          </a:p>
        </p:txBody>
      </p:sp>
      <p:cxnSp>
        <p:nvCxnSpPr>
          <p:cNvPr id="12" name="直線矢印コネクタ 29">
            <a:extLst>
              <a:ext uri="{FF2B5EF4-FFF2-40B4-BE49-F238E27FC236}">
                <a16:creationId xmlns:a16="http://schemas.microsoft.com/office/drawing/2014/main" id="{E7E9D41F-B803-A8D7-3887-63B8A832B958}"/>
              </a:ext>
            </a:extLst>
          </p:cNvPr>
          <p:cNvCxnSpPr>
            <a:cxnSpLocks noChangeShapeType="1"/>
          </p:cNvCxnSpPr>
          <p:nvPr/>
        </p:nvCxnSpPr>
        <p:spPr bwMode="auto">
          <a:xfrm>
            <a:off x="6743805" y="2251033"/>
            <a:ext cx="637506" cy="0"/>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矢印: 右 16">
            <a:extLst>
              <a:ext uri="{FF2B5EF4-FFF2-40B4-BE49-F238E27FC236}">
                <a16:creationId xmlns:a16="http://schemas.microsoft.com/office/drawing/2014/main" id="{C22C0EA2-6101-A649-27EE-6DA681BEF1A8}"/>
              </a:ext>
            </a:extLst>
          </p:cNvPr>
          <p:cNvSpPr>
            <a:spLocks noChangeArrowheads="1"/>
          </p:cNvSpPr>
          <p:nvPr/>
        </p:nvSpPr>
        <p:spPr bwMode="auto">
          <a:xfrm>
            <a:off x="2052078" y="2805401"/>
            <a:ext cx="488854" cy="420181"/>
          </a:xfrm>
          <a:prstGeom prst="rightArrow">
            <a:avLst>
              <a:gd name="adj1" fmla="val 50000"/>
              <a:gd name="adj2" fmla="val 50054"/>
            </a:avLst>
          </a:prstGeom>
          <a:solidFill>
            <a:srgbClr val="FF0000"/>
          </a:solidFill>
          <a:ln w="9525" algn="ctr">
            <a:solidFill>
              <a:schemeClr val="tx1"/>
            </a:solidFill>
            <a:round/>
            <a:headEnd/>
            <a:tailEnd/>
          </a:ln>
          <a:effec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0"/>
              </a:spcBef>
              <a:buClrTx/>
              <a:buSzTx/>
              <a:buFontTx/>
              <a:buNone/>
            </a:pPr>
            <a:endParaRPr lang="ja-JP" altLang="en-US"/>
          </a:p>
        </p:txBody>
      </p:sp>
      <p:cxnSp>
        <p:nvCxnSpPr>
          <p:cNvPr id="20" name="直線矢印コネクタ 29">
            <a:extLst>
              <a:ext uri="{FF2B5EF4-FFF2-40B4-BE49-F238E27FC236}">
                <a16:creationId xmlns:a16="http://schemas.microsoft.com/office/drawing/2014/main" id="{7418A82D-72BC-3707-66AF-2AFB9779EBE4}"/>
              </a:ext>
            </a:extLst>
          </p:cNvPr>
          <p:cNvCxnSpPr>
            <a:cxnSpLocks noChangeShapeType="1"/>
          </p:cNvCxnSpPr>
          <p:nvPr/>
        </p:nvCxnSpPr>
        <p:spPr bwMode="auto">
          <a:xfrm>
            <a:off x="3324355" y="2142565"/>
            <a:ext cx="2073412" cy="0"/>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直線矢印コネクタ 29">
            <a:extLst>
              <a:ext uri="{FF2B5EF4-FFF2-40B4-BE49-F238E27FC236}">
                <a16:creationId xmlns:a16="http://schemas.microsoft.com/office/drawing/2014/main" id="{CF124CFD-CA1D-03B1-7855-F2A47A4D79A3}"/>
              </a:ext>
            </a:extLst>
          </p:cNvPr>
          <p:cNvCxnSpPr>
            <a:cxnSpLocks noChangeShapeType="1"/>
          </p:cNvCxnSpPr>
          <p:nvPr/>
        </p:nvCxnSpPr>
        <p:spPr bwMode="auto">
          <a:xfrm>
            <a:off x="3324355" y="3585776"/>
            <a:ext cx="385643" cy="0"/>
          </a:xfrm>
          <a:prstGeom prst="straightConnector1">
            <a:avLst/>
          </a:prstGeom>
          <a:noFill/>
          <a:ln w="381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テキスト ボックス 24">
            <a:extLst>
              <a:ext uri="{FF2B5EF4-FFF2-40B4-BE49-F238E27FC236}">
                <a16:creationId xmlns:a16="http://schemas.microsoft.com/office/drawing/2014/main" id="{EC0950D3-7378-B194-C32F-756B463BB47F}"/>
              </a:ext>
            </a:extLst>
          </p:cNvPr>
          <p:cNvSpPr txBox="1"/>
          <p:nvPr/>
        </p:nvSpPr>
        <p:spPr>
          <a:xfrm>
            <a:off x="3308710" y="2168891"/>
            <a:ext cx="2006758" cy="553998"/>
          </a:xfrm>
          <a:prstGeom prst="rect">
            <a:avLst/>
          </a:prstGeom>
          <a:noFill/>
        </p:spPr>
        <p:txBody>
          <a:bodyPr wrap="square" rtlCol="0">
            <a:spAutoFit/>
          </a:bodyPr>
          <a:lstStyle/>
          <a:p>
            <a:r>
              <a:rPr lang="ja-JP" altLang="en-US" sz="1500" b="1" dirty="0">
                <a:solidFill>
                  <a:srgbClr val="FF0000"/>
                </a:solidFill>
              </a:rPr>
              <a:t>冷蔵貯蔵品</a:t>
            </a:r>
            <a:endParaRPr lang="en-US" altLang="ja-JP" sz="1500" b="1" dirty="0">
              <a:solidFill>
                <a:srgbClr val="FF0000"/>
              </a:solidFill>
            </a:endParaRPr>
          </a:p>
          <a:p>
            <a:r>
              <a:rPr lang="ja-JP" altLang="en-US" sz="1500" b="1" dirty="0">
                <a:solidFill>
                  <a:srgbClr val="FF0000"/>
                </a:solidFill>
              </a:rPr>
              <a:t>剥き玉等</a:t>
            </a:r>
            <a:endParaRPr kumimoji="1" lang="ja-JP" altLang="en-US" sz="1500" b="1" dirty="0">
              <a:solidFill>
                <a:srgbClr val="FF0000"/>
              </a:solidFill>
            </a:endParaRPr>
          </a:p>
        </p:txBody>
      </p:sp>
      <p:sp>
        <p:nvSpPr>
          <p:cNvPr id="26" name="テキスト ボックス 25">
            <a:extLst>
              <a:ext uri="{FF2B5EF4-FFF2-40B4-BE49-F238E27FC236}">
                <a16:creationId xmlns:a16="http://schemas.microsoft.com/office/drawing/2014/main" id="{E188A584-0F2C-E9F5-F051-03F5FB82DD43}"/>
              </a:ext>
            </a:extLst>
          </p:cNvPr>
          <p:cNvSpPr txBox="1"/>
          <p:nvPr/>
        </p:nvSpPr>
        <p:spPr>
          <a:xfrm>
            <a:off x="5209290" y="3688925"/>
            <a:ext cx="2004522" cy="584775"/>
          </a:xfrm>
          <a:prstGeom prst="rect">
            <a:avLst/>
          </a:prstGeom>
          <a:noFill/>
        </p:spPr>
        <p:txBody>
          <a:bodyPr wrap="square" rtlCol="0">
            <a:spAutoFit/>
          </a:bodyPr>
          <a:lstStyle/>
          <a:p>
            <a:r>
              <a:rPr lang="ja-JP" altLang="en-US" sz="1600" b="1" dirty="0">
                <a:solidFill>
                  <a:srgbClr val="FF0000"/>
                </a:solidFill>
              </a:rPr>
              <a:t>顧客価値を向上させた多様な野菜加工品</a:t>
            </a:r>
            <a:endParaRPr kumimoji="1" lang="ja-JP" altLang="en-US" sz="1600" b="1" dirty="0">
              <a:solidFill>
                <a:srgbClr val="FF0000"/>
              </a:solidFill>
            </a:endParaRPr>
          </a:p>
        </p:txBody>
      </p:sp>
      <p:grpSp>
        <p:nvGrpSpPr>
          <p:cNvPr id="11" name="グループ化 10">
            <a:extLst>
              <a:ext uri="{FF2B5EF4-FFF2-40B4-BE49-F238E27FC236}">
                <a16:creationId xmlns:a16="http://schemas.microsoft.com/office/drawing/2014/main" id="{D81AD2F6-274B-6EC6-15FC-72241992C325}"/>
              </a:ext>
            </a:extLst>
          </p:cNvPr>
          <p:cNvGrpSpPr/>
          <p:nvPr/>
        </p:nvGrpSpPr>
        <p:grpSpPr>
          <a:xfrm>
            <a:off x="2540891" y="1783110"/>
            <a:ext cx="783464" cy="2346146"/>
            <a:chOff x="2508128" y="2552880"/>
            <a:chExt cx="783464" cy="2346146"/>
          </a:xfrm>
        </p:grpSpPr>
        <p:sp>
          <p:nvSpPr>
            <p:cNvPr id="2" name="正方形/長方形 1">
              <a:extLst>
                <a:ext uri="{FF2B5EF4-FFF2-40B4-BE49-F238E27FC236}">
                  <a16:creationId xmlns:a16="http://schemas.microsoft.com/office/drawing/2014/main" id="{AE959AE3-8704-F6EE-4F74-57567083C551}"/>
                </a:ext>
              </a:extLst>
            </p:cNvPr>
            <p:cNvSpPr/>
            <p:nvPr/>
          </p:nvSpPr>
          <p:spPr bwMode="auto">
            <a:xfrm>
              <a:off x="2535933" y="2571607"/>
              <a:ext cx="716076" cy="2327419"/>
            </a:xfrm>
            <a:prstGeom prst="rect">
              <a:avLst/>
            </a:prstGeom>
            <a:solidFill>
              <a:srgbClr val="FFC000">
                <a:alpha val="66000"/>
              </a:srgbClr>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3" name="テキスト ボックス 2">
              <a:extLst>
                <a:ext uri="{FF2B5EF4-FFF2-40B4-BE49-F238E27FC236}">
                  <a16:creationId xmlns:a16="http://schemas.microsoft.com/office/drawing/2014/main" id="{4CA449A6-8925-A4D2-FD43-2A718384326B}"/>
                </a:ext>
              </a:extLst>
            </p:cNvPr>
            <p:cNvSpPr txBox="1"/>
            <p:nvPr/>
          </p:nvSpPr>
          <p:spPr>
            <a:xfrm>
              <a:off x="2508128" y="2552880"/>
              <a:ext cx="470247" cy="1384995"/>
            </a:xfrm>
            <a:prstGeom prst="rect">
              <a:avLst/>
            </a:prstGeom>
            <a:noFill/>
          </p:spPr>
          <p:txBody>
            <a:bodyPr wrap="square" rtlCol="0">
              <a:spAutoFit/>
            </a:bodyPr>
            <a:lstStyle/>
            <a:p>
              <a:r>
                <a:rPr kumimoji="1" lang="ja-JP" altLang="en-US" sz="2100" dirty="0"/>
                <a:t>一時貯蔵</a:t>
              </a:r>
            </a:p>
          </p:txBody>
        </p:sp>
        <p:sp>
          <p:nvSpPr>
            <p:cNvPr id="4" name="テキスト ボックス 3">
              <a:extLst>
                <a:ext uri="{FF2B5EF4-FFF2-40B4-BE49-F238E27FC236}">
                  <a16:creationId xmlns:a16="http://schemas.microsoft.com/office/drawing/2014/main" id="{733158F7-783C-387C-F4CD-F966FAC464B7}"/>
                </a:ext>
              </a:extLst>
            </p:cNvPr>
            <p:cNvSpPr txBox="1"/>
            <p:nvPr/>
          </p:nvSpPr>
          <p:spPr>
            <a:xfrm>
              <a:off x="2821345" y="3472137"/>
              <a:ext cx="470247" cy="1384995"/>
            </a:xfrm>
            <a:prstGeom prst="rect">
              <a:avLst/>
            </a:prstGeom>
            <a:noFill/>
          </p:spPr>
          <p:txBody>
            <a:bodyPr wrap="square" rtlCol="0">
              <a:spAutoFit/>
            </a:bodyPr>
            <a:lstStyle/>
            <a:p>
              <a:r>
                <a:rPr kumimoji="1" lang="ja-JP" altLang="en-US" sz="2100" dirty="0"/>
                <a:t>簡易加工</a:t>
              </a:r>
            </a:p>
          </p:txBody>
        </p:sp>
      </p:grpSp>
      <p:sp>
        <p:nvSpPr>
          <p:cNvPr id="5" name="テキスト ボックス 4">
            <a:extLst>
              <a:ext uri="{FF2B5EF4-FFF2-40B4-BE49-F238E27FC236}">
                <a16:creationId xmlns:a16="http://schemas.microsoft.com/office/drawing/2014/main" id="{C61A0567-5D14-923E-DE9A-CF500510B302}"/>
              </a:ext>
            </a:extLst>
          </p:cNvPr>
          <p:cNvSpPr txBox="1"/>
          <p:nvPr/>
        </p:nvSpPr>
        <p:spPr>
          <a:xfrm>
            <a:off x="195841" y="1105909"/>
            <a:ext cx="1720021" cy="430887"/>
          </a:xfrm>
          <a:prstGeom prst="rect">
            <a:avLst/>
          </a:prstGeom>
          <a:noFill/>
        </p:spPr>
        <p:txBody>
          <a:bodyPr wrap="square" rtlCol="0">
            <a:spAutoFit/>
          </a:bodyPr>
          <a:lstStyle/>
          <a:p>
            <a:pPr algn="ctr"/>
            <a:r>
              <a:rPr kumimoji="1" lang="en-US" altLang="ja-JP" sz="2200" dirty="0"/>
              <a:t>〈</a:t>
            </a:r>
            <a:r>
              <a:rPr kumimoji="1" lang="ja-JP" altLang="en-US" sz="2200" dirty="0"/>
              <a:t>国内産地</a:t>
            </a:r>
            <a:r>
              <a:rPr kumimoji="1" lang="en-US" altLang="ja-JP" sz="2200" dirty="0"/>
              <a:t>〉</a:t>
            </a:r>
            <a:endParaRPr kumimoji="1" lang="ja-JP" altLang="en-US" sz="2200" dirty="0"/>
          </a:p>
        </p:txBody>
      </p:sp>
      <p:grpSp>
        <p:nvGrpSpPr>
          <p:cNvPr id="16" name="グループ化 15">
            <a:extLst>
              <a:ext uri="{FF2B5EF4-FFF2-40B4-BE49-F238E27FC236}">
                <a16:creationId xmlns:a16="http://schemas.microsoft.com/office/drawing/2014/main" id="{2535F020-651E-15A5-C69A-BA64BDF08A4C}"/>
              </a:ext>
            </a:extLst>
          </p:cNvPr>
          <p:cNvGrpSpPr/>
          <p:nvPr/>
        </p:nvGrpSpPr>
        <p:grpSpPr>
          <a:xfrm>
            <a:off x="179964" y="3075307"/>
            <a:ext cx="2023681" cy="1659254"/>
            <a:chOff x="188401" y="2657483"/>
            <a:chExt cx="2023681" cy="1659254"/>
          </a:xfrm>
        </p:grpSpPr>
        <p:sp>
          <p:nvSpPr>
            <p:cNvPr id="9" name="テキスト ボックス 8">
              <a:extLst>
                <a:ext uri="{FF2B5EF4-FFF2-40B4-BE49-F238E27FC236}">
                  <a16:creationId xmlns:a16="http://schemas.microsoft.com/office/drawing/2014/main" id="{5154C7D8-7E34-EEC2-296E-B51303530507}"/>
                </a:ext>
              </a:extLst>
            </p:cNvPr>
            <p:cNvSpPr txBox="1"/>
            <p:nvPr/>
          </p:nvSpPr>
          <p:spPr>
            <a:xfrm>
              <a:off x="188401" y="2657483"/>
              <a:ext cx="1915257" cy="646331"/>
            </a:xfrm>
            <a:prstGeom prst="rect">
              <a:avLst/>
            </a:prstGeom>
            <a:noFill/>
          </p:spPr>
          <p:txBody>
            <a:bodyPr wrap="square" rtlCol="0">
              <a:spAutoFit/>
            </a:bodyPr>
            <a:lstStyle/>
            <a:p>
              <a:r>
                <a:rPr lang="ja-JP" altLang="en-US" sz="1800" dirty="0"/>
                <a:t>・大型規格の高</a:t>
              </a:r>
              <a:endParaRPr lang="en-US" altLang="ja-JP" sz="1800" dirty="0"/>
            </a:p>
            <a:p>
              <a:r>
                <a:rPr lang="ja-JP" altLang="en-US" sz="1800" dirty="0"/>
                <a:t>　単収栽培</a:t>
              </a:r>
              <a:endParaRPr kumimoji="1" lang="ja-JP" altLang="en-US" sz="1800" dirty="0"/>
            </a:p>
          </p:txBody>
        </p:sp>
        <p:sp>
          <p:nvSpPr>
            <p:cNvPr id="10" name="テキスト ボックス 9">
              <a:extLst>
                <a:ext uri="{FF2B5EF4-FFF2-40B4-BE49-F238E27FC236}">
                  <a16:creationId xmlns:a16="http://schemas.microsoft.com/office/drawing/2014/main" id="{4264408C-53A7-7BC6-67C5-BF563CB21409}"/>
                </a:ext>
              </a:extLst>
            </p:cNvPr>
            <p:cNvSpPr txBox="1"/>
            <p:nvPr/>
          </p:nvSpPr>
          <p:spPr>
            <a:xfrm>
              <a:off x="533947" y="3731962"/>
              <a:ext cx="1595670" cy="584775"/>
            </a:xfrm>
            <a:prstGeom prst="rect">
              <a:avLst/>
            </a:prstGeom>
            <a:noFill/>
          </p:spPr>
          <p:txBody>
            <a:bodyPr wrap="square" rtlCol="0">
              <a:spAutoFit/>
            </a:bodyPr>
            <a:lstStyle/>
            <a:p>
              <a:r>
                <a:rPr lang="ja-JP" altLang="en-US" sz="1600" dirty="0"/>
                <a:t>～機械化一貫</a:t>
              </a:r>
              <a:endParaRPr lang="en-US" altLang="ja-JP" sz="1600" dirty="0"/>
            </a:p>
            <a:p>
              <a:r>
                <a:rPr lang="en-US" altLang="ja-JP" sz="1600" dirty="0"/>
                <a:t>    </a:t>
              </a:r>
              <a:r>
                <a:rPr lang="ja-JP" altLang="en-US" sz="1600" dirty="0"/>
                <a:t>体系</a:t>
              </a:r>
              <a:endParaRPr kumimoji="1" lang="ja-JP" altLang="en-US" sz="1600" dirty="0"/>
            </a:p>
          </p:txBody>
        </p:sp>
        <p:sp>
          <p:nvSpPr>
            <p:cNvPr id="14" name="テキスト ボックス 13">
              <a:extLst>
                <a:ext uri="{FF2B5EF4-FFF2-40B4-BE49-F238E27FC236}">
                  <a16:creationId xmlns:a16="http://schemas.microsoft.com/office/drawing/2014/main" id="{65AB9F62-AF3F-6C07-BEED-368F64136F25}"/>
                </a:ext>
              </a:extLst>
            </p:cNvPr>
            <p:cNvSpPr txBox="1"/>
            <p:nvPr/>
          </p:nvSpPr>
          <p:spPr>
            <a:xfrm>
              <a:off x="547019" y="3243652"/>
              <a:ext cx="1665063" cy="584775"/>
            </a:xfrm>
            <a:prstGeom prst="rect">
              <a:avLst/>
            </a:prstGeom>
            <a:noFill/>
          </p:spPr>
          <p:txBody>
            <a:bodyPr wrap="square" rtlCol="0">
              <a:spAutoFit/>
            </a:bodyPr>
            <a:lstStyle/>
            <a:p>
              <a:r>
                <a:rPr lang="ja-JP" altLang="en-US" sz="1600" dirty="0"/>
                <a:t>～品種、栽培</a:t>
              </a:r>
              <a:endParaRPr lang="en-US" altLang="ja-JP" sz="1600" dirty="0"/>
            </a:p>
            <a:p>
              <a:r>
                <a:rPr lang="en-US" altLang="ja-JP" sz="1600" dirty="0"/>
                <a:t>    </a:t>
              </a:r>
              <a:r>
                <a:rPr kumimoji="1" lang="ja-JP" altLang="en-US" sz="1600" dirty="0"/>
                <a:t>方法</a:t>
              </a:r>
            </a:p>
          </p:txBody>
        </p:sp>
      </p:grpSp>
      <p:grpSp>
        <p:nvGrpSpPr>
          <p:cNvPr id="17" name="グループ化 16">
            <a:extLst>
              <a:ext uri="{FF2B5EF4-FFF2-40B4-BE49-F238E27FC236}">
                <a16:creationId xmlns:a16="http://schemas.microsoft.com/office/drawing/2014/main" id="{BF1FF948-3EC5-365B-710D-FED76921AB24}"/>
              </a:ext>
            </a:extLst>
          </p:cNvPr>
          <p:cNvGrpSpPr/>
          <p:nvPr/>
        </p:nvGrpSpPr>
        <p:grpSpPr>
          <a:xfrm>
            <a:off x="177506" y="1587625"/>
            <a:ext cx="2066457" cy="1404517"/>
            <a:chOff x="165402" y="1583742"/>
            <a:chExt cx="2066457" cy="1404517"/>
          </a:xfrm>
        </p:grpSpPr>
        <p:sp>
          <p:nvSpPr>
            <p:cNvPr id="8" name="テキスト ボックス 7">
              <a:extLst>
                <a:ext uri="{FF2B5EF4-FFF2-40B4-BE49-F238E27FC236}">
                  <a16:creationId xmlns:a16="http://schemas.microsoft.com/office/drawing/2014/main" id="{460AFABC-3214-CF64-1396-564FD319F35E}"/>
                </a:ext>
              </a:extLst>
            </p:cNvPr>
            <p:cNvSpPr txBox="1"/>
            <p:nvPr/>
          </p:nvSpPr>
          <p:spPr>
            <a:xfrm>
              <a:off x="533820" y="2403484"/>
              <a:ext cx="1698039" cy="584775"/>
            </a:xfrm>
            <a:prstGeom prst="rect">
              <a:avLst/>
            </a:prstGeom>
            <a:noFill/>
          </p:spPr>
          <p:txBody>
            <a:bodyPr wrap="square" rtlCol="0">
              <a:spAutoFit/>
            </a:bodyPr>
            <a:lstStyle/>
            <a:p>
              <a:r>
                <a:rPr lang="ja-JP" altLang="en-US" sz="1600" dirty="0"/>
                <a:t>～収穫・出荷作</a:t>
              </a:r>
              <a:endParaRPr lang="en-US" altLang="ja-JP" sz="1600" dirty="0"/>
            </a:p>
            <a:p>
              <a:r>
                <a:rPr lang="en-US" altLang="ja-JP" sz="1600" dirty="0"/>
                <a:t>    </a:t>
              </a:r>
              <a:r>
                <a:rPr lang="ja-JP" altLang="en-US" sz="1600" dirty="0"/>
                <a:t>業支援</a:t>
              </a:r>
              <a:endParaRPr kumimoji="1" lang="ja-JP" altLang="en-US" sz="1600" dirty="0"/>
            </a:p>
          </p:txBody>
        </p:sp>
        <p:sp>
          <p:nvSpPr>
            <p:cNvPr id="7" name="テキスト ボックス 6">
              <a:extLst>
                <a:ext uri="{FF2B5EF4-FFF2-40B4-BE49-F238E27FC236}">
                  <a16:creationId xmlns:a16="http://schemas.microsoft.com/office/drawing/2014/main" id="{EF08C0E6-FA8D-35AD-5E6A-65E8E078AA95}"/>
                </a:ext>
              </a:extLst>
            </p:cNvPr>
            <p:cNvSpPr txBox="1"/>
            <p:nvPr/>
          </p:nvSpPr>
          <p:spPr>
            <a:xfrm>
              <a:off x="165402" y="1583742"/>
              <a:ext cx="1384041" cy="369332"/>
            </a:xfrm>
            <a:prstGeom prst="rect">
              <a:avLst/>
            </a:prstGeom>
            <a:noFill/>
          </p:spPr>
          <p:txBody>
            <a:bodyPr wrap="square" rtlCol="0">
              <a:spAutoFit/>
            </a:bodyPr>
            <a:lstStyle/>
            <a:p>
              <a:r>
                <a:rPr kumimoji="1" lang="ja-JP" altLang="en-US" sz="1800" dirty="0"/>
                <a:t>・契約生産</a:t>
              </a:r>
            </a:p>
          </p:txBody>
        </p:sp>
        <p:sp>
          <p:nvSpPr>
            <p:cNvPr id="15" name="テキスト ボックス 14">
              <a:extLst>
                <a:ext uri="{FF2B5EF4-FFF2-40B4-BE49-F238E27FC236}">
                  <a16:creationId xmlns:a16="http://schemas.microsoft.com/office/drawing/2014/main" id="{BED38D25-2528-D106-7140-0B79758A3A17}"/>
                </a:ext>
              </a:extLst>
            </p:cNvPr>
            <p:cNvSpPr txBox="1"/>
            <p:nvPr/>
          </p:nvSpPr>
          <p:spPr>
            <a:xfrm>
              <a:off x="533946" y="1877124"/>
              <a:ext cx="1595670" cy="584775"/>
            </a:xfrm>
            <a:prstGeom prst="rect">
              <a:avLst/>
            </a:prstGeom>
            <a:noFill/>
          </p:spPr>
          <p:txBody>
            <a:bodyPr wrap="square" rtlCol="0">
              <a:spAutoFit/>
            </a:bodyPr>
            <a:lstStyle/>
            <a:p>
              <a:r>
                <a:rPr lang="ja-JP" altLang="en-US" sz="1600" dirty="0"/>
                <a:t>～数量、価格、　</a:t>
              </a:r>
              <a:endParaRPr lang="en-US" altLang="ja-JP" sz="1600" dirty="0"/>
            </a:p>
            <a:p>
              <a:r>
                <a:rPr lang="ja-JP" altLang="en-US" sz="1600" dirty="0"/>
                <a:t>　 規格等</a:t>
              </a:r>
              <a:endParaRPr kumimoji="1" lang="ja-JP" altLang="en-US" sz="1600" dirty="0"/>
            </a:p>
          </p:txBody>
        </p:sp>
      </p:grpSp>
      <p:grpSp>
        <p:nvGrpSpPr>
          <p:cNvPr id="22" name="グループ化 21">
            <a:extLst>
              <a:ext uri="{FF2B5EF4-FFF2-40B4-BE49-F238E27FC236}">
                <a16:creationId xmlns:a16="http://schemas.microsoft.com/office/drawing/2014/main" id="{30DBB04F-7BC7-845F-9D64-52119D64D20C}"/>
              </a:ext>
            </a:extLst>
          </p:cNvPr>
          <p:cNvGrpSpPr/>
          <p:nvPr/>
        </p:nvGrpSpPr>
        <p:grpSpPr>
          <a:xfrm>
            <a:off x="188451" y="4824633"/>
            <a:ext cx="1839120" cy="1111654"/>
            <a:chOff x="255366" y="4744885"/>
            <a:chExt cx="1839120" cy="1111654"/>
          </a:xfrm>
        </p:grpSpPr>
        <p:sp>
          <p:nvSpPr>
            <p:cNvPr id="6" name="テキスト ボックス 5">
              <a:extLst>
                <a:ext uri="{FF2B5EF4-FFF2-40B4-BE49-F238E27FC236}">
                  <a16:creationId xmlns:a16="http://schemas.microsoft.com/office/drawing/2014/main" id="{72A578FF-23C3-0E08-16B9-7789BC4768C3}"/>
                </a:ext>
              </a:extLst>
            </p:cNvPr>
            <p:cNvSpPr txBox="1"/>
            <p:nvPr/>
          </p:nvSpPr>
          <p:spPr>
            <a:xfrm>
              <a:off x="255366" y="4744885"/>
              <a:ext cx="1834154" cy="646331"/>
            </a:xfrm>
            <a:prstGeom prst="rect">
              <a:avLst/>
            </a:prstGeom>
            <a:noFill/>
          </p:spPr>
          <p:txBody>
            <a:bodyPr wrap="square" rtlCol="0">
              <a:spAutoFit/>
            </a:bodyPr>
            <a:lstStyle/>
            <a:p>
              <a:r>
                <a:rPr kumimoji="1" lang="ja-JP" altLang="en-US" sz="1800" dirty="0"/>
                <a:t>・生育予測シス</a:t>
              </a:r>
              <a:endParaRPr kumimoji="1" lang="en-US" altLang="ja-JP" sz="1800" dirty="0"/>
            </a:p>
            <a:p>
              <a:r>
                <a:rPr lang="ja-JP" altLang="en-US" sz="1800" dirty="0"/>
                <a:t>　</a:t>
              </a:r>
              <a:r>
                <a:rPr kumimoji="1" lang="ja-JP" altLang="en-US" sz="1800" dirty="0"/>
                <a:t>テム</a:t>
              </a:r>
            </a:p>
          </p:txBody>
        </p:sp>
        <p:sp>
          <p:nvSpPr>
            <p:cNvPr id="18" name="テキスト ボックス 17">
              <a:extLst>
                <a:ext uri="{FF2B5EF4-FFF2-40B4-BE49-F238E27FC236}">
                  <a16:creationId xmlns:a16="http://schemas.microsoft.com/office/drawing/2014/main" id="{F2F2E176-789B-B4EA-D5B3-DD56205FEABB}"/>
                </a:ext>
              </a:extLst>
            </p:cNvPr>
            <p:cNvSpPr txBox="1"/>
            <p:nvPr/>
          </p:nvSpPr>
          <p:spPr>
            <a:xfrm>
              <a:off x="580743" y="5271764"/>
              <a:ext cx="1513743" cy="584775"/>
            </a:xfrm>
            <a:prstGeom prst="rect">
              <a:avLst/>
            </a:prstGeom>
            <a:noFill/>
          </p:spPr>
          <p:txBody>
            <a:bodyPr wrap="square" rtlCol="0">
              <a:spAutoFit/>
            </a:bodyPr>
            <a:lstStyle/>
            <a:p>
              <a:r>
                <a:rPr kumimoji="1" lang="ja-JP" altLang="en-US" sz="1600" dirty="0"/>
                <a:t>～生育・作柄</a:t>
              </a:r>
              <a:endParaRPr kumimoji="1" lang="en-US" altLang="ja-JP" sz="1600" dirty="0"/>
            </a:p>
            <a:p>
              <a:r>
                <a:rPr lang="en-US" altLang="ja-JP" sz="1600" dirty="0"/>
                <a:t>    </a:t>
              </a:r>
              <a:r>
                <a:rPr kumimoji="1" lang="ja-JP" altLang="en-US" sz="1600" dirty="0"/>
                <a:t>情報の共有</a:t>
              </a:r>
              <a:endParaRPr kumimoji="1" lang="en-US" altLang="ja-JP" sz="1600" dirty="0"/>
            </a:p>
          </p:txBody>
        </p:sp>
      </p:grpSp>
      <p:sp>
        <p:nvSpPr>
          <p:cNvPr id="23" name="テキスト ボックス 22">
            <a:extLst>
              <a:ext uri="{FF2B5EF4-FFF2-40B4-BE49-F238E27FC236}">
                <a16:creationId xmlns:a16="http://schemas.microsoft.com/office/drawing/2014/main" id="{D2374FBD-D21A-B3D7-0B73-B38C5A5CCEB7}"/>
              </a:ext>
            </a:extLst>
          </p:cNvPr>
          <p:cNvSpPr txBox="1"/>
          <p:nvPr/>
        </p:nvSpPr>
        <p:spPr>
          <a:xfrm>
            <a:off x="204330" y="6025294"/>
            <a:ext cx="1384041" cy="369332"/>
          </a:xfrm>
          <a:prstGeom prst="rect">
            <a:avLst/>
          </a:prstGeom>
          <a:noFill/>
        </p:spPr>
        <p:txBody>
          <a:bodyPr wrap="square" rtlCol="0">
            <a:spAutoFit/>
          </a:bodyPr>
          <a:lstStyle/>
          <a:p>
            <a:r>
              <a:rPr kumimoji="1" lang="ja-JP" altLang="en-US" sz="1800" dirty="0"/>
              <a:t>・産地リレー</a:t>
            </a:r>
          </a:p>
        </p:txBody>
      </p:sp>
      <p:sp>
        <p:nvSpPr>
          <p:cNvPr id="13" name="テキスト ボックス 12">
            <a:extLst>
              <a:ext uri="{FF2B5EF4-FFF2-40B4-BE49-F238E27FC236}">
                <a16:creationId xmlns:a16="http://schemas.microsoft.com/office/drawing/2014/main" id="{6D134482-5DD9-A1FE-9B18-FD0F06CC0B61}"/>
              </a:ext>
            </a:extLst>
          </p:cNvPr>
          <p:cNvSpPr txBox="1"/>
          <p:nvPr/>
        </p:nvSpPr>
        <p:spPr>
          <a:xfrm>
            <a:off x="1804620" y="4784955"/>
            <a:ext cx="5543088" cy="415498"/>
          </a:xfrm>
          <a:prstGeom prst="rect">
            <a:avLst/>
          </a:prstGeom>
          <a:noFill/>
        </p:spPr>
        <p:txBody>
          <a:bodyPr wrap="square" rtlCol="0">
            <a:spAutoFit/>
          </a:bodyPr>
          <a:lstStyle/>
          <a:p>
            <a:pPr algn="ctr"/>
            <a:r>
              <a:rPr kumimoji="1" lang="en-US" altLang="ja-JP" sz="2100" dirty="0">
                <a:solidFill>
                  <a:srgbClr val="0000FF"/>
                </a:solidFill>
              </a:rPr>
              <a:t>〈</a:t>
            </a:r>
            <a:r>
              <a:rPr kumimoji="1" lang="ja-JP" altLang="en-US" sz="2100" u="sng" dirty="0">
                <a:solidFill>
                  <a:srgbClr val="0000FF"/>
                </a:solidFill>
              </a:rPr>
              <a:t>原料の安定供給</a:t>
            </a:r>
            <a:r>
              <a:rPr lang="ja-JP" altLang="en-US" sz="2000" u="sng" dirty="0">
                <a:solidFill>
                  <a:srgbClr val="0000FF"/>
                </a:solidFill>
              </a:rPr>
              <a:t>（定時・定量・定質・定価</a:t>
            </a:r>
            <a:r>
              <a:rPr lang="ja-JP" altLang="en-US" sz="2000" dirty="0">
                <a:solidFill>
                  <a:srgbClr val="0000FF"/>
                </a:solidFill>
              </a:rPr>
              <a:t>）</a:t>
            </a:r>
            <a:r>
              <a:rPr kumimoji="1" lang="en-US" altLang="ja-JP" sz="2100" dirty="0">
                <a:solidFill>
                  <a:srgbClr val="0000FF"/>
                </a:solidFill>
              </a:rPr>
              <a:t>〉</a:t>
            </a:r>
            <a:endParaRPr kumimoji="1" lang="ja-JP" altLang="en-US" sz="2100" dirty="0">
              <a:solidFill>
                <a:srgbClr val="0000FF"/>
              </a:solidFill>
            </a:endParaRPr>
          </a:p>
        </p:txBody>
      </p:sp>
      <p:sp>
        <p:nvSpPr>
          <p:cNvPr id="24" name="テキスト ボックス 23">
            <a:extLst>
              <a:ext uri="{FF2B5EF4-FFF2-40B4-BE49-F238E27FC236}">
                <a16:creationId xmlns:a16="http://schemas.microsoft.com/office/drawing/2014/main" id="{B7037D2F-2504-DF44-5DD0-1FEDB94AD7F4}"/>
              </a:ext>
            </a:extLst>
          </p:cNvPr>
          <p:cNvSpPr txBox="1"/>
          <p:nvPr/>
        </p:nvSpPr>
        <p:spPr>
          <a:xfrm>
            <a:off x="1837200" y="5597692"/>
            <a:ext cx="5543088" cy="430887"/>
          </a:xfrm>
          <a:prstGeom prst="rect">
            <a:avLst/>
          </a:prstGeom>
          <a:noFill/>
        </p:spPr>
        <p:txBody>
          <a:bodyPr wrap="square" rtlCol="0">
            <a:spAutoFit/>
          </a:bodyPr>
          <a:lstStyle/>
          <a:p>
            <a:pPr algn="ctr"/>
            <a:r>
              <a:rPr kumimoji="1" lang="en-US" altLang="ja-JP" sz="2100" dirty="0">
                <a:solidFill>
                  <a:srgbClr val="0000FF"/>
                </a:solidFill>
              </a:rPr>
              <a:t>〈</a:t>
            </a:r>
            <a:r>
              <a:rPr lang="ja-JP" altLang="en-US" sz="2100" u="sng" dirty="0">
                <a:solidFill>
                  <a:srgbClr val="0000FF"/>
                </a:solidFill>
              </a:rPr>
              <a:t>関係者間の連携、情報共有、行動調整</a:t>
            </a:r>
            <a:r>
              <a:rPr lang="en-US" altLang="ja-JP" sz="2100" dirty="0">
                <a:solidFill>
                  <a:srgbClr val="0000FF"/>
                </a:solidFill>
              </a:rPr>
              <a:t>〉</a:t>
            </a:r>
            <a:endParaRPr kumimoji="1" lang="ja-JP" altLang="en-US" sz="2100" dirty="0">
              <a:solidFill>
                <a:srgbClr val="0000FF"/>
              </a:solidFill>
            </a:endParaRPr>
          </a:p>
        </p:txBody>
      </p:sp>
      <p:sp>
        <p:nvSpPr>
          <p:cNvPr id="29" name="テキスト ボックス 14346">
            <a:extLst>
              <a:ext uri="{FF2B5EF4-FFF2-40B4-BE49-F238E27FC236}">
                <a16:creationId xmlns:a16="http://schemas.microsoft.com/office/drawing/2014/main" id="{D0D986BF-B8BE-153B-8FCB-35E0E7CD58E5}"/>
              </a:ext>
            </a:extLst>
          </p:cNvPr>
          <p:cNvSpPr txBox="1">
            <a:spLocks noChangeArrowheads="1"/>
          </p:cNvSpPr>
          <p:nvPr/>
        </p:nvSpPr>
        <p:spPr bwMode="auto">
          <a:xfrm>
            <a:off x="7299965" y="1944079"/>
            <a:ext cx="1439862"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SzTx/>
              <a:buFontTx/>
              <a:buNone/>
            </a:pPr>
            <a:r>
              <a:rPr lang="ja-JP" altLang="en-US" sz="2000" dirty="0"/>
              <a:t>加工・業務用野菜</a:t>
            </a:r>
            <a:endParaRPr lang="en-US" altLang="ja-JP" sz="2000" dirty="0"/>
          </a:p>
          <a:p>
            <a:pPr algn="ctr">
              <a:spcBef>
                <a:spcPct val="0"/>
              </a:spcBef>
              <a:buClrTx/>
              <a:buSzTx/>
              <a:buFontTx/>
              <a:buNone/>
            </a:pPr>
            <a:r>
              <a:rPr lang="ja-JP" altLang="en-US" sz="2000" dirty="0"/>
              <a:t>需要</a:t>
            </a:r>
            <a:endParaRPr lang="en-US" altLang="ja-JP" sz="2000" dirty="0"/>
          </a:p>
          <a:p>
            <a:pPr algn="ctr">
              <a:spcBef>
                <a:spcPct val="0"/>
              </a:spcBef>
              <a:buClrTx/>
              <a:buSzTx/>
              <a:buFontTx/>
              <a:buNone/>
            </a:pPr>
            <a:endParaRPr lang="en-US" altLang="ja-JP" sz="2000" dirty="0"/>
          </a:p>
          <a:p>
            <a:pPr algn="ctr">
              <a:spcBef>
                <a:spcPct val="0"/>
              </a:spcBef>
              <a:buClrTx/>
              <a:buSzTx/>
              <a:buFontTx/>
              <a:buNone/>
            </a:pPr>
            <a:r>
              <a:rPr lang="ja-JP" altLang="en-US" sz="1800" dirty="0"/>
              <a:t>（加工品）</a:t>
            </a:r>
            <a:endParaRPr lang="en-US" altLang="ja-JP" sz="1800" dirty="0"/>
          </a:p>
          <a:p>
            <a:pPr algn="ctr">
              <a:spcBef>
                <a:spcPct val="0"/>
              </a:spcBef>
              <a:buClrTx/>
              <a:buSzTx/>
              <a:buFontTx/>
              <a:buNone/>
            </a:pPr>
            <a:r>
              <a:rPr lang="ja-JP" altLang="en-US" sz="1800" dirty="0"/>
              <a:t>（外食・中食メニュー）</a:t>
            </a:r>
          </a:p>
        </p:txBody>
      </p:sp>
      <p:sp>
        <p:nvSpPr>
          <p:cNvPr id="28" name="テキスト ボックス 27">
            <a:extLst>
              <a:ext uri="{FF2B5EF4-FFF2-40B4-BE49-F238E27FC236}">
                <a16:creationId xmlns:a16="http://schemas.microsoft.com/office/drawing/2014/main" id="{677D4E4A-1F1E-7F4D-E888-41E47949EB8A}"/>
              </a:ext>
            </a:extLst>
          </p:cNvPr>
          <p:cNvSpPr txBox="1"/>
          <p:nvPr/>
        </p:nvSpPr>
        <p:spPr>
          <a:xfrm>
            <a:off x="1780746" y="5192695"/>
            <a:ext cx="5543088" cy="430887"/>
          </a:xfrm>
          <a:prstGeom prst="rect">
            <a:avLst/>
          </a:prstGeom>
          <a:noFill/>
        </p:spPr>
        <p:txBody>
          <a:bodyPr wrap="square" rtlCol="0">
            <a:spAutoFit/>
          </a:bodyPr>
          <a:lstStyle/>
          <a:p>
            <a:pPr algn="ctr"/>
            <a:r>
              <a:rPr kumimoji="1" lang="en-US" altLang="ja-JP" sz="2100" dirty="0">
                <a:solidFill>
                  <a:srgbClr val="0000FF"/>
                </a:solidFill>
              </a:rPr>
              <a:t>〈</a:t>
            </a:r>
            <a:r>
              <a:rPr kumimoji="1" lang="ja-JP" altLang="en-US" sz="2100" u="sng" dirty="0">
                <a:solidFill>
                  <a:srgbClr val="0000FF"/>
                </a:solidFill>
              </a:rPr>
              <a:t>製品の品質向上</a:t>
            </a:r>
            <a:r>
              <a:rPr kumimoji="1" lang="ja-JP" altLang="en-US" sz="2000" u="sng" dirty="0">
                <a:solidFill>
                  <a:srgbClr val="0000FF"/>
                </a:solidFill>
              </a:rPr>
              <a:t>（顧客価値の向上</a:t>
            </a:r>
            <a:r>
              <a:rPr kumimoji="1" lang="ja-JP" altLang="en-US" sz="2000" dirty="0">
                <a:solidFill>
                  <a:srgbClr val="0000FF"/>
                </a:solidFill>
              </a:rPr>
              <a:t>）</a:t>
            </a:r>
            <a:r>
              <a:rPr kumimoji="1" lang="en-US" altLang="ja-JP" sz="2100" dirty="0">
                <a:solidFill>
                  <a:srgbClr val="0000FF"/>
                </a:solidFill>
              </a:rPr>
              <a:t>〉</a:t>
            </a:r>
            <a:endParaRPr kumimoji="1" lang="ja-JP" altLang="en-US" sz="2100" dirty="0">
              <a:solidFill>
                <a:srgbClr val="0000FF"/>
              </a:solidFill>
            </a:endParaRPr>
          </a:p>
        </p:txBody>
      </p:sp>
    </p:spTree>
    <p:extLst>
      <p:ext uri="{BB962C8B-B14F-4D97-AF65-F5344CB8AC3E}">
        <p14:creationId xmlns:p14="http://schemas.microsoft.com/office/powerpoint/2010/main" val="39763370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69294-3244-5F40-C45B-66293ADFB9BA}"/>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1FC6A01-AD2A-BD45-954D-8A85334A878D}"/>
              </a:ext>
            </a:extLst>
          </p:cNvPr>
          <p:cNvSpPr txBox="1">
            <a:spLocks noChangeArrowheads="1"/>
          </p:cNvSpPr>
          <p:nvPr/>
        </p:nvSpPr>
        <p:spPr bwMode="auto">
          <a:xfrm>
            <a:off x="192088" y="65952"/>
            <a:ext cx="8861847" cy="450850"/>
          </a:xfrm>
          <a:prstGeom prst="rect">
            <a:avLst/>
          </a:prstGeom>
          <a:solidFill>
            <a:schemeClr val="bg2">
              <a:lumMod val="20000"/>
              <a:lumOff val="80000"/>
            </a:schemeClr>
          </a:solidFill>
          <a:ln>
            <a:noFill/>
          </a:ln>
          <a:effectLst/>
        </p:spPr>
        <p:txBody>
          <a:bodyPr anchor="ct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eaLnBrk="1" hangingPunct="1">
              <a:defRPr/>
            </a:pPr>
            <a:r>
              <a:rPr lang="ja-JP" altLang="en-US" sz="2200" kern="0" dirty="0"/>
              <a:t>加工・業務用野菜の実需者から求められる安定供給の内容と対応方向</a:t>
            </a:r>
          </a:p>
        </p:txBody>
      </p:sp>
      <p:grpSp>
        <p:nvGrpSpPr>
          <p:cNvPr id="7" name="グループ化 6">
            <a:extLst>
              <a:ext uri="{FF2B5EF4-FFF2-40B4-BE49-F238E27FC236}">
                <a16:creationId xmlns:a16="http://schemas.microsoft.com/office/drawing/2014/main" id="{2116218A-B9CD-8DEB-5344-E136CFDFE299}"/>
              </a:ext>
            </a:extLst>
          </p:cNvPr>
          <p:cNvGrpSpPr/>
          <p:nvPr/>
        </p:nvGrpSpPr>
        <p:grpSpPr>
          <a:xfrm>
            <a:off x="411182" y="1507236"/>
            <a:ext cx="824360" cy="504056"/>
            <a:chOff x="412184" y="1352082"/>
            <a:chExt cx="824360" cy="504056"/>
          </a:xfrm>
        </p:grpSpPr>
        <p:sp>
          <p:nvSpPr>
            <p:cNvPr id="6" name="四角形: 角を丸くする 5">
              <a:extLst>
                <a:ext uri="{FF2B5EF4-FFF2-40B4-BE49-F238E27FC236}">
                  <a16:creationId xmlns:a16="http://schemas.microsoft.com/office/drawing/2014/main" id="{FD599BB9-AD48-8D20-2111-F07A9EAFC2E2}"/>
                </a:ext>
              </a:extLst>
            </p:cNvPr>
            <p:cNvSpPr/>
            <p:nvPr/>
          </p:nvSpPr>
          <p:spPr bwMode="auto">
            <a:xfrm>
              <a:off x="412184" y="1352082"/>
              <a:ext cx="720080" cy="504056"/>
            </a:xfrm>
            <a:prstGeom prst="roundRect">
              <a:avLst/>
            </a:prstGeom>
            <a:no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37" name="テキスト ボックス 36">
              <a:extLst>
                <a:ext uri="{FF2B5EF4-FFF2-40B4-BE49-F238E27FC236}">
                  <a16:creationId xmlns:a16="http://schemas.microsoft.com/office/drawing/2014/main" id="{6AB2DA2C-9788-4200-1AF2-DB9A081C79BE}"/>
                </a:ext>
              </a:extLst>
            </p:cNvPr>
            <p:cNvSpPr txBox="1"/>
            <p:nvPr/>
          </p:nvSpPr>
          <p:spPr>
            <a:xfrm>
              <a:off x="430245" y="1416093"/>
              <a:ext cx="806299" cy="415498"/>
            </a:xfrm>
            <a:prstGeom prst="rect">
              <a:avLst/>
            </a:prstGeom>
            <a:noFill/>
          </p:spPr>
          <p:txBody>
            <a:bodyPr wrap="square" rtlCol="0">
              <a:spAutoFit/>
            </a:bodyPr>
            <a:lstStyle/>
            <a:p>
              <a:r>
                <a:rPr kumimoji="1" lang="ja-JP" altLang="en-US" sz="2000" dirty="0"/>
                <a:t>定質</a:t>
              </a:r>
            </a:p>
          </p:txBody>
        </p:sp>
      </p:grpSp>
      <p:grpSp>
        <p:nvGrpSpPr>
          <p:cNvPr id="20" name="グループ化 19">
            <a:extLst>
              <a:ext uri="{FF2B5EF4-FFF2-40B4-BE49-F238E27FC236}">
                <a16:creationId xmlns:a16="http://schemas.microsoft.com/office/drawing/2014/main" id="{C11D8107-7CF0-80F3-C90D-DC9644C7CF36}"/>
              </a:ext>
            </a:extLst>
          </p:cNvPr>
          <p:cNvGrpSpPr/>
          <p:nvPr/>
        </p:nvGrpSpPr>
        <p:grpSpPr>
          <a:xfrm>
            <a:off x="408871" y="2480544"/>
            <a:ext cx="786589" cy="504056"/>
            <a:chOff x="430245" y="2566341"/>
            <a:chExt cx="786589" cy="504056"/>
          </a:xfrm>
        </p:grpSpPr>
        <p:sp>
          <p:nvSpPr>
            <p:cNvPr id="41" name="四角形: 角を丸くする 40">
              <a:extLst>
                <a:ext uri="{FF2B5EF4-FFF2-40B4-BE49-F238E27FC236}">
                  <a16:creationId xmlns:a16="http://schemas.microsoft.com/office/drawing/2014/main" id="{38D24657-0B32-1D3B-6AC8-32B8B2D1989C}"/>
                </a:ext>
              </a:extLst>
            </p:cNvPr>
            <p:cNvSpPr/>
            <p:nvPr/>
          </p:nvSpPr>
          <p:spPr bwMode="auto">
            <a:xfrm>
              <a:off x="430245" y="2566341"/>
              <a:ext cx="720080" cy="504056"/>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42" name="テキスト ボックス 41">
              <a:extLst>
                <a:ext uri="{FF2B5EF4-FFF2-40B4-BE49-F238E27FC236}">
                  <a16:creationId xmlns:a16="http://schemas.microsoft.com/office/drawing/2014/main" id="{6531B2CE-7858-CCFE-6EF6-99F3632F8117}"/>
                </a:ext>
              </a:extLst>
            </p:cNvPr>
            <p:cNvSpPr txBox="1"/>
            <p:nvPr/>
          </p:nvSpPr>
          <p:spPr>
            <a:xfrm>
              <a:off x="449953" y="2620619"/>
              <a:ext cx="766881" cy="415498"/>
            </a:xfrm>
            <a:prstGeom prst="rect">
              <a:avLst/>
            </a:prstGeom>
            <a:noFill/>
          </p:spPr>
          <p:txBody>
            <a:bodyPr wrap="square" rtlCol="0">
              <a:spAutoFit/>
            </a:bodyPr>
            <a:lstStyle/>
            <a:p>
              <a:r>
                <a:rPr kumimoji="1" lang="ja-JP" altLang="en-US" sz="2000" dirty="0"/>
                <a:t>定価</a:t>
              </a:r>
            </a:p>
          </p:txBody>
        </p:sp>
      </p:grpSp>
      <p:grpSp>
        <p:nvGrpSpPr>
          <p:cNvPr id="46" name="グループ化 45">
            <a:extLst>
              <a:ext uri="{FF2B5EF4-FFF2-40B4-BE49-F238E27FC236}">
                <a16:creationId xmlns:a16="http://schemas.microsoft.com/office/drawing/2014/main" id="{5D99EC9B-34C1-0471-652A-00E6A9BB2CAF}"/>
              </a:ext>
            </a:extLst>
          </p:cNvPr>
          <p:cNvGrpSpPr/>
          <p:nvPr/>
        </p:nvGrpSpPr>
        <p:grpSpPr>
          <a:xfrm>
            <a:off x="417043" y="3473850"/>
            <a:ext cx="788179" cy="504056"/>
            <a:chOff x="763960" y="3708457"/>
            <a:chExt cx="788179" cy="504056"/>
          </a:xfrm>
        </p:grpSpPr>
        <p:sp>
          <p:nvSpPr>
            <p:cNvPr id="43" name="四角形: 角を丸くする 42">
              <a:extLst>
                <a:ext uri="{FF2B5EF4-FFF2-40B4-BE49-F238E27FC236}">
                  <a16:creationId xmlns:a16="http://schemas.microsoft.com/office/drawing/2014/main" id="{A5F9BDE4-C47E-2A5C-468D-FE622CB027E9}"/>
                </a:ext>
              </a:extLst>
            </p:cNvPr>
            <p:cNvSpPr/>
            <p:nvPr/>
          </p:nvSpPr>
          <p:spPr bwMode="auto">
            <a:xfrm>
              <a:off x="763960" y="3708457"/>
              <a:ext cx="720080" cy="504056"/>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rgbClr val="FF0000"/>
                </a:solidFill>
                <a:effectLst/>
                <a:latin typeface="Arial" charset="0"/>
                <a:ea typeface="ＭＳ Ｐゴシック" pitchFamily="50" charset="-128"/>
              </a:endParaRPr>
            </a:p>
          </p:txBody>
        </p:sp>
        <p:sp>
          <p:nvSpPr>
            <p:cNvPr id="45" name="テキスト ボックス 44">
              <a:extLst>
                <a:ext uri="{FF2B5EF4-FFF2-40B4-BE49-F238E27FC236}">
                  <a16:creationId xmlns:a16="http://schemas.microsoft.com/office/drawing/2014/main" id="{FE027E43-872B-EB19-32F4-B4F25EB26543}"/>
                </a:ext>
              </a:extLst>
            </p:cNvPr>
            <p:cNvSpPr txBox="1"/>
            <p:nvPr/>
          </p:nvSpPr>
          <p:spPr>
            <a:xfrm>
              <a:off x="785258" y="3746312"/>
              <a:ext cx="766881" cy="415498"/>
            </a:xfrm>
            <a:prstGeom prst="rect">
              <a:avLst/>
            </a:prstGeom>
            <a:noFill/>
          </p:spPr>
          <p:txBody>
            <a:bodyPr wrap="square" rtlCol="0">
              <a:spAutoFit/>
            </a:bodyPr>
            <a:lstStyle/>
            <a:p>
              <a:r>
                <a:rPr kumimoji="1" lang="ja-JP" altLang="en-US" sz="2000" dirty="0"/>
                <a:t>定時</a:t>
              </a:r>
            </a:p>
          </p:txBody>
        </p:sp>
      </p:grpSp>
      <p:grpSp>
        <p:nvGrpSpPr>
          <p:cNvPr id="48" name="グループ化 47">
            <a:extLst>
              <a:ext uri="{FF2B5EF4-FFF2-40B4-BE49-F238E27FC236}">
                <a16:creationId xmlns:a16="http://schemas.microsoft.com/office/drawing/2014/main" id="{FBB38C5E-F132-41B8-C2AD-B557728CFA71}"/>
              </a:ext>
            </a:extLst>
          </p:cNvPr>
          <p:cNvGrpSpPr/>
          <p:nvPr/>
        </p:nvGrpSpPr>
        <p:grpSpPr>
          <a:xfrm>
            <a:off x="418551" y="4484944"/>
            <a:ext cx="787870" cy="504056"/>
            <a:chOff x="753361" y="4850573"/>
            <a:chExt cx="787870" cy="504056"/>
          </a:xfrm>
        </p:grpSpPr>
        <p:sp>
          <p:nvSpPr>
            <p:cNvPr id="44" name="四角形: 角を丸くする 43">
              <a:extLst>
                <a:ext uri="{FF2B5EF4-FFF2-40B4-BE49-F238E27FC236}">
                  <a16:creationId xmlns:a16="http://schemas.microsoft.com/office/drawing/2014/main" id="{7B9DB791-3007-EEE9-21ED-506E5155BF79}"/>
                </a:ext>
              </a:extLst>
            </p:cNvPr>
            <p:cNvSpPr/>
            <p:nvPr/>
          </p:nvSpPr>
          <p:spPr bwMode="auto">
            <a:xfrm>
              <a:off x="753361" y="4850573"/>
              <a:ext cx="720080" cy="504056"/>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47" name="テキスト ボックス 46">
              <a:extLst>
                <a:ext uri="{FF2B5EF4-FFF2-40B4-BE49-F238E27FC236}">
                  <a16:creationId xmlns:a16="http://schemas.microsoft.com/office/drawing/2014/main" id="{4290A38F-4669-0749-D6EE-9AF63B77A78C}"/>
                </a:ext>
              </a:extLst>
            </p:cNvPr>
            <p:cNvSpPr txBox="1"/>
            <p:nvPr/>
          </p:nvSpPr>
          <p:spPr>
            <a:xfrm>
              <a:off x="774349" y="4882947"/>
              <a:ext cx="766882" cy="415498"/>
            </a:xfrm>
            <a:prstGeom prst="rect">
              <a:avLst/>
            </a:prstGeom>
            <a:noFill/>
          </p:spPr>
          <p:txBody>
            <a:bodyPr wrap="square" rtlCol="0">
              <a:spAutoFit/>
            </a:bodyPr>
            <a:lstStyle/>
            <a:p>
              <a:r>
                <a:rPr kumimoji="1" lang="ja-JP" altLang="en-US" sz="2000" dirty="0"/>
                <a:t>定量</a:t>
              </a:r>
            </a:p>
          </p:txBody>
        </p:sp>
      </p:grpSp>
      <p:grpSp>
        <p:nvGrpSpPr>
          <p:cNvPr id="54" name="グループ化 53">
            <a:extLst>
              <a:ext uri="{FF2B5EF4-FFF2-40B4-BE49-F238E27FC236}">
                <a16:creationId xmlns:a16="http://schemas.microsoft.com/office/drawing/2014/main" id="{17627FC2-6871-CF37-7924-CADDCFDE07AD}"/>
              </a:ext>
            </a:extLst>
          </p:cNvPr>
          <p:cNvGrpSpPr/>
          <p:nvPr/>
        </p:nvGrpSpPr>
        <p:grpSpPr>
          <a:xfrm>
            <a:off x="1445360" y="1287544"/>
            <a:ext cx="3695240" cy="907702"/>
            <a:chOff x="1923664" y="1634682"/>
            <a:chExt cx="3695240" cy="907702"/>
          </a:xfrm>
        </p:grpSpPr>
        <p:sp>
          <p:nvSpPr>
            <p:cNvPr id="49" name="四角形: 角を丸くする 48">
              <a:extLst>
                <a:ext uri="{FF2B5EF4-FFF2-40B4-BE49-F238E27FC236}">
                  <a16:creationId xmlns:a16="http://schemas.microsoft.com/office/drawing/2014/main" id="{0DE934E5-D447-8715-B8B3-3F5A0AB3BE15}"/>
                </a:ext>
              </a:extLst>
            </p:cNvPr>
            <p:cNvSpPr/>
            <p:nvPr/>
          </p:nvSpPr>
          <p:spPr bwMode="auto">
            <a:xfrm>
              <a:off x="1953201" y="1634682"/>
              <a:ext cx="3337620" cy="907702"/>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grpSp>
          <p:nvGrpSpPr>
            <p:cNvPr id="50" name="グループ化 49">
              <a:extLst>
                <a:ext uri="{FF2B5EF4-FFF2-40B4-BE49-F238E27FC236}">
                  <a16:creationId xmlns:a16="http://schemas.microsoft.com/office/drawing/2014/main" id="{93F90489-C701-E4B2-446F-B4C43BA6683D}"/>
                </a:ext>
              </a:extLst>
            </p:cNvPr>
            <p:cNvGrpSpPr/>
            <p:nvPr/>
          </p:nvGrpSpPr>
          <p:grpSpPr>
            <a:xfrm>
              <a:off x="1923664" y="1653000"/>
              <a:ext cx="3695240" cy="876100"/>
              <a:chOff x="1142650" y="1280180"/>
              <a:chExt cx="3695240" cy="876100"/>
            </a:xfrm>
          </p:grpSpPr>
          <p:sp>
            <p:nvSpPr>
              <p:cNvPr id="51" name="テキスト ボックス 50">
                <a:extLst>
                  <a:ext uri="{FF2B5EF4-FFF2-40B4-BE49-F238E27FC236}">
                    <a16:creationId xmlns:a16="http://schemas.microsoft.com/office/drawing/2014/main" id="{7672DB6A-B232-3B8E-4210-675AA213656E}"/>
                  </a:ext>
                </a:extLst>
              </p:cNvPr>
              <p:cNvSpPr txBox="1"/>
              <p:nvPr/>
            </p:nvSpPr>
            <p:spPr>
              <a:xfrm>
                <a:off x="1165330" y="1280180"/>
                <a:ext cx="2939045" cy="338554"/>
              </a:xfrm>
              <a:prstGeom prst="rect">
                <a:avLst/>
              </a:prstGeom>
              <a:noFill/>
            </p:spPr>
            <p:txBody>
              <a:bodyPr wrap="square" rtlCol="0">
                <a:spAutoFit/>
              </a:bodyPr>
              <a:lstStyle/>
              <a:p>
                <a:r>
                  <a:rPr kumimoji="1" lang="ja-JP" altLang="en-US" sz="1600" dirty="0"/>
                  <a:t>・加工適性（用途に応じて多様）</a:t>
                </a:r>
              </a:p>
            </p:txBody>
          </p:sp>
          <p:sp>
            <p:nvSpPr>
              <p:cNvPr id="52" name="テキスト ボックス 51">
                <a:extLst>
                  <a:ext uri="{FF2B5EF4-FFF2-40B4-BE49-F238E27FC236}">
                    <a16:creationId xmlns:a16="http://schemas.microsoft.com/office/drawing/2014/main" id="{F3C5ED14-77F6-E1E2-6392-E55C867777A4}"/>
                  </a:ext>
                </a:extLst>
              </p:cNvPr>
              <p:cNvSpPr txBox="1"/>
              <p:nvPr/>
            </p:nvSpPr>
            <p:spPr>
              <a:xfrm>
                <a:off x="1172272" y="1565238"/>
                <a:ext cx="3027344" cy="307777"/>
              </a:xfrm>
              <a:prstGeom prst="rect">
                <a:avLst/>
              </a:prstGeom>
              <a:noFill/>
            </p:spPr>
            <p:txBody>
              <a:bodyPr wrap="square" rtlCol="0">
                <a:spAutoFit/>
              </a:bodyPr>
              <a:lstStyle/>
              <a:p>
                <a:r>
                  <a:rPr kumimoji="1" lang="ja-JP" altLang="en-US" sz="1400" dirty="0"/>
                  <a:t>　 ～カット・冷凍原料では大型規格</a:t>
                </a:r>
              </a:p>
            </p:txBody>
          </p:sp>
          <p:sp>
            <p:nvSpPr>
              <p:cNvPr id="53" name="テキスト ボックス 52">
                <a:extLst>
                  <a:ext uri="{FF2B5EF4-FFF2-40B4-BE49-F238E27FC236}">
                    <a16:creationId xmlns:a16="http://schemas.microsoft.com/office/drawing/2014/main" id="{9EDF64BA-0869-6286-248E-799526796241}"/>
                  </a:ext>
                </a:extLst>
              </p:cNvPr>
              <p:cNvSpPr txBox="1"/>
              <p:nvPr/>
            </p:nvSpPr>
            <p:spPr>
              <a:xfrm>
                <a:off x="1142650" y="1817726"/>
                <a:ext cx="3695240" cy="338554"/>
              </a:xfrm>
              <a:prstGeom prst="rect">
                <a:avLst/>
              </a:prstGeom>
              <a:noFill/>
            </p:spPr>
            <p:txBody>
              <a:bodyPr wrap="square" rtlCol="0">
                <a:spAutoFit/>
              </a:bodyPr>
              <a:lstStyle/>
              <a:p>
                <a:r>
                  <a:rPr kumimoji="1" lang="ja-JP" altLang="en-US" sz="1600" dirty="0"/>
                  <a:t>・</a:t>
                </a:r>
                <a:r>
                  <a:rPr kumimoji="1" lang="ja-JP" altLang="en-US" sz="1400" dirty="0"/>
                  <a:t>内部品質</a:t>
                </a:r>
                <a:r>
                  <a:rPr kumimoji="1" lang="ja-JP" altLang="en-US" sz="1200" dirty="0"/>
                  <a:t>（内部障害不可）</a:t>
                </a:r>
                <a:r>
                  <a:rPr kumimoji="1" lang="ja-JP" altLang="en-US" sz="1400" dirty="0"/>
                  <a:t>、異物除去</a:t>
                </a:r>
              </a:p>
            </p:txBody>
          </p:sp>
        </p:grpSp>
      </p:grpSp>
      <p:grpSp>
        <p:nvGrpSpPr>
          <p:cNvPr id="59" name="グループ化 58">
            <a:extLst>
              <a:ext uri="{FF2B5EF4-FFF2-40B4-BE49-F238E27FC236}">
                <a16:creationId xmlns:a16="http://schemas.microsoft.com/office/drawing/2014/main" id="{78EA7A90-6F49-15F0-6BD7-569DA653AB75}"/>
              </a:ext>
            </a:extLst>
          </p:cNvPr>
          <p:cNvGrpSpPr/>
          <p:nvPr/>
        </p:nvGrpSpPr>
        <p:grpSpPr>
          <a:xfrm>
            <a:off x="1441032" y="2335839"/>
            <a:ext cx="3528394" cy="927609"/>
            <a:chOff x="2435876" y="3405375"/>
            <a:chExt cx="3528394" cy="927609"/>
          </a:xfrm>
        </p:grpSpPr>
        <p:sp>
          <p:nvSpPr>
            <p:cNvPr id="55" name="四角形: 角を丸くする 54">
              <a:extLst>
                <a:ext uri="{FF2B5EF4-FFF2-40B4-BE49-F238E27FC236}">
                  <a16:creationId xmlns:a16="http://schemas.microsoft.com/office/drawing/2014/main" id="{9803D885-71D3-D0D2-D45E-6360B409C44E}"/>
                </a:ext>
              </a:extLst>
            </p:cNvPr>
            <p:cNvSpPr/>
            <p:nvPr/>
          </p:nvSpPr>
          <p:spPr bwMode="auto">
            <a:xfrm>
              <a:off x="2447101" y="3405375"/>
              <a:ext cx="3360260" cy="927609"/>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grpSp>
          <p:nvGrpSpPr>
            <p:cNvPr id="56" name="グループ化 55">
              <a:extLst>
                <a:ext uri="{FF2B5EF4-FFF2-40B4-BE49-F238E27FC236}">
                  <a16:creationId xmlns:a16="http://schemas.microsoft.com/office/drawing/2014/main" id="{5D69D277-B44F-E340-5B68-5020C7BE903F}"/>
                </a:ext>
              </a:extLst>
            </p:cNvPr>
            <p:cNvGrpSpPr/>
            <p:nvPr/>
          </p:nvGrpSpPr>
          <p:grpSpPr>
            <a:xfrm>
              <a:off x="2435876" y="3430582"/>
              <a:ext cx="3528394" cy="902402"/>
              <a:chOff x="1187622" y="2401343"/>
              <a:chExt cx="3528394" cy="902402"/>
            </a:xfrm>
          </p:grpSpPr>
          <p:sp>
            <p:nvSpPr>
              <p:cNvPr id="57" name="テキスト ボックス 56">
                <a:extLst>
                  <a:ext uri="{FF2B5EF4-FFF2-40B4-BE49-F238E27FC236}">
                    <a16:creationId xmlns:a16="http://schemas.microsoft.com/office/drawing/2014/main" id="{74140551-257B-CE97-E79D-30FA18A26F42}"/>
                  </a:ext>
                </a:extLst>
              </p:cNvPr>
              <p:cNvSpPr txBox="1"/>
              <p:nvPr/>
            </p:nvSpPr>
            <p:spPr>
              <a:xfrm>
                <a:off x="1187622" y="2401343"/>
                <a:ext cx="3528394" cy="584775"/>
              </a:xfrm>
              <a:prstGeom prst="rect">
                <a:avLst/>
              </a:prstGeom>
              <a:noFill/>
            </p:spPr>
            <p:txBody>
              <a:bodyPr wrap="square" rtlCol="0">
                <a:spAutoFit/>
              </a:bodyPr>
              <a:lstStyle/>
              <a:p>
                <a:r>
                  <a:rPr kumimoji="1" lang="ja-JP" altLang="en-US" sz="1600" dirty="0"/>
                  <a:t>・</a:t>
                </a:r>
                <a:r>
                  <a:rPr kumimoji="1" lang="ja-JP" altLang="en-US" sz="1600" u="sng" dirty="0"/>
                  <a:t>用途別・品目別に一定の幅を持った</a:t>
                </a:r>
                <a:endParaRPr lang="en-US" altLang="ja-JP" sz="1600" u="sng" dirty="0"/>
              </a:p>
              <a:p>
                <a:r>
                  <a:rPr kumimoji="1" lang="en-US" altLang="ja-JP" sz="1600" dirty="0"/>
                  <a:t>  </a:t>
                </a:r>
                <a:r>
                  <a:rPr kumimoji="1" lang="ja-JP" altLang="en-US" sz="1600" dirty="0"/>
                  <a:t>「</a:t>
                </a:r>
                <a:r>
                  <a:rPr kumimoji="1" lang="ja-JP" altLang="en-US" sz="1600" u="sng" dirty="0"/>
                  <a:t>目安となる取引価格」</a:t>
                </a:r>
              </a:p>
            </p:txBody>
          </p:sp>
          <p:sp>
            <p:nvSpPr>
              <p:cNvPr id="58" name="テキスト ボックス 57">
                <a:extLst>
                  <a:ext uri="{FF2B5EF4-FFF2-40B4-BE49-F238E27FC236}">
                    <a16:creationId xmlns:a16="http://schemas.microsoft.com/office/drawing/2014/main" id="{37CF5C0D-19D2-C8C1-2893-A7EDD231F364}"/>
                  </a:ext>
                </a:extLst>
              </p:cNvPr>
              <p:cNvSpPr txBox="1"/>
              <p:nvPr/>
            </p:nvSpPr>
            <p:spPr>
              <a:xfrm>
                <a:off x="1187622" y="2965191"/>
                <a:ext cx="2939045" cy="338554"/>
              </a:xfrm>
              <a:prstGeom prst="rect">
                <a:avLst/>
              </a:prstGeom>
              <a:noFill/>
            </p:spPr>
            <p:txBody>
              <a:bodyPr wrap="square" rtlCol="0">
                <a:spAutoFit/>
              </a:bodyPr>
              <a:lstStyle/>
              <a:p>
                <a:r>
                  <a:rPr kumimoji="1" lang="ja-JP" altLang="en-US" sz="1600" dirty="0"/>
                  <a:t>・家計消費用に比べて安価</a:t>
                </a:r>
              </a:p>
            </p:txBody>
          </p:sp>
        </p:grpSp>
      </p:grpSp>
      <p:grpSp>
        <p:nvGrpSpPr>
          <p:cNvPr id="64" name="グループ化 63">
            <a:extLst>
              <a:ext uri="{FF2B5EF4-FFF2-40B4-BE49-F238E27FC236}">
                <a16:creationId xmlns:a16="http://schemas.microsoft.com/office/drawing/2014/main" id="{B3AC9167-AFB1-DADB-6349-E3EFD53CF67B}"/>
              </a:ext>
            </a:extLst>
          </p:cNvPr>
          <p:cNvGrpSpPr/>
          <p:nvPr/>
        </p:nvGrpSpPr>
        <p:grpSpPr>
          <a:xfrm>
            <a:off x="5157943" y="1302165"/>
            <a:ext cx="4011332" cy="818832"/>
            <a:chOff x="5648561" y="1290088"/>
            <a:chExt cx="3027344" cy="691055"/>
          </a:xfrm>
        </p:grpSpPr>
        <p:sp>
          <p:nvSpPr>
            <p:cNvPr id="60" name="四角形: 角を丸くする 59">
              <a:extLst>
                <a:ext uri="{FF2B5EF4-FFF2-40B4-BE49-F238E27FC236}">
                  <a16:creationId xmlns:a16="http://schemas.microsoft.com/office/drawing/2014/main" id="{822C4F54-A1FB-D82B-CA17-9D39B46FCC21}"/>
                </a:ext>
              </a:extLst>
            </p:cNvPr>
            <p:cNvSpPr/>
            <p:nvPr/>
          </p:nvSpPr>
          <p:spPr bwMode="auto">
            <a:xfrm>
              <a:off x="5653642" y="1292080"/>
              <a:ext cx="2884571" cy="689063"/>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62" name="テキスト ボックス 61">
              <a:extLst>
                <a:ext uri="{FF2B5EF4-FFF2-40B4-BE49-F238E27FC236}">
                  <a16:creationId xmlns:a16="http://schemas.microsoft.com/office/drawing/2014/main" id="{DAE30C9C-0A32-61F3-73E3-BEBDCCA3A728}"/>
                </a:ext>
              </a:extLst>
            </p:cNvPr>
            <p:cNvSpPr txBox="1"/>
            <p:nvPr/>
          </p:nvSpPr>
          <p:spPr>
            <a:xfrm>
              <a:off x="5648561" y="1290088"/>
              <a:ext cx="3027344" cy="338554"/>
            </a:xfrm>
            <a:prstGeom prst="rect">
              <a:avLst/>
            </a:prstGeom>
            <a:noFill/>
          </p:spPr>
          <p:txBody>
            <a:bodyPr wrap="square" rtlCol="0">
              <a:spAutoFit/>
            </a:bodyPr>
            <a:lstStyle/>
            <a:p>
              <a:r>
                <a:rPr kumimoji="1" lang="ja-JP" altLang="en-US" sz="1600" dirty="0"/>
                <a:t>・品種、栽培方法、大型規格の高単収栽培</a:t>
              </a:r>
            </a:p>
          </p:txBody>
        </p:sp>
      </p:grpSp>
      <p:grpSp>
        <p:nvGrpSpPr>
          <p:cNvPr id="69" name="グループ化 68">
            <a:extLst>
              <a:ext uri="{FF2B5EF4-FFF2-40B4-BE49-F238E27FC236}">
                <a16:creationId xmlns:a16="http://schemas.microsoft.com/office/drawing/2014/main" id="{4580CC01-CA10-FBB2-6C0D-2421212D9903}"/>
              </a:ext>
            </a:extLst>
          </p:cNvPr>
          <p:cNvGrpSpPr/>
          <p:nvPr/>
        </p:nvGrpSpPr>
        <p:grpSpPr>
          <a:xfrm>
            <a:off x="5130531" y="2192213"/>
            <a:ext cx="4117807" cy="1280623"/>
            <a:chOff x="5159982" y="3016181"/>
            <a:chExt cx="4117807" cy="1280623"/>
          </a:xfrm>
        </p:grpSpPr>
        <p:sp>
          <p:nvSpPr>
            <p:cNvPr id="65" name="四角形: 角を丸くする 64">
              <a:extLst>
                <a:ext uri="{FF2B5EF4-FFF2-40B4-BE49-F238E27FC236}">
                  <a16:creationId xmlns:a16="http://schemas.microsoft.com/office/drawing/2014/main" id="{15FBB2CC-4BB5-4A61-C631-8A876406B8F1}"/>
                </a:ext>
              </a:extLst>
            </p:cNvPr>
            <p:cNvSpPr/>
            <p:nvPr/>
          </p:nvSpPr>
          <p:spPr bwMode="auto">
            <a:xfrm>
              <a:off x="5170051" y="3016181"/>
              <a:ext cx="3824157" cy="1258690"/>
            </a:xfrm>
            <a:prstGeom prst="round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grpSp>
          <p:nvGrpSpPr>
            <p:cNvPr id="66" name="グループ化 65">
              <a:extLst>
                <a:ext uri="{FF2B5EF4-FFF2-40B4-BE49-F238E27FC236}">
                  <a16:creationId xmlns:a16="http://schemas.microsoft.com/office/drawing/2014/main" id="{E40B1351-5D44-F8FC-1324-79862D792235}"/>
                </a:ext>
              </a:extLst>
            </p:cNvPr>
            <p:cNvGrpSpPr/>
            <p:nvPr/>
          </p:nvGrpSpPr>
          <p:grpSpPr>
            <a:xfrm>
              <a:off x="5159982" y="3031628"/>
              <a:ext cx="4117807" cy="1265176"/>
              <a:chOff x="4893509" y="2327241"/>
              <a:chExt cx="3947157" cy="1265176"/>
            </a:xfrm>
          </p:grpSpPr>
          <p:sp>
            <p:nvSpPr>
              <p:cNvPr id="67" name="テキスト ボックス 66">
                <a:extLst>
                  <a:ext uri="{FF2B5EF4-FFF2-40B4-BE49-F238E27FC236}">
                    <a16:creationId xmlns:a16="http://schemas.microsoft.com/office/drawing/2014/main" id="{2CEBAD96-4C11-405A-8221-1D838617C881}"/>
                  </a:ext>
                </a:extLst>
              </p:cNvPr>
              <p:cNvSpPr txBox="1"/>
              <p:nvPr/>
            </p:nvSpPr>
            <p:spPr>
              <a:xfrm>
                <a:off x="4893509" y="2327241"/>
                <a:ext cx="3947157" cy="800219"/>
              </a:xfrm>
              <a:prstGeom prst="rect">
                <a:avLst/>
              </a:prstGeom>
              <a:noFill/>
            </p:spPr>
            <p:txBody>
              <a:bodyPr wrap="square" rtlCol="0">
                <a:spAutoFit/>
              </a:bodyPr>
              <a:lstStyle/>
              <a:p>
                <a:r>
                  <a:rPr kumimoji="1" lang="ja-JP" altLang="en-US" sz="1600" dirty="0"/>
                  <a:t>・</a:t>
                </a:r>
                <a:r>
                  <a:rPr kumimoji="1" lang="ja-JP" altLang="en-US" sz="1600" u="sng" dirty="0"/>
                  <a:t>低コスト化と収益確保</a:t>
                </a:r>
                <a:endParaRPr kumimoji="1" lang="en-US" altLang="ja-JP" sz="1600" u="sng" dirty="0"/>
              </a:p>
              <a:p>
                <a:r>
                  <a:rPr kumimoji="1" lang="ja-JP" altLang="en-US" sz="1600" dirty="0"/>
                  <a:t>　　</a:t>
                </a:r>
                <a:r>
                  <a:rPr kumimoji="1" lang="ja-JP" altLang="en-US" sz="1400" dirty="0"/>
                  <a:t>～</a:t>
                </a:r>
                <a:r>
                  <a:rPr kumimoji="1" lang="ja-JP" altLang="en-US" sz="1400" u="sng" dirty="0"/>
                  <a:t>生産面（機械化一貫体系</a:t>
                </a:r>
                <a:r>
                  <a:rPr kumimoji="1" lang="ja-JP" altLang="en-US" sz="1200" dirty="0"/>
                  <a:t>等</a:t>
                </a:r>
                <a:r>
                  <a:rPr kumimoji="1" lang="ja-JP" altLang="en-US" sz="1400" dirty="0"/>
                  <a:t>）</a:t>
                </a:r>
                <a:endParaRPr kumimoji="1" lang="en-US" altLang="ja-JP" sz="1400" dirty="0"/>
              </a:p>
              <a:p>
                <a:r>
                  <a:rPr kumimoji="1" lang="ja-JP" altLang="en-US" sz="1400" dirty="0"/>
                  <a:t>　　 ～</a:t>
                </a:r>
                <a:r>
                  <a:rPr kumimoji="1" lang="ja-JP" altLang="en-US" sz="1400" u="sng" dirty="0"/>
                  <a:t>流通面（共同物流、輸送ロットの大型化</a:t>
                </a:r>
                <a:r>
                  <a:rPr kumimoji="1" lang="ja-JP" altLang="en-US" sz="1200" dirty="0"/>
                  <a:t>等</a:t>
                </a:r>
                <a:r>
                  <a:rPr kumimoji="1" lang="ja-JP" altLang="en-US" sz="1400" dirty="0"/>
                  <a:t>）</a:t>
                </a:r>
              </a:p>
            </p:txBody>
          </p:sp>
          <p:sp>
            <p:nvSpPr>
              <p:cNvPr id="68" name="テキスト ボックス 67">
                <a:extLst>
                  <a:ext uri="{FF2B5EF4-FFF2-40B4-BE49-F238E27FC236}">
                    <a16:creationId xmlns:a16="http://schemas.microsoft.com/office/drawing/2014/main" id="{C899E0DE-D87E-F113-87B7-CFC244549BA4}"/>
                  </a:ext>
                </a:extLst>
              </p:cNvPr>
              <p:cNvSpPr txBox="1"/>
              <p:nvPr/>
            </p:nvSpPr>
            <p:spPr>
              <a:xfrm>
                <a:off x="4919784" y="3099974"/>
                <a:ext cx="3600400" cy="492443"/>
              </a:xfrm>
              <a:prstGeom prst="rect">
                <a:avLst/>
              </a:prstGeom>
              <a:noFill/>
            </p:spPr>
            <p:txBody>
              <a:bodyPr wrap="square" rtlCol="0">
                <a:spAutoFit/>
              </a:bodyPr>
              <a:lstStyle/>
              <a:p>
                <a:r>
                  <a:rPr kumimoji="1" lang="ja-JP" altLang="en-US" sz="1300" dirty="0"/>
                  <a:t>・低コスト化によって生じた、「目安となる取引価格」</a:t>
                </a:r>
                <a:endParaRPr kumimoji="1" lang="en-US" altLang="ja-JP" sz="1300" dirty="0"/>
              </a:p>
              <a:p>
                <a:r>
                  <a:rPr lang="en-US" altLang="ja-JP" sz="1300" dirty="0"/>
                  <a:t>   </a:t>
                </a:r>
                <a:r>
                  <a:rPr kumimoji="1" lang="ja-JP" altLang="en-US" sz="1300" dirty="0"/>
                  <a:t>との差額分を生産者の</a:t>
                </a:r>
                <a:r>
                  <a:rPr lang="en-US" altLang="ja-JP" sz="1300" dirty="0"/>
                  <a:t> </a:t>
                </a:r>
                <a:r>
                  <a:rPr kumimoji="1" lang="ja-JP" altLang="en-US" sz="1300" dirty="0"/>
                  <a:t>所得増加へつなげる視点</a:t>
                </a:r>
              </a:p>
            </p:txBody>
          </p:sp>
        </p:grpSp>
      </p:grpSp>
      <p:grpSp>
        <p:nvGrpSpPr>
          <p:cNvPr id="89" name="グループ化 88">
            <a:extLst>
              <a:ext uri="{FF2B5EF4-FFF2-40B4-BE49-F238E27FC236}">
                <a16:creationId xmlns:a16="http://schemas.microsoft.com/office/drawing/2014/main" id="{97EABDEF-BED0-38B6-E462-D89B9EF93515}"/>
              </a:ext>
            </a:extLst>
          </p:cNvPr>
          <p:cNvGrpSpPr/>
          <p:nvPr/>
        </p:nvGrpSpPr>
        <p:grpSpPr>
          <a:xfrm>
            <a:off x="3205229" y="3671107"/>
            <a:ext cx="1849063" cy="369463"/>
            <a:chOff x="3995936" y="3910420"/>
            <a:chExt cx="1849063" cy="369463"/>
          </a:xfrm>
        </p:grpSpPr>
        <p:sp>
          <p:nvSpPr>
            <p:cNvPr id="70" name="四角形: 角を丸くする 69">
              <a:extLst>
                <a:ext uri="{FF2B5EF4-FFF2-40B4-BE49-F238E27FC236}">
                  <a16:creationId xmlns:a16="http://schemas.microsoft.com/office/drawing/2014/main" id="{89DE3F02-69E6-140E-CF99-5AB67B99B5DE}"/>
                </a:ext>
              </a:extLst>
            </p:cNvPr>
            <p:cNvSpPr/>
            <p:nvPr/>
          </p:nvSpPr>
          <p:spPr bwMode="auto">
            <a:xfrm>
              <a:off x="3995936" y="3910591"/>
              <a:ext cx="1742390" cy="369292"/>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71" name="テキスト ボックス 70">
              <a:extLst>
                <a:ext uri="{FF2B5EF4-FFF2-40B4-BE49-F238E27FC236}">
                  <a16:creationId xmlns:a16="http://schemas.microsoft.com/office/drawing/2014/main" id="{3A25FA9B-29CC-1768-6E07-7E0F30A01D54}"/>
                </a:ext>
              </a:extLst>
            </p:cNvPr>
            <p:cNvSpPr txBox="1"/>
            <p:nvPr/>
          </p:nvSpPr>
          <p:spPr>
            <a:xfrm>
              <a:off x="4044988" y="3910420"/>
              <a:ext cx="1800011" cy="338554"/>
            </a:xfrm>
            <a:prstGeom prst="rect">
              <a:avLst/>
            </a:prstGeom>
            <a:noFill/>
          </p:spPr>
          <p:txBody>
            <a:bodyPr wrap="square" rtlCol="0">
              <a:spAutoFit/>
            </a:bodyPr>
            <a:lstStyle/>
            <a:p>
              <a:r>
                <a:rPr kumimoji="1" lang="ja-JP" altLang="en-US" sz="1600" u="sng" dirty="0"/>
                <a:t>需要情報</a:t>
              </a:r>
              <a:r>
                <a:rPr kumimoji="1" lang="ja-JP" altLang="en-US" sz="1400" u="sng" dirty="0"/>
                <a:t>（用途別）</a:t>
              </a:r>
            </a:p>
          </p:txBody>
        </p:sp>
      </p:grpSp>
      <p:grpSp>
        <p:nvGrpSpPr>
          <p:cNvPr id="90" name="グループ化 89">
            <a:extLst>
              <a:ext uri="{FF2B5EF4-FFF2-40B4-BE49-F238E27FC236}">
                <a16:creationId xmlns:a16="http://schemas.microsoft.com/office/drawing/2014/main" id="{C7873529-44BD-9E8E-19F2-A501F48E7FD1}"/>
              </a:ext>
            </a:extLst>
          </p:cNvPr>
          <p:cNvGrpSpPr/>
          <p:nvPr/>
        </p:nvGrpSpPr>
        <p:grpSpPr>
          <a:xfrm>
            <a:off x="5300406" y="3666710"/>
            <a:ext cx="3279336" cy="369292"/>
            <a:chOff x="5336384" y="3863594"/>
            <a:chExt cx="3279336" cy="369292"/>
          </a:xfrm>
        </p:grpSpPr>
        <p:sp>
          <p:nvSpPr>
            <p:cNvPr id="81" name="四角形: 角を丸くする 80">
              <a:extLst>
                <a:ext uri="{FF2B5EF4-FFF2-40B4-BE49-F238E27FC236}">
                  <a16:creationId xmlns:a16="http://schemas.microsoft.com/office/drawing/2014/main" id="{9AFBA467-D258-C988-30BC-21CABBA52337}"/>
                </a:ext>
              </a:extLst>
            </p:cNvPr>
            <p:cNvSpPr/>
            <p:nvPr/>
          </p:nvSpPr>
          <p:spPr bwMode="auto">
            <a:xfrm>
              <a:off x="5336384" y="3863594"/>
              <a:ext cx="3168069" cy="369292"/>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88" name="テキスト ボックス 87">
              <a:extLst>
                <a:ext uri="{FF2B5EF4-FFF2-40B4-BE49-F238E27FC236}">
                  <a16:creationId xmlns:a16="http://schemas.microsoft.com/office/drawing/2014/main" id="{15236FFF-A51E-D5E6-CC85-702A85521D4B}"/>
                </a:ext>
              </a:extLst>
            </p:cNvPr>
            <p:cNvSpPr txBox="1"/>
            <p:nvPr/>
          </p:nvSpPr>
          <p:spPr>
            <a:xfrm>
              <a:off x="5349492" y="3884463"/>
              <a:ext cx="3266228" cy="338554"/>
            </a:xfrm>
            <a:prstGeom prst="rect">
              <a:avLst/>
            </a:prstGeom>
            <a:noFill/>
          </p:spPr>
          <p:txBody>
            <a:bodyPr wrap="square" rtlCol="0">
              <a:spAutoFit/>
            </a:bodyPr>
            <a:lstStyle/>
            <a:p>
              <a:r>
                <a:rPr kumimoji="1" lang="ja-JP" altLang="en-US" sz="1600" u="sng" dirty="0"/>
                <a:t>生育・作柄情報</a:t>
              </a:r>
              <a:r>
                <a:rPr kumimoji="1" lang="ja-JP" altLang="en-US" sz="1400" dirty="0"/>
                <a:t>（余裕作付分を含む）</a:t>
              </a:r>
            </a:p>
          </p:txBody>
        </p:sp>
      </p:grpSp>
      <p:grpSp>
        <p:nvGrpSpPr>
          <p:cNvPr id="92" name="グループ化 91">
            <a:extLst>
              <a:ext uri="{FF2B5EF4-FFF2-40B4-BE49-F238E27FC236}">
                <a16:creationId xmlns:a16="http://schemas.microsoft.com/office/drawing/2014/main" id="{258117CE-D73F-BA61-EE30-D50E2D527AE8}"/>
              </a:ext>
            </a:extLst>
          </p:cNvPr>
          <p:cNvGrpSpPr/>
          <p:nvPr/>
        </p:nvGrpSpPr>
        <p:grpSpPr>
          <a:xfrm>
            <a:off x="4407085" y="4528669"/>
            <a:ext cx="1656184" cy="369292"/>
            <a:chOff x="3418879" y="4850586"/>
            <a:chExt cx="1656184" cy="369292"/>
          </a:xfrm>
        </p:grpSpPr>
        <p:sp>
          <p:nvSpPr>
            <p:cNvPr id="82" name="四角形: 角を丸くする 81">
              <a:extLst>
                <a:ext uri="{FF2B5EF4-FFF2-40B4-BE49-F238E27FC236}">
                  <a16:creationId xmlns:a16="http://schemas.microsoft.com/office/drawing/2014/main" id="{BB70BCBE-36EE-D0B3-9B51-2C6F39F02AA1}"/>
                </a:ext>
              </a:extLst>
            </p:cNvPr>
            <p:cNvSpPr/>
            <p:nvPr/>
          </p:nvSpPr>
          <p:spPr bwMode="auto">
            <a:xfrm>
              <a:off x="3444099" y="4850586"/>
              <a:ext cx="1415933" cy="369292"/>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rgbClr val="0000FF"/>
                </a:solidFill>
                <a:effectLst/>
                <a:latin typeface="Arial" charset="0"/>
                <a:ea typeface="ＭＳ Ｐゴシック" pitchFamily="50" charset="-128"/>
              </a:endParaRPr>
            </a:p>
          </p:txBody>
        </p:sp>
        <p:sp>
          <p:nvSpPr>
            <p:cNvPr id="91" name="テキスト ボックス 90">
              <a:extLst>
                <a:ext uri="{FF2B5EF4-FFF2-40B4-BE49-F238E27FC236}">
                  <a16:creationId xmlns:a16="http://schemas.microsoft.com/office/drawing/2014/main" id="{6B89C466-F0B4-9066-0B06-DA094F5D55FE}"/>
                </a:ext>
              </a:extLst>
            </p:cNvPr>
            <p:cNvSpPr txBox="1"/>
            <p:nvPr/>
          </p:nvSpPr>
          <p:spPr>
            <a:xfrm>
              <a:off x="3418879" y="4865955"/>
              <a:ext cx="1656184" cy="338554"/>
            </a:xfrm>
            <a:prstGeom prst="rect">
              <a:avLst/>
            </a:prstGeom>
            <a:noFill/>
          </p:spPr>
          <p:txBody>
            <a:bodyPr wrap="square" rtlCol="0">
              <a:spAutoFit/>
            </a:bodyPr>
            <a:lstStyle/>
            <a:p>
              <a:r>
                <a:rPr kumimoji="1" lang="ja-JP" altLang="en-US" sz="1600" u="sng" dirty="0"/>
                <a:t>需給マッチング</a:t>
              </a:r>
            </a:p>
          </p:txBody>
        </p:sp>
      </p:grpSp>
      <p:grpSp>
        <p:nvGrpSpPr>
          <p:cNvPr id="94" name="グループ化 93">
            <a:extLst>
              <a:ext uri="{FF2B5EF4-FFF2-40B4-BE49-F238E27FC236}">
                <a16:creationId xmlns:a16="http://schemas.microsoft.com/office/drawing/2014/main" id="{2D19A616-2EE4-4DDD-CB07-0E7941E2BCE2}"/>
              </a:ext>
            </a:extLst>
          </p:cNvPr>
          <p:cNvGrpSpPr/>
          <p:nvPr/>
        </p:nvGrpSpPr>
        <p:grpSpPr>
          <a:xfrm>
            <a:off x="4964114" y="5485553"/>
            <a:ext cx="1361096" cy="553998"/>
            <a:chOff x="4909681" y="5017295"/>
            <a:chExt cx="1361096" cy="553998"/>
          </a:xfrm>
        </p:grpSpPr>
        <p:sp>
          <p:nvSpPr>
            <p:cNvPr id="80" name="四角形: 角を丸くする 79">
              <a:extLst>
                <a:ext uri="{FF2B5EF4-FFF2-40B4-BE49-F238E27FC236}">
                  <a16:creationId xmlns:a16="http://schemas.microsoft.com/office/drawing/2014/main" id="{661E09B0-8157-A111-9D2A-017B49B7F300}"/>
                </a:ext>
              </a:extLst>
            </p:cNvPr>
            <p:cNvSpPr/>
            <p:nvPr/>
          </p:nvSpPr>
          <p:spPr bwMode="auto">
            <a:xfrm>
              <a:off x="5028033" y="5042419"/>
              <a:ext cx="1146685" cy="498889"/>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Arial" charset="0"/>
                <a:ea typeface="ＭＳ Ｐゴシック" pitchFamily="50" charset="-128"/>
              </a:endParaRPr>
            </a:p>
          </p:txBody>
        </p:sp>
        <p:sp>
          <p:nvSpPr>
            <p:cNvPr id="93" name="テキスト ボックス 92">
              <a:extLst>
                <a:ext uri="{FF2B5EF4-FFF2-40B4-BE49-F238E27FC236}">
                  <a16:creationId xmlns:a16="http://schemas.microsoft.com/office/drawing/2014/main" id="{15E753A3-A845-3C67-9EBA-C922DDE11811}"/>
                </a:ext>
              </a:extLst>
            </p:cNvPr>
            <p:cNvSpPr txBox="1"/>
            <p:nvPr/>
          </p:nvSpPr>
          <p:spPr>
            <a:xfrm>
              <a:off x="4909681" y="5017295"/>
              <a:ext cx="1361096" cy="553998"/>
            </a:xfrm>
            <a:prstGeom prst="rect">
              <a:avLst/>
            </a:prstGeom>
            <a:noFill/>
          </p:spPr>
          <p:txBody>
            <a:bodyPr wrap="square" rtlCol="0">
              <a:spAutoFit/>
            </a:bodyPr>
            <a:lstStyle/>
            <a:p>
              <a:pPr algn="ctr"/>
              <a:r>
                <a:rPr kumimoji="1" lang="ja-JP" altLang="en-US" sz="1600" u="sng" dirty="0"/>
                <a:t>需給調整</a:t>
              </a:r>
              <a:endParaRPr lang="en-US" altLang="ja-JP" sz="1600" u="sng" dirty="0"/>
            </a:p>
            <a:p>
              <a:pPr algn="ctr"/>
              <a:r>
                <a:rPr kumimoji="1" lang="ja-JP" altLang="en-US" sz="1300" u="sng" dirty="0"/>
                <a:t>（量的・質的）</a:t>
              </a:r>
            </a:p>
          </p:txBody>
        </p:sp>
      </p:grpSp>
      <p:grpSp>
        <p:nvGrpSpPr>
          <p:cNvPr id="96" name="グループ化 95">
            <a:extLst>
              <a:ext uri="{FF2B5EF4-FFF2-40B4-BE49-F238E27FC236}">
                <a16:creationId xmlns:a16="http://schemas.microsoft.com/office/drawing/2014/main" id="{3B837A3E-1DE4-1EBC-0C09-8D11C8357BF4}"/>
              </a:ext>
            </a:extLst>
          </p:cNvPr>
          <p:cNvGrpSpPr/>
          <p:nvPr/>
        </p:nvGrpSpPr>
        <p:grpSpPr>
          <a:xfrm>
            <a:off x="5076189" y="6125648"/>
            <a:ext cx="1398273" cy="404917"/>
            <a:chOff x="3176851" y="5913731"/>
            <a:chExt cx="1398273" cy="404917"/>
          </a:xfrm>
        </p:grpSpPr>
        <p:sp>
          <p:nvSpPr>
            <p:cNvPr id="87" name="四角形: 角を丸くする 86">
              <a:extLst>
                <a:ext uri="{FF2B5EF4-FFF2-40B4-BE49-F238E27FC236}">
                  <a16:creationId xmlns:a16="http://schemas.microsoft.com/office/drawing/2014/main" id="{D309A7AE-C768-DB74-6660-AD6A5DB578DF}"/>
                </a:ext>
              </a:extLst>
            </p:cNvPr>
            <p:cNvSpPr/>
            <p:nvPr/>
          </p:nvSpPr>
          <p:spPr bwMode="auto">
            <a:xfrm>
              <a:off x="3176851" y="5913731"/>
              <a:ext cx="1152962" cy="404917"/>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sng" strike="noStrike" cap="none" normalizeH="0" baseline="0">
                <a:ln>
                  <a:noFill/>
                </a:ln>
                <a:solidFill>
                  <a:srgbClr val="0000FF"/>
                </a:solidFill>
                <a:effectLst/>
                <a:latin typeface="Arial" charset="0"/>
                <a:ea typeface="ＭＳ Ｐゴシック" pitchFamily="50" charset="-128"/>
              </a:endParaRPr>
            </a:p>
          </p:txBody>
        </p:sp>
        <p:sp>
          <p:nvSpPr>
            <p:cNvPr id="95" name="テキスト ボックス 94">
              <a:extLst>
                <a:ext uri="{FF2B5EF4-FFF2-40B4-BE49-F238E27FC236}">
                  <a16:creationId xmlns:a16="http://schemas.microsoft.com/office/drawing/2014/main" id="{DBB40618-5D6E-75E8-6874-2BE39F185AD9}"/>
                </a:ext>
              </a:extLst>
            </p:cNvPr>
            <p:cNvSpPr txBox="1"/>
            <p:nvPr/>
          </p:nvSpPr>
          <p:spPr>
            <a:xfrm>
              <a:off x="3243969" y="5941448"/>
              <a:ext cx="1331155" cy="338554"/>
            </a:xfrm>
            <a:prstGeom prst="rect">
              <a:avLst/>
            </a:prstGeom>
            <a:noFill/>
          </p:spPr>
          <p:txBody>
            <a:bodyPr wrap="square" rtlCol="0">
              <a:spAutoFit/>
            </a:bodyPr>
            <a:lstStyle/>
            <a:p>
              <a:r>
                <a:rPr kumimoji="1" lang="ja-JP" altLang="en-US" sz="1600" u="sng" dirty="0"/>
                <a:t>共同物流</a:t>
              </a:r>
            </a:p>
          </p:txBody>
        </p:sp>
      </p:grpSp>
      <p:grpSp>
        <p:nvGrpSpPr>
          <p:cNvPr id="8" name="グループ化 7">
            <a:extLst>
              <a:ext uri="{FF2B5EF4-FFF2-40B4-BE49-F238E27FC236}">
                <a16:creationId xmlns:a16="http://schemas.microsoft.com/office/drawing/2014/main" id="{4ABB7B21-A713-26D9-9281-3A43F1CBF9AE}"/>
              </a:ext>
            </a:extLst>
          </p:cNvPr>
          <p:cNvGrpSpPr/>
          <p:nvPr/>
        </p:nvGrpSpPr>
        <p:grpSpPr>
          <a:xfrm>
            <a:off x="6738652" y="5101705"/>
            <a:ext cx="2315283" cy="276999"/>
            <a:chOff x="6640251" y="5317485"/>
            <a:chExt cx="2315283" cy="276999"/>
          </a:xfrm>
        </p:grpSpPr>
        <p:sp>
          <p:nvSpPr>
            <p:cNvPr id="86" name="四角形: 角を丸くする 85">
              <a:extLst>
                <a:ext uri="{FF2B5EF4-FFF2-40B4-BE49-F238E27FC236}">
                  <a16:creationId xmlns:a16="http://schemas.microsoft.com/office/drawing/2014/main" id="{0C88654B-E2A5-1CEC-DA36-8EDCAC8710F6}"/>
                </a:ext>
              </a:extLst>
            </p:cNvPr>
            <p:cNvSpPr/>
            <p:nvPr/>
          </p:nvSpPr>
          <p:spPr bwMode="auto">
            <a:xfrm>
              <a:off x="6640251" y="5328359"/>
              <a:ext cx="2306909" cy="266125"/>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sng" strike="noStrike" cap="none" normalizeH="0" baseline="0">
                <a:ln>
                  <a:noFill/>
                </a:ln>
                <a:solidFill>
                  <a:srgbClr val="0000FF"/>
                </a:solidFill>
                <a:effectLst/>
                <a:latin typeface="Arial" charset="0"/>
                <a:ea typeface="ＭＳ Ｐゴシック" pitchFamily="50" charset="-128"/>
              </a:endParaRPr>
            </a:p>
          </p:txBody>
        </p:sp>
        <p:sp>
          <p:nvSpPr>
            <p:cNvPr id="97" name="テキスト ボックス 96">
              <a:extLst>
                <a:ext uri="{FF2B5EF4-FFF2-40B4-BE49-F238E27FC236}">
                  <a16:creationId xmlns:a16="http://schemas.microsoft.com/office/drawing/2014/main" id="{9E5B12D5-B7FA-C4C8-0BA6-FAA113A9BF98}"/>
                </a:ext>
              </a:extLst>
            </p:cNvPr>
            <p:cNvSpPr txBox="1"/>
            <p:nvPr/>
          </p:nvSpPr>
          <p:spPr>
            <a:xfrm>
              <a:off x="6648626" y="5317485"/>
              <a:ext cx="2306908" cy="276999"/>
            </a:xfrm>
            <a:prstGeom prst="rect">
              <a:avLst/>
            </a:prstGeom>
            <a:noFill/>
          </p:spPr>
          <p:txBody>
            <a:bodyPr wrap="square" rtlCol="0">
              <a:spAutoFit/>
            </a:bodyPr>
            <a:lstStyle/>
            <a:p>
              <a:r>
                <a:rPr kumimoji="1" lang="ja-JP" altLang="en-US" sz="1200" b="1" u="sng" dirty="0"/>
                <a:t>関係者間の情報共有と行動調整</a:t>
              </a:r>
            </a:p>
          </p:txBody>
        </p:sp>
      </p:grpSp>
      <p:grpSp>
        <p:nvGrpSpPr>
          <p:cNvPr id="4" name="グループ化 3">
            <a:extLst>
              <a:ext uri="{FF2B5EF4-FFF2-40B4-BE49-F238E27FC236}">
                <a16:creationId xmlns:a16="http://schemas.microsoft.com/office/drawing/2014/main" id="{962BF048-FAAB-556B-3F3E-A543EC3BF7DB}"/>
              </a:ext>
            </a:extLst>
          </p:cNvPr>
          <p:cNvGrpSpPr/>
          <p:nvPr/>
        </p:nvGrpSpPr>
        <p:grpSpPr>
          <a:xfrm>
            <a:off x="6973975" y="4185090"/>
            <a:ext cx="1677463" cy="835007"/>
            <a:chOff x="6923497" y="4465602"/>
            <a:chExt cx="1677463" cy="835007"/>
          </a:xfrm>
        </p:grpSpPr>
        <p:sp>
          <p:nvSpPr>
            <p:cNvPr id="83" name="四角形: 角を丸くする 82">
              <a:extLst>
                <a:ext uri="{FF2B5EF4-FFF2-40B4-BE49-F238E27FC236}">
                  <a16:creationId xmlns:a16="http://schemas.microsoft.com/office/drawing/2014/main" id="{220058E0-7F23-5D3E-377E-ABF069D8A181}"/>
                </a:ext>
              </a:extLst>
            </p:cNvPr>
            <p:cNvSpPr/>
            <p:nvPr/>
          </p:nvSpPr>
          <p:spPr bwMode="auto">
            <a:xfrm>
              <a:off x="6923497" y="4469612"/>
              <a:ext cx="1642118" cy="830997"/>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sng" strike="noStrike" cap="none" normalizeH="0" baseline="0" dirty="0">
                <a:ln>
                  <a:noFill/>
                </a:ln>
                <a:solidFill>
                  <a:srgbClr val="0000FF"/>
                </a:solidFill>
                <a:effectLst/>
                <a:latin typeface="Arial" charset="0"/>
                <a:ea typeface="ＭＳ Ｐゴシック" pitchFamily="50" charset="-128"/>
              </a:endParaRPr>
            </a:p>
          </p:txBody>
        </p:sp>
        <p:sp>
          <p:nvSpPr>
            <p:cNvPr id="99" name="テキスト ボックス 98">
              <a:extLst>
                <a:ext uri="{FF2B5EF4-FFF2-40B4-BE49-F238E27FC236}">
                  <a16:creationId xmlns:a16="http://schemas.microsoft.com/office/drawing/2014/main" id="{97908BE0-6A75-F74F-CACD-0B176A3ABC24}"/>
                </a:ext>
              </a:extLst>
            </p:cNvPr>
            <p:cNvSpPr txBox="1"/>
            <p:nvPr/>
          </p:nvSpPr>
          <p:spPr>
            <a:xfrm>
              <a:off x="6944776" y="4465602"/>
              <a:ext cx="1656184" cy="830997"/>
            </a:xfrm>
            <a:prstGeom prst="rect">
              <a:avLst/>
            </a:prstGeom>
            <a:noFill/>
          </p:spPr>
          <p:txBody>
            <a:bodyPr wrap="square" rtlCol="0">
              <a:spAutoFit/>
            </a:bodyPr>
            <a:lstStyle/>
            <a:p>
              <a:r>
                <a:rPr kumimoji="1" lang="ja-JP" altLang="en-US" sz="1200" b="1" dirty="0"/>
                <a:t>・</a:t>
              </a:r>
              <a:r>
                <a:rPr kumimoji="1" lang="ja-JP" altLang="en-US" sz="1200" b="1" u="sng" dirty="0"/>
                <a:t>契約生産</a:t>
              </a:r>
              <a:endParaRPr kumimoji="1" lang="en-US" altLang="ja-JP" sz="1200" b="1" u="sng" dirty="0"/>
            </a:p>
            <a:p>
              <a:r>
                <a:rPr kumimoji="1" lang="ja-JP" altLang="en-US" sz="1200" b="1" dirty="0"/>
                <a:t>・</a:t>
              </a:r>
              <a:r>
                <a:rPr kumimoji="1" lang="ja-JP" altLang="en-US" sz="1200" b="1" u="sng" dirty="0"/>
                <a:t>生育予測システム</a:t>
              </a:r>
              <a:endParaRPr kumimoji="1" lang="en-US" altLang="ja-JP" sz="1200" b="1" u="sng" dirty="0"/>
            </a:p>
            <a:p>
              <a:r>
                <a:rPr kumimoji="1" lang="ja-JP" altLang="en-US" sz="1200" b="1" dirty="0"/>
                <a:t>・収穫・出荷支援</a:t>
              </a:r>
              <a:endParaRPr kumimoji="1" lang="en-US" altLang="ja-JP" sz="1200" b="1" dirty="0"/>
            </a:p>
            <a:p>
              <a:r>
                <a:rPr kumimoji="1" lang="ja-JP" altLang="en-US" sz="1200" b="1" dirty="0"/>
                <a:t>・産地リレー出荷調整</a:t>
              </a:r>
            </a:p>
          </p:txBody>
        </p:sp>
      </p:grpSp>
      <p:grpSp>
        <p:nvGrpSpPr>
          <p:cNvPr id="102" name="グループ化 101">
            <a:extLst>
              <a:ext uri="{FF2B5EF4-FFF2-40B4-BE49-F238E27FC236}">
                <a16:creationId xmlns:a16="http://schemas.microsoft.com/office/drawing/2014/main" id="{5ACD6AD2-8B0E-4D97-5B10-ACD2E62624CF}"/>
              </a:ext>
            </a:extLst>
          </p:cNvPr>
          <p:cNvGrpSpPr/>
          <p:nvPr/>
        </p:nvGrpSpPr>
        <p:grpSpPr>
          <a:xfrm>
            <a:off x="1612944" y="3819563"/>
            <a:ext cx="1453935" cy="440825"/>
            <a:chOff x="2371774" y="4719602"/>
            <a:chExt cx="1453935" cy="440825"/>
          </a:xfrm>
        </p:grpSpPr>
        <p:sp>
          <p:nvSpPr>
            <p:cNvPr id="84" name="四角形: 角を丸くする 83">
              <a:extLst>
                <a:ext uri="{FF2B5EF4-FFF2-40B4-BE49-F238E27FC236}">
                  <a16:creationId xmlns:a16="http://schemas.microsoft.com/office/drawing/2014/main" id="{7425BA92-EA31-F2AF-8D07-8D61C4306016}"/>
                </a:ext>
              </a:extLst>
            </p:cNvPr>
            <p:cNvSpPr/>
            <p:nvPr/>
          </p:nvSpPr>
          <p:spPr bwMode="auto">
            <a:xfrm>
              <a:off x="2371774" y="4719602"/>
              <a:ext cx="1331076" cy="440825"/>
            </a:xfrm>
            <a:prstGeom prst="roundRect">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sng" strike="noStrike" cap="none" normalizeH="0" baseline="0" dirty="0">
                <a:ln>
                  <a:noFill/>
                </a:ln>
                <a:solidFill>
                  <a:srgbClr val="FF0000"/>
                </a:solidFill>
                <a:effectLst/>
                <a:latin typeface="Arial" charset="0"/>
                <a:ea typeface="ＭＳ Ｐゴシック" pitchFamily="50" charset="-128"/>
              </a:endParaRPr>
            </a:p>
          </p:txBody>
        </p:sp>
        <p:sp>
          <p:nvSpPr>
            <p:cNvPr id="101" name="テキスト ボックス 100">
              <a:extLst>
                <a:ext uri="{FF2B5EF4-FFF2-40B4-BE49-F238E27FC236}">
                  <a16:creationId xmlns:a16="http://schemas.microsoft.com/office/drawing/2014/main" id="{DCA07CD0-A0DD-3B2A-F379-82E86C261272}"/>
                </a:ext>
              </a:extLst>
            </p:cNvPr>
            <p:cNvSpPr txBox="1"/>
            <p:nvPr/>
          </p:nvSpPr>
          <p:spPr>
            <a:xfrm>
              <a:off x="2415394" y="4742489"/>
              <a:ext cx="1410315" cy="400110"/>
            </a:xfrm>
            <a:prstGeom prst="rect">
              <a:avLst/>
            </a:prstGeom>
            <a:noFill/>
          </p:spPr>
          <p:txBody>
            <a:bodyPr wrap="square" rtlCol="0">
              <a:spAutoFit/>
            </a:bodyPr>
            <a:lstStyle/>
            <a:p>
              <a:r>
                <a:rPr kumimoji="1" lang="ja-JP" altLang="en-US" sz="2000" b="1" u="sng" dirty="0"/>
                <a:t>現物確保</a:t>
              </a:r>
            </a:p>
          </p:txBody>
        </p:sp>
      </p:grpSp>
      <p:sp>
        <p:nvSpPr>
          <p:cNvPr id="108" name="矢印: 右 107">
            <a:extLst>
              <a:ext uri="{FF2B5EF4-FFF2-40B4-BE49-F238E27FC236}">
                <a16:creationId xmlns:a16="http://schemas.microsoft.com/office/drawing/2014/main" id="{085F97D2-1D32-AF11-4494-B2685E903A68}"/>
              </a:ext>
            </a:extLst>
          </p:cNvPr>
          <p:cNvSpPr/>
          <p:nvPr/>
        </p:nvSpPr>
        <p:spPr bwMode="auto">
          <a:xfrm>
            <a:off x="1197771" y="1648840"/>
            <a:ext cx="193059" cy="22966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09" name="矢印: 右 108">
            <a:extLst>
              <a:ext uri="{FF2B5EF4-FFF2-40B4-BE49-F238E27FC236}">
                <a16:creationId xmlns:a16="http://schemas.microsoft.com/office/drawing/2014/main" id="{36C5D797-8587-F967-9F15-2CF0B34C3822}"/>
              </a:ext>
            </a:extLst>
          </p:cNvPr>
          <p:cNvSpPr/>
          <p:nvPr/>
        </p:nvSpPr>
        <p:spPr bwMode="auto">
          <a:xfrm>
            <a:off x="1201506" y="2648044"/>
            <a:ext cx="193060" cy="229668"/>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11" name="矢印: 右 110">
            <a:extLst>
              <a:ext uri="{FF2B5EF4-FFF2-40B4-BE49-F238E27FC236}">
                <a16:creationId xmlns:a16="http://schemas.microsoft.com/office/drawing/2014/main" id="{E0176F1D-36A1-045A-C826-A0ABFC6C0997}"/>
              </a:ext>
            </a:extLst>
          </p:cNvPr>
          <p:cNvSpPr/>
          <p:nvPr/>
        </p:nvSpPr>
        <p:spPr bwMode="auto">
          <a:xfrm>
            <a:off x="4866913" y="2651193"/>
            <a:ext cx="248495" cy="229668"/>
          </a:xfrm>
          <a:prstGeom prst="rightArrow">
            <a:avLst/>
          </a:prstGeom>
          <a:solidFill>
            <a:srgbClr val="FF0000">
              <a:alpha val="8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14" name="右中かっこ 113">
            <a:extLst>
              <a:ext uri="{FF2B5EF4-FFF2-40B4-BE49-F238E27FC236}">
                <a16:creationId xmlns:a16="http://schemas.microsoft.com/office/drawing/2014/main" id="{5E3558BF-5C7C-0A60-CE9F-4EA438B3AC8A}"/>
              </a:ext>
            </a:extLst>
          </p:cNvPr>
          <p:cNvSpPr/>
          <p:nvPr/>
        </p:nvSpPr>
        <p:spPr bwMode="auto">
          <a:xfrm rot="5400000">
            <a:off x="5003248" y="3023842"/>
            <a:ext cx="262623" cy="2548266"/>
          </a:xfrm>
          <a:prstGeom prst="rightBrace">
            <a:avLst>
              <a:gd name="adj1" fmla="val 8333"/>
              <a:gd name="adj2" fmla="val 50000"/>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Arial" charset="0"/>
              <a:ea typeface="ＭＳ Ｐゴシック" pitchFamily="50" charset="-128"/>
            </a:endParaRPr>
          </a:p>
        </p:txBody>
      </p:sp>
      <p:sp>
        <p:nvSpPr>
          <p:cNvPr id="117" name="矢印: 上下 116">
            <a:extLst>
              <a:ext uri="{FF2B5EF4-FFF2-40B4-BE49-F238E27FC236}">
                <a16:creationId xmlns:a16="http://schemas.microsoft.com/office/drawing/2014/main" id="{1A69D692-6FC4-B715-A9A0-F94D2101CB94}"/>
              </a:ext>
            </a:extLst>
          </p:cNvPr>
          <p:cNvSpPr/>
          <p:nvPr/>
        </p:nvSpPr>
        <p:spPr bwMode="auto">
          <a:xfrm>
            <a:off x="5011404" y="4969177"/>
            <a:ext cx="224251" cy="369292"/>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19" name="右中かっこ 118">
            <a:extLst>
              <a:ext uri="{FF2B5EF4-FFF2-40B4-BE49-F238E27FC236}">
                <a16:creationId xmlns:a16="http://schemas.microsoft.com/office/drawing/2014/main" id="{4FFC2678-41C0-0BD9-F8F5-110E2DA69444}"/>
              </a:ext>
            </a:extLst>
          </p:cNvPr>
          <p:cNvSpPr/>
          <p:nvPr/>
        </p:nvSpPr>
        <p:spPr bwMode="auto">
          <a:xfrm rot="5400000">
            <a:off x="5056951" y="657369"/>
            <a:ext cx="201984" cy="5860636"/>
          </a:xfrm>
          <a:prstGeom prst="rightBrace">
            <a:avLst>
              <a:gd name="adj1" fmla="val 8333"/>
              <a:gd name="adj2" fmla="val 50573"/>
            </a:avLst>
          </a:prstGeom>
          <a:noFill/>
          <a:ln w="444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22" name="右中かっこ 121">
            <a:extLst>
              <a:ext uri="{FF2B5EF4-FFF2-40B4-BE49-F238E27FC236}">
                <a16:creationId xmlns:a16="http://schemas.microsoft.com/office/drawing/2014/main" id="{1E30B2F8-0E25-018F-9E31-C2ED6A752A64}"/>
              </a:ext>
            </a:extLst>
          </p:cNvPr>
          <p:cNvSpPr/>
          <p:nvPr/>
        </p:nvSpPr>
        <p:spPr bwMode="auto">
          <a:xfrm>
            <a:off x="1225166" y="3334572"/>
            <a:ext cx="214099" cy="1767133"/>
          </a:xfrm>
          <a:prstGeom prst="rightBrace">
            <a:avLst/>
          </a:prstGeom>
          <a:noFill/>
          <a:ln w="412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5" name="四角形: 角を丸くする 4">
            <a:extLst>
              <a:ext uri="{FF2B5EF4-FFF2-40B4-BE49-F238E27FC236}">
                <a16:creationId xmlns:a16="http://schemas.microsoft.com/office/drawing/2014/main" id="{C4774D61-11CF-5EB3-FD69-171F882B502C}"/>
              </a:ext>
            </a:extLst>
          </p:cNvPr>
          <p:cNvSpPr/>
          <p:nvPr/>
        </p:nvSpPr>
        <p:spPr bwMode="auto">
          <a:xfrm>
            <a:off x="123186" y="567780"/>
            <a:ext cx="8868147" cy="615216"/>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12" name="テキスト ボックス 111">
            <a:extLst>
              <a:ext uri="{FF2B5EF4-FFF2-40B4-BE49-F238E27FC236}">
                <a16:creationId xmlns:a16="http://schemas.microsoft.com/office/drawing/2014/main" id="{0E11AF47-C714-1F34-8E54-7008F8CE2111}"/>
              </a:ext>
            </a:extLst>
          </p:cNvPr>
          <p:cNvSpPr txBox="1"/>
          <p:nvPr/>
        </p:nvSpPr>
        <p:spPr>
          <a:xfrm>
            <a:off x="83607" y="554995"/>
            <a:ext cx="9032569" cy="646331"/>
          </a:xfrm>
          <a:prstGeom prst="rect">
            <a:avLst/>
          </a:prstGeom>
          <a:noFill/>
        </p:spPr>
        <p:txBody>
          <a:bodyPr wrap="square" rtlCol="0">
            <a:spAutoFit/>
          </a:bodyPr>
          <a:lstStyle/>
          <a:p>
            <a:r>
              <a:rPr kumimoji="1" lang="ja-JP" altLang="en-US" sz="1800" dirty="0"/>
              <a:t>○ </a:t>
            </a:r>
            <a:r>
              <a:rPr kumimoji="1" lang="ja-JP" altLang="en-US" sz="1800" u="sng" dirty="0"/>
              <a:t>加工原料野菜の安定供給</a:t>
            </a:r>
            <a:r>
              <a:rPr kumimoji="1" lang="ja-JP" altLang="en-US" sz="1800" dirty="0"/>
              <a:t>～「</a:t>
            </a:r>
            <a:r>
              <a:rPr kumimoji="1" lang="ja-JP" altLang="en-US" sz="1800" u="sng" dirty="0"/>
              <a:t>定時・定量・定質・定価</a:t>
            </a:r>
            <a:r>
              <a:rPr kumimoji="1" lang="ja-JP" altLang="en-US" sz="1800" dirty="0"/>
              <a:t>」</a:t>
            </a:r>
            <a:endParaRPr kumimoji="1" lang="en-US" altLang="ja-JP" sz="1800" dirty="0"/>
          </a:p>
          <a:p>
            <a:r>
              <a:rPr kumimoji="1" lang="ja-JP" altLang="en-US" sz="1800" dirty="0"/>
              <a:t>　　　　　　　　 　</a:t>
            </a:r>
            <a:r>
              <a:rPr kumimoji="1" lang="ja-JP" altLang="en-US" sz="1600" dirty="0"/>
              <a:t>「</a:t>
            </a:r>
            <a:r>
              <a:rPr kumimoji="1" lang="ja-JP" altLang="en-US" sz="1600" u="sng" dirty="0"/>
              <a:t>必要なところに、必要な時に、必要な品質・形態で、必要な量を、適切な価格で」供給</a:t>
            </a:r>
            <a:endParaRPr kumimoji="1" lang="en-US" altLang="ja-JP" sz="1600" u="sng" dirty="0"/>
          </a:p>
        </p:txBody>
      </p:sp>
      <p:sp>
        <p:nvSpPr>
          <p:cNvPr id="113" name="テキスト ボックス 112">
            <a:extLst>
              <a:ext uri="{FF2B5EF4-FFF2-40B4-BE49-F238E27FC236}">
                <a16:creationId xmlns:a16="http://schemas.microsoft.com/office/drawing/2014/main" id="{EC1D1FD9-2E8C-D8BC-0658-3579F59E8E71}"/>
              </a:ext>
            </a:extLst>
          </p:cNvPr>
          <p:cNvSpPr txBox="1"/>
          <p:nvPr/>
        </p:nvSpPr>
        <p:spPr>
          <a:xfrm>
            <a:off x="5171131" y="1802700"/>
            <a:ext cx="3972869" cy="338554"/>
          </a:xfrm>
          <a:prstGeom prst="rect">
            <a:avLst/>
          </a:prstGeom>
          <a:noFill/>
        </p:spPr>
        <p:txBody>
          <a:bodyPr wrap="square" rtlCol="0">
            <a:spAutoFit/>
          </a:bodyPr>
          <a:lstStyle/>
          <a:p>
            <a:r>
              <a:rPr kumimoji="1" lang="ja-JP" altLang="en-US" sz="1600" dirty="0"/>
              <a:t>・簡易加工（剥き玉等）</a:t>
            </a:r>
            <a:r>
              <a:rPr kumimoji="1" lang="ja-JP" altLang="en-US" sz="1400" dirty="0"/>
              <a:t>～必要な品質・形態</a:t>
            </a:r>
            <a:endParaRPr kumimoji="1" lang="ja-JP" altLang="en-US" sz="1400" u="sng" dirty="0"/>
          </a:p>
        </p:txBody>
      </p:sp>
      <p:grpSp>
        <p:nvGrpSpPr>
          <p:cNvPr id="2" name="グループ化 1">
            <a:extLst>
              <a:ext uri="{FF2B5EF4-FFF2-40B4-BE49-F238E27FC236}">
                <a16:creationId xmlns:a16="http://schemas.microsoft.com/office/drawing/2014/main" id="{D46ADF5F-FB88-AA79-4575-85390778B569}"/>
              </a:ext>
            </a:extLst>
          </p:cNvPr>
          <p:cNvGrpSpPr/>
          <p:nvPr/>
        </p:nvGrpSpPr>
        <p:grpSpPr>
          <a:xfrm>
            <a:off x="6880702" y="5479996"/>
            <a:ext cx="1864011" cy="1291301"/>
            <a:chOff x="7057137" y="5481058"/>
            <a:chExt cx="1772706" cy="937010"/>
          </a:xfrm>
        </p:grpSpPr>
        <p:sp>
          <p:nvSpPr>
            <p:cNvPr id="121" name="四角形: 角を丸くする 120">
              <a:extLst>
                <a:ext uri="{FF2B5EF4-FFF2-40B4-BE49-F238E27FC236}">
                  <a16:creationId xmlns:a16="http://schemas.microsoft.com/office/drawing/2014/main" id="{1D9D76EB-109E-C487-24B7-36869E70150E}"/>
                </a:ext>
              </a:extLst>
            </p:cNvPr>
            <p:cNvSpPr/>
            <p:nvPr/>
          </p:nvSpPr>
          <p:spPr bwMode="auto">
            <a:xfrm>
              <a:off x="7057137" y="5481058"/>
              <a:ext cx="1772706" cy="937010"/>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sng" strike="noStrike" cap="none" normalizeH="0" baseline="0" dirty="0">
                <a:ln>
                  <a:noFill/>
                </a:ln>
                <a:solidFill>
                  <a:srgbClr val="0000FF"/>
                </a:solidFill>
                <a:effectLst/>
                <a:latin typeface="Arial" charset="0"/>
                <a:ea typeface="ＭＳ Ｐゴシック" pitchFamily="50" charset="-128"/>
              </a:endParaRPr>
            </a:p>
          </p:txBody>
        </p:sp>
        <p:sp>
          <p:nvSpPr>
            <p:cNvPr id="124" name="テキスト ボックス 123">
              <a:extLst>
                <a:ext uri="{FF2B5EF4-FFF2-40B4-BE49-F238E27FC236}">
                  <a16:creationId xmlns:a16="http://schemas.microsoft.com/office/drawing/2014/main" id="{44F8CC46-1972-2FAA-FC13-8179C0690F25}"/>
                </a:ext>
              </a:extLst>
            </p:cNvPr>
            <p:cNvSpPr txBox="1"/>
            <p:nvPr/>
          </p:nvSpPr>
          <p:spPr>
            <a:xfrm>
              <a:off x="7108577" y="5534178"/>
              <a:ext cx="1656184" cy="870998"/>
            </a:xfrm>
            <a:prstGeom prst="rect">
              <a:avLst/>
            </a:prstGeom>
            <a:noFill/>
          </p:spPr>
          <p:txBody>
            <a:bodyPr wrap="square" rtlCol="0">
              <a:spAutoFit/>
            </a:bodyPr>
            <a:lstStyle/>
            <a:p>
              <a:r>
                <a:rPr kumimoji="1" lang="ja-JP" altLang="en-US" sz="1200" b="1" dirty="0"/>
                <a:t>・</a:t>
              </a:r>
              <a:r>
                <a:rPr kumimoji="1" lang="ja-JP" altLang="en-US" sz="1200" b="1" u="sng" dirty="0"/>
                <a:t>輸送ロットの大型化</a:t>
              </a:r>
              <a:endParaRPr kumimoji="1" lang="en-US" altLang="ja-JP" sz="1200" b="1" u="sng" dirty="0"/>
            </a:p>
            <a:p>
              <a:r>
                <a:rPr kumimoji="1" lang="ja-JP" altLang="en-US" sz="1200" b="1" dirty="0"/>
                <a:t>・積載率の向上</a:t>
              </a:r>
              <a:endParaRPr kumimoji="1" lang="en-US" altLang="ja-JP" sz="1200" b="1" dirty="0"/>
            </a:p>
            <a:p>
              <a:r>
                <a:rPr kumimoji="1" lang="ja-JP" altLang="en-US" sz="1200" b="1" dirty="0"/>
                <a:t>・</a:t>
              </a:r>
              <a:r>
                <a:rPr kumimoji="1" lang="ja-JP" altLang="en-US" sz="1200" b="1" u="sng" dirty="0"/>
                <a:t>省力型荷役</a:t>
              </a:r>
              <a:endParaRPr kumimoji="1" lang="en-US" altLang="ja-JP" sz="1200" b="1" u="sng" dirty="0"/>
            </a:p>
            <a:p>
              <a:r>
                <a:rPr kumimoji="1" lang="ja-JP" altLang="en-US" sz="1200" b="1" dirty="0"/>
                <a:t>・</a:t>
              </a:r>
              <a:r>
                <a:rPr kumimoji="1" lang="ja-JP" altLang="en-US" sz="1200" b="1" u="sng" dirty="0"/>
                <a:t>中継物流</a:t>
              </a:r>
              <a:endParaRPr kumimoji="1" lang="en-US" altLang="ja-JP" sz="1200" b="1" u="sng" dirty="0"/>
            </a:p>
            <a:p>
              <a:r>
                <a:rPr kumimoji="1" lang="ja-JP" altLang="en-US" sz="1200" b="1" dirty="0"/>
                <a:t>・</a:t>
              </a:r>
              <a:r>
                <a:rPr kumimoji="1" lang="ja-JP" altLang="en-US" sz="1200" b="1" u="sng" dirty="0"/>
                <a:t>施設の共同利用 </a:t>
              </a:r>
              <a:endParaRPr kumimoji="1" lang="en-US" altLang="ja-JP" sz="1200" b="1" u="sng" dirty="0"/>
            </a:p>
            <a:p>
              <a:r>
                <a:rPr kumimoji="1" lang="ja-JP" altLang="en-US" sz="1000" b="1" dirty="0"/>
                <a:t>　　</a:t>
              </a:r>
              <a:r>
                <a:rPr kumimoji="1" lang="ja-JP" altLang="en-US" sz="1200" b="1" dirty="0"/>
                <a:t>～ストックポイント</a:t>
              </a:r>
              <a:r>
                <a:rPr kumimoji="1" lang="ja-JP" altLang="en-US" sz="1000" b="1" dirty="0"/>
                <a:t>含む</a:t>
              </a:r>
            </a:p>
          </p:txBody>
        </p:sp>
      </p:grpSp>
      <p:sp>
        <p:nvSpPr>
          <p:cNvPr id="125" name="矢印: 上下 124">
            <a:extLst>
              <a:ext uri="{FF2B5EF4-FFF2-40B4-BE49-F238E27FC236}">
                <a16:creationId xmlns:a16="http://schemas.microsoft.com/office/drawing/2014/main" id="{CE2C7122-E22C-9A3E-68C7-63418CF59BE6}"/>
              </a:ext>
            </a:extLst>
          </p:cNvPr>
          <p:cNvSpPr/>
          <p:nvPr/>
        </p:nvSpPr>
        <p:spPr bwMode="auto">
          <a:xfrm rot="16200000">
            <a:off x="4425453" y="5819966"/>
            <a:ext cx="224251" cy="369292"/>
          </a:xfrm>
          <a:prstGeom prst="up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0" name="矢印: 上向き折線 9">
            <a:extLst>
              <a:ext uri="{FF2B5EF4-FFF2-40B4-BE49-F238E27FC236}">
                <a16:creationId xmlns:a16="http://schemas.microsoft.com/office/drawing/2014/main" id="{35569896-8F16-336B-5C61-030897BECC70}"/>
              </a:ext>
            </a:extLst>
          </p:cNvPr>
          <p:cNvSpPr/>
          <p:nvPr/>
        </p:nvSpPr>
        <p:spPr bwMode="auto">
          <a:xfrm rot="16200000">
            <a:off x="2832673" y="4352995"/>
            <a:ext cx="1144303" cy="606161"/>
          </a:xfrm>
          <a:prstGeom prst="bentUp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1" name="右中かっこ 10">
            <a:extLst>
              <a:ext uri="{FF2B5EF4-FFF2-40B4-BE49-F238E27FC236}">
                <a16:creationId xmlns:a16="http://schemas.microsoft.com/office/drawing/2014/main" id="{B14B8D97-AA93-33F5-FFAC-31AC9F8316C6}"/>
              </a:ext>
            </a:extLst>
          </p:cNvPr>
          <p:cNvSpPr/>
          <p:nvPr/>
        </p:nvSpPr>
        <p:spPr bwMode="auto">
          <a:xfrm rot="10800000">
            <a:off x="4788933" y="5449383"/>
            <a:ext cx="312925" cy="1130097"/>
          </a:xfrm>
          <a:prstGeom prst="rightBrace">
            <a:avLst>
              <a:gd name="adj1" fmla="val 8333"/>
              <a:gd name="adj2" fmla="val 50000"/>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Arial" charset="0"/>
              <a:ea typeface="ＭＳ Ｐゴシック" pitchFamily="50" charset="-128"/>
            </a:endParaRPr>
          </a:p>
        </p:txBody>
      </p:sp>
      <p:grpSp>
        <p:nvGrpSpPr>
          <p:cNvPr id="24" name="グループ化 23">
            <a:extLst>
              <a:ext uri="{FF2B5EF4-FFF2-40B4-BE49-F238E27FC236}">
                <a16:creationId xmlns:a16="http://schemas.microsoft.com/office/drawing/2014/main" id="{AA1B0365-E77E-C463-9E0E-779F4A02536A}"/>
              </a:ext>
            </a:extLst>
          </p:cNvPr>
          <p:cNvGrpSpPr/>
          <p:nvPr/>
        </p:nvGrpSpPr>
        <p:grpSpPr>
          <a:xfrm>
            <a:off x="911372" y="5258707"/>
            <a:ext cx="3612017" cy="1540895"/>
            <a:chOff x="735015" y="5258449"/>
            <a:chExt cx="3612017" cy="1540895"/>
          </a:xfrm>
        </p:grpSpPr>
        <p:grpSp>
          <p:nvGrpSpPr>
            <p:cNvPr id="9" name="グループ化 8">
              <a:extLst>
                <a:ext uri="{FF2B5EF4-FFF2-40B4-BE49-F238E27FC236}">
                  <a16:creationId xmlns:a16="http://schemas.microsoft.com/office/drawing/2014/main" id="{C2BB8F9E-DA6B-75DE-464D-4C8EDC1F3934}"/>
                </a:ext>
              </a:extLst>
            </p:cNvPr>
            <p:cNvGrpSpPr/>
            <p:nvPr/>
          </p:nvGrpSpPr>
          <p:grpSpPr>
            <a:xfrm>
              <a:off x="735015" y="5258449"/>
              <a:ext cx="3612017" cy="1540895"/>
              <a:chOff x="1481748" y="5124541"/>
              <a:chExt cx="3089219" cy="1594096"/>
            </a:xfrm>
          </p:grpSpPr>
          <p:sp>
            <p:nvSpPr>
              <p:cNvPr id="85" name="四角形: 角を丸くする 84">
                <a:extLst>
                  <a:ext uri="{FF2B5EF4-FFF2-40B4-BE49-F238E27FC236}">
                    <a16:creationId xmlns:a16="http://schemas.microsoft.com/office/drawing/2014/main" id="{9A2C9927-DBEF-B8CD-7C74-681208A273CC}"/>
                  </a:ext>
                </a:extLst>
              </p:cNvPr>
              <p:cNvSpPr/>
              <p:nvPr/>
            </p:nvSpPr>
            <p:spPr bwMode="auto">
              <a:xfrm>
                <a:off x="1521293" y="5124541"/>
                <a:ext cx="2866276" cy="1594096"/>
              </a:xfrm>
              <a:prstGeom prst="roundRect">
                <a:avLst/>
              </a:prstGeom>
              <a:noFill/>
              <a:ln w="317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rgbClr val="0000FF"/>
                  </a:solidFill>
                  <a:effectLst/>
                  <a:latin typeface="Arial" charset="0"/>
                  <a:ea typeface="ＭＳ Ｐゴシック" pitchFamily="50" charset="-128"/>
                </a:endParaRPr>
              </a:p>
            </p:txBody>
          </p:sp>
          <p:grpSp>
            <p:nvGrpSpPr>
              <p:cNvPr id="103" name="グループ化 102">
                <a:extLst>
                  <a:ext uri="{FF2B5EF4-FFF2-40B4-BE49-F238E27FC236}">
                    <a16:creationId xmlns:a16="http://schemas.microsoft.com/office/drawing/2014/main" id="{9CA0857C-4ABE-5BE1-F96D-45307B8EF64F}"/>
                  </a:ext>
                </a:extLst>
              </p:cNvPr>
              <p:cNvGrpSpPr/>
              <p:nvPr/>
            </p:nvGrpSpPr>
            <p:grpSpPr>
              <a:xfrm>
                <a:off x="1481748" y="5179791"/>
                <a:ext cx="3089219" cy="1522475"/>
                <a:chOff x="5817699" y="5017304"/>
                <a:chExt cx="3089219" cy="1522475"/>
              </a:xfrm>
            </p:grpSpPr>
            <p:sp>
              <p:nvSpPr>
                <p:cNvPr id="104" name="テキスト ボックス 103">
                  <a:extLst>
                    <a:ext uri="{FF2B5EF4-FFF2-40B4-BE49-F238E27FC236}">
                      <a16:creationId xmlns:a16="http://schemas.microsoft.com/office/drawing/2014/main" id="{E2240F8F-FF73-FD4E-4A8F-14894A495480}"/>
                    </a:ext>
                  </a:extLst>
                </p:cNvPr>
                <p:cNvSpPr txBox="1"/>
                <p:nvPr/>
              </p:nvSpPr>
              <p:spPr>
                <a:xfrm>
                  <a:off x="5817699" y="5017304"/>
                  <a:ext cx="3089219" cy="350243"/>
                </a:xfrm>
                <a:prstGeom prst="rect">
                  <a:avLst/>
                </a:prstGeom>
                <a:noFill/>
              </p:spPr>
              <p:txBody>
                <a:bodyPr wrap="square" rtlCol="0">
                  <a:spAutoFit/>
                </a:bodyPr>
                <a:lstStyle/>
                <a:p>
                  <a:r>
                    <a:rPr kumimoji="1" lang="ja-JP" altLang="en-US" sz="1600" dirty="0"/>
                    <a:t>・</a:t>
                  </a:r>
                  <a:r>
                    <a:rPr kumimoji="1" lang="ja-JP" altLang="en-US" sz="1600" u="sng" dirty="0"/>
                    <a:t>貯蔵</a:t>
                  </a:r>
                  <a:r>
                    <a:rPr kumimoji="1" lang="ja-JP" altLang="en-US" sz="1300" u="sng" dirty="0"/>
                    <a:t>（品質管理（温度・湿度等））</a:t>
                  </a:r>
                </a:p>
              </p:txBody>
            </p:sp>
            <p:sp>
              <p:nvSpPr>
                <p:cNvPr id="105" name="テキスト ボックス 104">
                  <a:extLst>
                    <a:ext uri="{FF2B5EF4-FFF2-40B4-BE49-F238E27FC236}">
                      <a16:creationId xmlns:a16="http://schemas.microsoft.com/office/drawing/2014/main" id="{DAD498F4-ADD6-867F-1846-FD0891BAC300}"/>
                    </a:ext>
                  </a:extLst>
                </p:cNvPr>
                <p:cNvSpPr txBox="1"/>
                <p:nvPr/>
              </p:nvSpPr>
              <p:spPr>
                <a:xfrm>
                  <a:off x="6152412" y="5323887"/>
                  <a:ext cx="2038355" cy="270642"/>
                </a:xfrm>
                <a:prstGeom prst="rect">
                  <a:avLst/>
                </a:prstGeom>
                <a:noFill/>
              </p:spPr>
              <p:txBody>
                <a:bodyPr wrap="square" rtlCol="0">
                  <a:spAutoFit/>
                </a:bodyPr>
                <a:lstStyle/>
                <a:p>
                  <a:r>
                    <a:rPr kumimoji="1" lang="ja-JP" altLang="en-US" sz="1100" dirty="0"/>
                    <a:t>　　～成分分析</a:t>
                  </a:r>
                </a:p>
              </p:txBody>
            </p:sp>
            <p:sp>
              <p:nvSpPr>
                <p:cNvPr id="106" name="テキスト ボックス 105">
                  <a:extLst>
                    <a:ext uri="{FF2B5EF4-FFF2-40B4-BE49-F238E27FC236}">
                      <a16:creationId xmlns:a16="http://schemas.microsoft.com/office/drawing/2014/main" id="{772F7949-6EB1-783F-E28F-99458D0BE8F6}"/>
                    </a:ext>
                  </a:extLst>
                </p:cNvPr>
                <p:cNvSpPr txBox="1"/>
                <p:nvPr/>
              </p:nvSpPr>
              <p:spPr>
                <a:xfrm>
                  <a:off x="5819831" y="5775612"/>
                  <a:ext cx="2970428" cy="764167"/>
                </a:xfrm>
                <a:prstGeom prst="rect">
                  <a:avLst/>
                </a:prstGeom>
                <a:noFill/>
              </p:spPr>
              <p:txBody>
                <a:bodyPr wrap="square" rtlCol="0">
                  <a:spAutoFit/>
                </a:bodyPr>
                <a:lstStyle/>
                <a:p>
                  <a:r>
                    <a:rPr kumimoji="1" lang="ja-JP" altLang="en-US" sz="1600" dirty="0"/>
                    <a:t>・</a:t>
                  </a:r>
                  <a:r>
                    <a:rPr kumimoji="1" lang="ja-JP" altLang="en-US" sz="1600" u="sng" dirty="0"/>
                    <a:t>冷凍等への加工</a:t>
                  </a:r>
                  <a:r>
                    <a:rPr kumimoji="1" lang="ja-JP" altLang="en-US" sz="1200" u="sng" dirty="0"/>
                    <a:t>（</a:t>
                  </a:r>
                  <a:r>
                    <a:rPr kumimoji="1" lang="ja-JP" altLang="en-US" sz="1300" u="sng" dirty="0"/>
                    <a:t>過熱水蒸気等</a:t>
                  </a:r>
                  <a:r>
                    <a:rPr kumimoji="1" lang="ja-JP" altLang="en-US" sz="1200" u="sng" dirty="0"/>
                    <a:t>）</a:t>
                  </a:r>
                  <a:endParaRPr lang="en-US" altLang="ja-JP" sz="1200" u="sng" dirty="0"/>
                </a:p>
                <a:p>
                  <a:r>
                    <a:rPr kumimoji="1" lang="en-US" altLang="ja-JP" sz="1200" dirty="0"/>
                    <a:t>           </a:t>
                  </a:r>
                  <a:r>
                    <a:rPr kumimoji="1" lang="ja-JP" altLang="en-US" sz="1100" dirty="0"/>
                    <a:t>　～ </a:t>
                  </a:r>
                  <a:r>
                    <a:rPr kumimoji="1" lang="ja-JP" altLang="en-US" sz="1300" u="sng" dirty="0"/>
                    <a:t>余剰品、未利用部位の有効活用</a:t>
                  </a:r>
                  <a:endParaRPr kumimoji="1" lang="en-US" altLang="ja-JP" sz="1300" u="sng" dirty="0"/>
                </a:p>
                <a:p>
                  <a:r>
                    <a:rPr kumimoji="1" lang="ja-JP" altLang="en-US" sz="1100" dirty="0"/>
                    <a:t>　            ～ </a:t>
                  </a:r>
                  <a:r>
                    <a:rPr kumimoji="1" lang="ja-JP" altLang="en-US" sz="1300" u="sng" dirty="0"/>
                    <a:t>成分分析</a:t>
                  </a:r>
                </a:p>
              </p:txBody>
            </p:sp>
          </p:grpSp>
        </p:grpSp>
        <p:sp>
          <p:nvSpPr>
            <p:cNvPr id="14" name="テキスト ボックス 13">
              <a:extLst>
                <a:ext uri="{FF2B5EF4-FFF2-40B4-BE49-F238E27FC236}">
                  <a16:creationId xmlns:a16="http://schemas.microsoft.com/office/drawing/2014/main" id="{FB76C186-0E92-3BE6-BA46-03E4FECEA192}"/>
                </a:ext>
              </a:extLst>
            </p:cNvPr>
            <p:cNvSpPr txBox="1"/>
            <p:nvPr/>
          </p:nvSpPr>
          <p:spPr>
            <a:xfrm>
              <a:off x="738261" y="5761590"/>
              <a:ext cx="3513810" cy="338554"/>
            </a:xfrm>
            <a:prstGeom prst="rect">
              <a:avLst/>
            </a:prstGeom>
            <a:noFill/>
          </p:spPr>
          <p:txBody>
            <a:bodyPr wrap="square" rtlCol="0">
              <a:spAutoFit/>
            </a:bodyPr>
            <a:lstStyle/>
            <a:p>
              <a:r>
                <a:rPr kumimoji="1" lang="ja-JP" altLang="en-US" sz="1600" dirty="0"/>
                <a:t>・簡易加工</a:t>
              </a:r>
              <a:r>
                <a:rPr kumimoji="1" lang="ja-JP" altLang="en-US" sz="1300" dirty="0"/>
                <a:t>（</a:t>
              </a:r>
              <a:r>
                <a:rPr kumimoji="1" lang="ja-JP" altLang="en-US" sz="1300" u="sng" dirty="0"/>
                <a:t>前処理、一次加工）</a:t>
              </a:r>
              <a:r>
                <a:rPr kumimoji="1" lang="ja-JP" altLang="en-US" sz="1600" u="sng" dirty="0"/>
                <a:t>、キット化</a:t>
              </a:r>
              <a:endParaRPr kumimoji="1" lang="ja-JP" altLang="en-US" sz="1300" u="sng" dirty="0"/>
            </a:p>
          </p:txBody>
        </p:sp>
      </p:grpSp>
      <p:cxnSp>
        <p:nvCxnSpPr>
          <p:cNvPr id="16" name="直線コネクタ 15">
            <a:extLst>
              <a:ext uri="{FF2B5EF4-FFF2-40B4-BE49-F238E27FC236}">
                <a16:creationId xmlns:a16="http://schemas.microsoft.com/office/drawing/2014/main" id="{4F9E45AA-7669-24D8-B38D-B1D5CA592E83}"/>
              </a:ext>
            </a:extLst>
          </p:cNvPr>
          <p:cNvCxnSpPr/>
          <p:nvPr/>
        </p:nvCxnSpPr>
        <p:spPr bwMode="auto">
          <a:xfrm flipH="1">
            <a:off x="6229151" y="6322642"/>
            <a:ext cx="651551" cy="0"/>
          </a:xfrm>
          <a:prstGeom prst="line">
            <a:avLst/>
          </a:prstGeom>
          <a:solidFill>
            <a:schemeClr val="accent1"/>
          </a:solidFill>
          <a:ln w="317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a:extLst>
              <a:ext uri="{FF2B5EF4-FFF2-40B4-BE49-F238E27FC236}">
                <a16:creationId xmlns:a16="http://schemas.microsoft.com/office/drawing/2014/main" id="{09C23BCF-51B3-0DC2-4D2F-AFFBD08F94A5}"/>
              </a:ext>
            </a:extLst>
          </p:cNvPr>
          <p:cNvCxnSpPr/>
          <p:nvPr/>
        </p:nvCxnSpPr>
        <p:spPr bwMode="auto">
          <a:xfrm flipV="1">
            <a:off x="7812707" y="4026133"/>
            <a:ext cx="0" cy="164823"/>
          </a:xfrm>
          <a:prstGeom prst="line">
            <a:avLst/>
          </a:prstGeom>
          <a:solidFill>
            <a:schemeClr val="accent1"/>
          </a:solidFill>
          <a:ln w="317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8" name="グループ化 17">
            <a:extLst>
              <a:ext uri="{FF2B5EF4-FFF2-40B4-BE49-F238E27FC236}">
                <a16:creationId xmlns:a16="http://schemas.microsoft.com/office/drawing/2014/main" id="{EF02922F-7ACD-50B5-A0EE-D70F50701694}"/>
              </a:ext>
            </a:extLst>
          </p:cNvPr>
          <p:cNvGrpSpPr/>
          <p:nvPr/>
        </p:nvGrpSpPr>
        <p:grpSpPr>
          <a:xfrm>
            <a:off x="1186494" y="4283239"/>
            <a:ext cx="2004921" cy="1069477"/>
            <a:chOff x="1191024" y="4403446"/>
            <a:chExt cx="2004921" cy="1069477"/>
          </a:xfrm>
        </p:grpSpPr>
        <p:sp>
          <p:nvSpPr>
            <p:cNvPr id="12" name="テキスト ボックス 11">
              <a:extLst>
                <a:ext uri="{FF2B5EF4-FFF2-40B4-BE49-F238E27FC236}">
                  <a16:creationId xmlns:a16="http://schemas.microsoft.com/office/drawing/2014/main" id="{E682D410-22A7-1BD6-52F8-808FFE8FB1ED}"/>
                </a:ext>
              </a:extLst>
            </p:cNvPr>
            <p:cNvSpPr txBox="1"/>
            <p:nvPr/>
          </p:nvSpPr>
          <p:spPr>
            <a:xfrm>
              <a:off x="1191024" y="4426483"/>
              <a:ext cx="2004921" cy="1046440"/>
            </a:xfrm>
            <a:prstGeom prst="rect">
              <a:avLst/>
            </a:prstGeom>
            <a:noFill/>
          </p:spPr>
          <p:txBody>
            <a:bodyPr wrap="square" rtlCol="0">
              <a:spAutoFit/>
            </a:bodyPr>
            <a:lstStyle/>
            <a:p>
              <a:r>
                <a:rPr kumimoji="1" lang="ja-JP" altLang="en-US" sz="1200" b="1" dirty="0"/>
                <a:t>        ・生鮮原料</a:t>
              </a:r>
              <a:endParaRPr kumimoji="1" lang="en-US" altLang="ja-JP" sz="1200" b="1" dirty="0"/>
            </a:p>
            <a:p>
              <a:r>
                <a:rPr kumimoji="1" lang="ja-JP" altLang="en-US" sz="1200" b="1" dirty="0"/>
                <a:t>        ・冷蔵保存原料</a:t>
              </a:r>
              <a:endParaRPr kumimoji="1" lang="en-US" altLang="ja-JP" sz="1200" b="1" dirty="0"/>
            </a:p>
            <a:p>
              <a:r>
                <a:rPr lang="en-US" altLang="ja-JP" sz="1400" b="1" dirty="0"/>
                <a:t>       </a:t>
              </a:r>
              <a:r>
                <a:rPr lang="ja-JP" altLang="en-US" sz="1200" b="1" dirty="0"/>
                <a:t>・</a:t>
              </a:r>
              <a:r>
                <a:rPr kumimoji="1" lang="ja-JP" altLang="en-US" sz="1200" b="1" dirty="0"/>
                <a:t>剥き玉等一次加工品</a:t>
              </a:r>
              <a:endParaRPr kumimoji="1" lang="en-US" altLang="ja-JP" sz="1200" b="1" dirty="0"/>
            </a:p>
            <a:p>
              <a:r>
                <a:rPr kumimoji="1" lang="ja-JP" altLang="en-US" sz="1200" b="1" dirty="0"/>
                <a:t>　　　 ・冷凍品　等</a:t>
              </a:r>
              <a:endParaRPr kumimoji="1" lang="en-US" altLang="ja-JP" sz="1200" b="1" dirty="0"/>
            </a:p>
            <a:p>
              <a:r>
                <a:rPr kumimoji="1" lang="ja-JP" altLang="en-US" sz="1200" b="1" dirty="0"/>
                <a:t>　　　　</a:t>
              </a:r>
            </a:p>
          </p:txBody>
        </p:sp>
        <p:sp>
          <p:nvSpPr>
            <p:cNvPr id="13" name="四角形: 角を丸くする 12">
              <a:extLst>
                <a:ext uri="{FF2B5EF4-FFF2-40B4-BE49-F238E27FC236}">
                  <a16:creationId xmlns:a16="http://schemas.microsoft.com/office/drawing/2014/main" id="{6ECD4AB5-8EE1-97F0-B428-3F1AD40438DA}"/>
                </a:ext>
              </a:extLst>
            </p:cNvPr>
            <p:cNvSpPr/>
            <p:nvPr/>
          </p:nvSpPr>
          <p:spPr bwMode="auto">
            <a:xfrm>
              <a:off x="1555466" y="4403446"/>
              <a:ext cx="1580913" cy="891567"/>
            </a:xfrm>
            <a:prstGeom prst="roundRect">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effectLst/>
                <a:latin typeface="Arial" charset="0"/>
                <a:ea typeface="ＭＳ Ｐゴシック" pitchFamily="50" charset="-128"/>
              </a:endParaRPr>
            </a:p>
          </p:txBody>
        </p:sp>
      </p:grpSp>
      <p:sp>
        <p:nvSpPr>
          <p:cNvPr id="17" name="スライド番号プレースホルダー 1">
            <a:extLst>
              <a:ext uri="{FF2B5EF4-FFF2-40B4-BE49-F238E27FC236}">
                <a16:creationId xmlns:a16="http://schemas.microsoft.com/office/drawing/2014/main" id="{EA2305A7-5AF8-36A1-4D44-442ED22A337E}"/>
              </a:ext>
            </a:extLst>
          </p:cNvPr>
          <p:cNvSpPr>
            <a:spLocks noGrp="1" noChangeArrowheads="1"/>
          </p:cNvSpPr>
          <p:nvPr>
            <p:ph type="sldNum" sz="quarter" idx="11"/>
          </p:nvPr>
        </p:nvSpPr>
        <p:spPr>
          <a:xfrm>
            <a:off x="8676278" y="6290220"/>
            <a:ext cx="44239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5000"/>
              <a:buFont typeface="Wingdings" panose="05000000000000000000" pitchFamily="2" charset="2"/>
              <a:buChar char="n"/>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80000"/>
              <a:buFont typeface="Wingdings" panose="05000000000000000000" pitchFamily="2" charset="2"/>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bg2"/>
              </a:buClr>
              <a:buSzPct val="65000"/>
              <a:buFont typeface="Wingdings" panose="05000000000000000000" pitchFamily="2" charset="2"/>
              <a:buChar char="n"/>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accent2"/>
              </a:buClr>
              <a:buSzPct val="7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bg2"/>
              </a:buClr>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ClrTx/>
              <a:buSzTx/>
              <a:buFontTx/>
              <a:buNone/>
            </a:pPr>
            <a:fld id="{D053D9FC-DD20-43AF-A25C-A229402D9822}" type="slidenum">
              <a:rPr kumimoji="0" lang="en-US" altLang="ja-JP" sz="1200" smtClean="0">
                <a:latin typeface="Arial Black" panose="020B0A04020102020204" pitchFamily="34" charset="0"/>
              </a:rPr>
              <a:pPr>
                <a:spcBef>
                  <a:spcPct val="0"/>
                </a:spcBef>
                <a:buClrTx/>
                <a:buSzTx/>
                <a:buFontTx/>
                <a:buNone/>
              </a:pPr>
              <a:t>72</a:t>
            </a:fld>
            <a:endParaRPr kumimoji="0" lang="en-US" altLang="ja-JP" sz="1200" dirty="0">
              <a:latin typeface="Arial Black" panose="020B0A04020102020204" pitchFamily="34" charset="0"/>
            </a:endParaRPr>
          </a:p>
        </p:txBody>
      </p:sp>
      <p:sp>
        <p:nvSpPr>
          <p:cNvPr id="15" name="矢印: 上向き折線 14">
            <a:extLst>
              <a:ext uri="{FF2B5EF4-FFF2-40B4-BE49-F238E27FC236}">
                <a16:creationId xmlns:a16="http://schemas.microsoft.com/office/drawing/2014/main" id="{65357A1A-82EF-F85F-D889-99A1F917D84C}"/>
              </a:ext>
            </a:extLst>
          </p:cNvPr>
          <p:cNvSpPr/>
          <p:nvPr/>
        </p:nvSpPr>
        <p:spPr bwMode="auto">
          <a:xfrm rot="10800000">
            <a:off x="128347" y="4160753"/>
            <a:ext cx="583160" cy="1154249"/>
          </a:xfrm>
          <a:prstGeom prst="bentUpArrow">
            <a:avLst/>
          </a:prstGeom>
          <a:solidFill>
            <a:schemeClr val="accent1">
              <a:lumMod val="90000"/>
            </a:schemeClr>
          </a:solid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19" name="テキスト ボックス 18">
            <a:extLst>
              <a:ext uri="{FF2B5EF4-FFF2-40B4-BE49-F238E27FC236}">
                <a16:creationId xmlns:a16="http://schemas.microsoft.com/office/drawing/2014/main" id="{A0AAECDB-5BCD-CA8A-745F-6707CDA88F9C}"/>
              </a:ext>
            </a:extLst>
          </p:cNvPr>
          <p:cNvSpPr txBox="1"/>
          <p:nvPr/>
        </p:nvSpPr>
        <p:spPr>
          <a:xfrm>
            <a:off x="146458" y="5413073"/>
            <a:ext cx="492443" cy="1267424"/>
          </a:xfrm>
          <a:prstGeom prst="rect">
            <a:avLst/>
          </a:prstGeom>
          <a:noFill/>
        </p:spPr>
        <p:txBody>
          <a:bodyPr vert="eaVert" wrap="square" rtlCol="0">
            <a:spAutoFit/>
          </a:bodyPr>
          <a:lstStyle/>
          <a:p>
            <a:r>
              <a:rPr kumimoji="1" lang="ja-JP" altLang="en-US" sz="2000" dirty="0"/>
              <a:t>加工製品</a:t>
            </a:r>
          </a:p>
        </p:txBody>
      </p:sp>
      <p:sp>
        <p:nvSpPr>
          <p:cNvPr id="21" name="四角形: 角を丸くする 20">
            <a:extLst>
              <a:ext uri="{FF2B5EF4-FFF2-40B4-BE49-F238E27FC236}">
                <a16:creationId xmlns:a16="http://schemas.microsoft.com/office/drawing/2014/main" id="{C6A4BAA8-74DE-1FAC-24E5-34ED8F7A7D9B}"/>
              </a:ext>
            </a:extLst>
          </p:cNvPr>
          <p:cNvSpPr/>
          <p:nvPr/>
        </p:nvSpPr>
        <p:spPr bwMode="auto">
          <a:xfrm>
            <a:off x="111166" y="5347376"/>
            <a:ext cx="563027" cy="1241012"/>
          </a:xfrm>
          <a:prstGeom prst="roundRect">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23" name="テキスト ボックス 22">
            <a:extLst>
              <a:ext uri="{FF2B5EF4-FFF2-40B4-BE49-F238E27FC236}">
                <a16:creationId xmlns:a16="http://schemas.microsoft.com/office/drawing/2014/main" id="{1D250DB3-E421-B634-48C0-F1ED5543D3ED}"/>
              </a:ext>
            </a:extLst>
          </p:cNvPr>
          <p:cNvSpPr txBox="1"/>
          <p:nvPr/>
        </p:nvSpPr>
        <p:spPr>
          <a:xfrm>
            <a:off x="323034" y="4027160"/>
            <a:ext cx="1374696" cy="400110"/>
          </a:xfrm>
          <a:prstGeom prst="rect">
            <a:avLst/>
          </a:prstGeom>
          <a:noFill/>
        </p:spPr>
        <p:txBody>
          <a:bodyPr wrap="square" rtlCol="0">
            <a:spAutoFit/>
          </a:bodyPr>
          <a:lstStyle/>
          <a:p>
            <a:pPr algn="ctr"/>
            <a:r>
              <a:rPr kumimoji="1" lang="ja-JP" altLang="en-US" sz="2000" b="1" dirty="0">
                <a:solidFill>
                  <a:srgbClr val="FF0000"/>
                </a:solidFill>
              </a:rPr>
              <a:t>原料</a:t>
            </a:r>
          </a:p>
        </p:txBody>
      </p:sp>
      <p:sp>
        <p:nvSpPr>
          <p:cNvPr id="25" name="矢印: 右 24">
            <a:extLst>
              <a:ext uri="{FF2B5EF4-FFF2-40B4-BE49-F238E27FC236}">
                <a16:creationId xmlns:a16="http://schemas.microsoft.com/office/drawing/2014/main" id="{6E7329B8-9263-602F-555E-ABDDD08B4CE6}"/>
              </a:ext>
            </a:extLst>
          </p:cNvPr>
          <p:cNvSpPr/>
          <p:nvPr/>
        </p:nvSpPr>
        <p:spPr bwMode="auto">
          <a:xfrm>
            <a:off x="4860982" y="1591089"/>
            <a:ext cx="248495" cy="229668"/>
          </a:xfrm>
          <a:prstGeom prst="rightArrow">
            <a:avLst/>
          </a:prstGeom>
          <a:solidFill>
            <a:srgbClr val="FF0000">
              <a:alpha val="83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a:ln>
                <a:noFill/>
              </a:ln>
              <a:solidFill>
                <a:schemeClr val="tx1"/>
              </a:solidFill>
              <a:effectLst/>
              <a:latin typeface="Arial" charset="0"/>
              <a:ea typeface="ＭＳ Ｐゴシック" pitchFamily="50" charset="-128"/>
            </a:endParaRPr>
          </a:p>
        </p:txBody>
      </p:sp>
      <p:sp>
        <p:nvSpPr>
          <p:cNvPr id="26" name="テキスト ボックス 25">
            <a:extLst>
              <a:ext uri="{FF2B5EF4-FFF2-40B4-BE49-F238E27FC236}">
                <a16:creationId xmlns:a16="http://schemas.microsoft.com/office/drawing/2014/main" id="{92028477-2C88-A183-1098-1D0C56D33D06}"/>
              </a:ext>
            </a:extLst>
          </p:cNvPr>
          <p:cNvSpPr txBox="1"/>
          <p:nvPr/>
        </p:nvSpPr>
        <p:spPr>
          <a:xfrm>
            <a:off x="5162030" y="1550967"/>
            <a:ext cx="1676090" cy="338554"/>
          </a:xfrm>
          <a:prstGeom prst="rect">
            <a:avLst/>
          </a:prstGeom>
          <a:noFill/>
        </p:spPr>
        <p:txBody>
          <a:bodyPr wrap="square" rtlCol="0">
            <a:spAutoFit/>
          </a:bodyPr>
          <a:lstStyle/>
          <a:p>
            <a:r>
              <a:rPr kumimoji="1" lang="ja-JP" altLang="en-US" sz="1600" dirty="0"/>
              <a:t>・異物混入対策</a:t>
            </a:r>
          </a:p>
        </p:txBody>
      </p:sp>
    </p:spTree>
    <p:extLst>
      <p:ext uri="{BB962C8B-B14F-4D97-AF65-F5344CB8AC3E}">
        <p14:creationId xmlns:p14="http://schemas.microsoft.com/office/powerpoint/2010/main" val="31619465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テキスト ボックス 1">
            <a:extLst>
              <a:ext uri="{FF2B5EF4-FFF2-40B4-BE49-F238E27FC236}">
                <a16:creationId xmlns:a16="http://schemas.microsoft.com/office/drawing/2014/main" id="{BE5E8D4C-A05F-4841-AF69-227A7620BB14}"/>
              </a:ext>
            </a:extLst>
          </p:cNvPr>
          <p:cNvSpPr txBox="1">
            <a:spLocks noChangeArrowheads="1"/>
          </p:cNvSpPr>
          <p:nvPr/>
        </p:nvSpPr>
        <p:spPr bwMode="auto">
          <a:xfrm>
            <a:off x="1258888" y="2997200"/>
            <a:ext cx="70580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Arial" panose="020B0604020202020204" pitchFamily="34" charset="0"/>
                <a:ea typeface="ＭＳ Ｐゴシック" panose="020B0600070205080204" pitchFamily="50" charset="-128"/>
              </a:defRPr>
            </a:lvl1pPr>
            <a:lvl2pPr marL="742950" indent="-285750">
              <a:defRPr kumimoji="1" sz="2400">
                <a:solidFill>
                  <a:schemeClr val="tx1"/>
                </a:solidFill>
                <a:latin typeface="Arial" panose="020B0604020202020204" pitchFamily="34" charset="0"/>
                <a:ea typeface="ＭＳ Ｐゴシック" panose="020B0600070205080204" pitchFamily="50" charset="-128"/>
              </a:defRPr>
            </a:lvl2pPr>
            <a:lvl3pPr marL="1143000" indent="-228600">
              <a:defRPr kumimoji="1" sz="2400">
                <a:solidFill>
                  <a:schemeClr val="tx1"/>
                </a:solidFill>
                <a:latin typeface="Arial" panose="020B0604020202020204" pitchFamily="34" charset="0"/>
                <a:ea typeface="ＭＳ Ｐゴシック" panose="020B0600070205080204" pitchFamily="50" charset="-128"/>
              </a:defRPr>
            </a:lvl3pPr>
            <a:lvl4pPr marL="1600200" indent="-228600">
              <a:defRPr kumimoji="1" sz="2400">
                <a:solidFill>
                  <a:schemeClr val="tx1"/>
                </a:solidFill>
                <a:latin typeface="Arial" panose="020B0604020202020204" pitchFamily="34" charset="0"/>
                <a:ea typeface="ＭＳ Ｐゴシック" panose="020B0600070205080204" pitchFamily="50" charset="-128"/>
              </a:defRPr>
            </a:lvl4pPr>
            <a:lvl5pPr marL="2057400" indent="-22860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ctr"/>
            <a:r>
              <a:rPr lang="ja-JP" altLang="en-US" sz="3600" dirty="0"/>
              <a:t>ご清聴ありがとうございました。</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C8F2F-12CA-07F8-FDE7-6336BD5CAADD}"/>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8A887DF-B9AF-B7EF-4FFE-D14F02E64BDF}"/>
              </a:ext>
            </a:extLst>
          </p:cNvPr>
          <p:cNvSpPr>
            <a:spLocks noGrp="1"/>
          </p:cNvSpPr>
          <p:nvPr>
            <p:ph type="sldNum" sz="quarter" idx="11"/>
          </p:nvPr>
        </p:nvSpPr>
        <p:spPr>
          <a:xfrm>
            <a:off x="8527491" y="6302175"/>
            <a:ext cx="586408" cy="457200"/>
          </a:xfrm>
        </p:spPr>
        <p:txBody>
          <a:bodyPr/>
          <a:lstStyle/>
          <a:p>
            <a:pPr>
              <a:defRPr/>
            </a:pPr>
            <a:fld id="{801E8451-78C2-4737-A865-86DD203F7BBD}" type="slidenum">
              <a:rPr lang="en-US" altLang="ja-JP" smtClean="0"/>
              <a:pPr>
                <a:defRPr/>
              </a:pPr>
              <a:t>7</a:t>
            </a:fld>
            <a:endParaRPr lang="en-US" altLang="ja-JP"/>
          </a:p>
        </p:txBody>
      </p:sp>
      <p:sp>
        <p:nvSpPr>
          <p:cNvPr id="4" name="Rectangle 2">
            <a:extLst>
              <a:ext uri="{FF2B5EF4-FFF2-40B4-BE49-F238E27FC236}">
                <a16:creationId xmlns:a16="http://schemas.microsoft.com/office/drawing/2014/main" id="{C239D8DD-422E-3415-5527-8AEE4AB6709E}"/>
              </a:ext>
            </a:extLst>
          </p:cNvPr>
          <p:cNvSpPr txBox="1">
            <a:spLocks noChangeArrowheads="1"/>
          </p:cNvSpPr>
          <p:nvPr/>
        </p:nvSpPr>
        <p:spPr>
          <a:xfrm>
            <a:off x="251520" y="143933"/>
            <a:ext cx="8313738" cy="386387"/>
          </a:xfrm>
          <a:prstGeom prst="rect">
            <a:avLst/>
          </a:prstGeom>
          <a:solidFill>
            <a:schemeClr val="bg2">
              <a:lumMod val="20000"/>
              <a:lumOff val="80000"/>
            </a:schemeClr>
          </a:solidFill>
        </p:spPr>
        <p:txBody>
          <a:bodyPr/>
          <a:lstStyle>
            <a:lvl1pPr algn="l" rtl="0" eaLnBrk="0" fontAlgn="base" hangingPunct="0">
              <a:spcBef>
                <a:spcPct val="0"/>
              </a:spcBef>
              <a:spcAft>
                <a:spcPct val="0"/>
              </a:spcAft>
              <a:defRPr kumimoji="1" sz="4400">
                <a:solidFill>
                  <a:schemeClr val="tx1"/>
                </a:solidFill>
                <a:latin typeface="+mj-lt"/>
                <a:ea typeface="+mj-ea"/>
                <a:cs typeface="+mj-cs"/>
              </a:defRPr>
            </a:lvl1pPr>
            <a:lvl2pPr algn="l" rtl="0" eaLnBrk="0" fontAlgn="base" hangingPunct="0">
              <a:spcBef>
                <a:spcPct val="0"/>
              </a:spcBef>
              <a:spcAft>
                <a:spcPct val="0"/>
              </a:spcAft>
              <a:defRPr kumimoji="1" sz="4400">
                <a:solidFill>
                  <a:schemeClr val="tx1"/>
                </a:solidFill>
                <a:latin typeface="Arial" charset="0"/>
                <a:ea typeface="ＭＳ Ｐゴシック" pitchFamily="50" charset="-128"/>
              </a:defRPr>
            </a:lvl2pPr>
            <a:lvl3pPr algn="l" rtl="0" eaLnBrk="0" fontAlgn="base" hangingPunct="0">
              <a:spcBef>
                <a:spcPct val="0"/>
              </a:spcBef>
              <a:spcAft>
                <a:spcPct val="0"/>
              </a:spcAft>
              <a:defRPr kumimoji="1" sz="4400">
                <a:solidFill>
                  <a:schemeClr val="tx1"/>
                </a:solidFill>
                <a:latin typeface="Arial" charset="0"/>
                <a:ea typeface="ＭＳ Ｐゴシック" pitchFamily="50" charset="-128"/>
              </a:defRPr>
            </a:lvl3pPr>
            <a:lvl4pPr algn="l" rtl="0" eaLnBrk="0" fontAlgn="base" hangingPunct="0">
              <a:spcBef>
                <a:spcPct val="0"/>
              </a:spcBef>
              <a:spcAft>
                <a:spcPct val="0"/>
              </a:spcAft>
              <a:defRPr kumimoji="1" sz="4400">
                <a:solidFill>
                  <a:schemeClr val="tx1"/>
                </a:solidFill>
                <a:latin typeface="Arial" charset="0"/>
                <a:ea typeface="ＭＳ Ｐゴシック" pitchFamily="50" charset="-128"/>
              </a:defRPr>
            </a:lvl4pPr>
            <a:lvl5pPr algn="l" rtl="0" eaLnBrk="0" fontAlgn="base" hangingPunct="0">
              <a:spcBef>
                <a:spcPct val="0"/>
              </a:spcBef>
              <a:spcAft>
                <a:spcPct val="0"/>
              </a:spcAft>
              <a:defRPr kumimoji="1" sz="4400">
                <a:solidFill>
                  <a:schemeClr val="tx1"/>
                </a:solidFill>
                <a:latin typeface="Arial" charset="0"/>
                <a:ea typeface="ＭＳ Ｐゴシック" pitchFamily="50" charset="-128"/>
              </a:defRPr>
            </a:lvl5pPr>
            <a:lvl6pPr marL="457200" algn="l" rtl="0" fontAlgn="base">
              <a:spcBef>
                <a:spcPct val="0"/>
              </a:spcBef>
              <a:spcAft>
                <a:spcPct val="0"/>
              </a:spcAft>
              <a:defRPr kumimoji="1" sz="4400">
                <a:solidFill>
                  <a:schemeClr val="tx1"/>
                </a:solidFill>
                <a:latin typeface="Arial" charset="0"/>
                <a:ea typeface="ＭＳ Ｐゴシック" pitchFamily="50" charset="-128"/>
              </a:defRPr>
            </a:lvl6pPr>
            <a:lvl7pPr marL="914400" algn="l" rtl="0" fontAlgn="base">
              <a:spcBef>
                <a:spcPct val="0"/>
              </a:spcBef>
              <a:spcAft>
                <a:spcPct val="0"/>
              </a:spcAft>
              <a:defRPr kumimoji="1" sz="4400">
                <a:solidFill>
                  <a:schemeClr val="tx1"/>
                </a:solidFill>
                <a:latin typeface="Arial" charset="0"/>
                <a:ea typeface="ＭＳ Ｐゴシック" pitchFamily="50" charset="-128"/>
              </a:defRPr>
            </a:lvl7pPr>
            <a:lvl8pPr marL="1371600" algn="l" rtl="0" fontAlgn="base">
              <a:spcBef>
                <a:spcPct val="0"/>
              </a:spcBef>
              <a:spcAft>
                <a:spcPct val="0"/>
              </a:spcAft>
              <a:defRPr kumimoji="1" sz="4400">
                <a:solidFill>
                  <a:schemeClr val="tx1"/>
                </a:solidFill>
                <a:latin typeface="Arial" charset="0"/>
                <a:ea typeface="ＭＳ Ｐゴシック" pitchFamily="50" charset="-128"/>
              </a:defRPr>
            </a:lvl8pPr>
            <a:lvl9pPr marL="1828800" algn="l" rtl="0" fontAlgn="base">
              <a:spcBef>
                <a:spcPct val="0"/>
              </a:spcBef>
              <a:spcAft>
                <a:spcPct val="0"/>
              </a:spcAft>
              <a:defRPr kumimoji="1" sz="4400">
                <a:solidFill>
                  <a:schemeClr val="tx1"/>
                </a:solidFill>
                <a:latin typeface="Arial" charset="0"/>
                <a:ea typeface="ＭＳ Ｐゴシック" pitchFamily="50" charset="-128"/>
              </a:defRPr>
            </a:lvl9pPr>
          </a:lstStyle>
          <a:p>
            <a:pPr algn="ctr">
              <a:defRPr/>
            </a:pPr>
            <a:r>
              <a:rPr lang="ja-JP" altLang="en-US" sz="2400" kern="0" dirty="0">
                <a:solidFill>
                  <a:schemeClr val="accent4"/>
                </a:solidFill>
              </a:rPr>
              <a:t>食料・農業・農村基本計画</a:t>
            </a:r>
            <a:r>
              <a:rPr lang="ja-JP" altLang="en-US" sz="2200" kern="0" dirty="0">
                <a:solidFill>
                  <a:schemeClr val="accent4"/>
                </a:solidFill>
              </a:rPr>
              <a:t>（</a:t>
            </a:r>
            <a:r>
              <a:rPr lang="en-US" altLang="ja-JP" sz="2200" kern="0" dirty="0">
                <a:solidFill>
                  <a:schemeClr val="accent4"/>
                </a:solidFill>
              </a:rPr>
              <a:t>2025</a:t>
            </a:r>
            <a:r>
              <a:rPr lang="ja-JP" altLang="en-US" sz="2200" kern="0" dirty="0">
                <a:solidFill>
                  <a:schemeClr val="accent4"/>
                </a:solidFill>
              </a:rPr>
              <a:t>年</a:t>
            </a:r>
            <a:r>
              <a:rPr lang="en-US" altLang="ja-JP" sz="2200" kern="0" dirty="0">
                <a:solidFill>
                  <a:schemeClr val="accent4"/>
                </a:solidFill>
              </a:rPr>
              <a:t>4</a:t>
            </a:r>
            <a:r>
              <a:rPr lang="ja-JP" altLang="en-US" sz="2200" kern="0" dirty="0">
                <a:solidFill>
                  <a:schemeClr val="accent4"/>
                </a:solidFill>
              </a:rPr>
              <a:t>月閣議決定）（例示）</a:t>
            </a:r>
            <a:endParaRPr lang="en-US" altLang="ja-JP" sz="2200" kern="0" dirty="0">
              <a:solidFill>
                <a:schemeClr val="accent4"/>
              </a:solidFill>
            </a:endParaRPr>
          </a:p>
          <a:p>
            <a:pPr algn="ctr">
              <a:defRPr/>
            </a:pPr>
            <a:endParaRPr lang="ja-JP" altLang="en-US" sz="2400" kern="0" dirty="0">
              <a:solidFill>
                <a:schemeClr val="accent4"/>
              </a:solidFill>
            </a:endParaRPr>
          </a:p>
        </p:txBody>
      </p:sp>
      <p:sp>
        <p:nvSpPr>
          <p:cNvPr id="6" name="テキスト ボックス 5">
            <a:extLst>
              <a:ext uri="{FF2B5EF4-FFF2-40B4-BE49-F238E27FC236}">
                <a16:creationId xmlns:a16="http://schemas.microsoft.com/office/drawing/2014/main" id="{98B0449D-59B7-63E0-30CB-FA92072038C3}"/>
              </a:ext>
            </a:extLst>
          </p:cNvPr>
          <p:cNvSpPr txBox="1"/>
          <p:nvPr/>
        </p:nvSpPr>
        <p:spPr>
          <a:xfrm>
            <a:off x="3812113" y="550803"/>
            <a:ext cx="5224785" cy="307777"/>
          </a:xfrm>
          <a:prstGeom prst="rect">
            <a:avLst/>
          </a:prstGeom>
          <a:noFill/>
        </p:spPr>
        <p:txBody>
          <a:bodyPr wrap="square" rtlCol="0">
            <a:spAutoFit/>
          </a:bodyPr>
          <a:lstStyle/>
          <a:p>
            <a:r>
              <a:rPr lang="en-US" altLang="ja-JP" sz="1400" b="1" u="sng" dirty="0"/>
              <a:t>〈</a:t>
            </a:r>
            <a:r>
              <a:rPr kumimoji="1" lang="en-US" altLang="ja-JP" sz="1400" b="1" u="sng" dirty="0"/>
              <a:t>KPI</a:t>
            </a:r>
            <a:r>
              <a:rPr kumimoji="1" lang="en-US" altLang="ja-JP" sz="1400" b="1" dirty="0"/>
              <a:t>:</a:t>
            </a:r>
            <a:r>
              <a:rPr lang="ja-JP" altLang="en-US" sz="1400" b="1" dirty="0"/>
              <a:t>重要業績評価指標</a:t>
            </a:r>
            <a:r>
              <a:rPr kumimoji="1" lang="ja-JP" altLang="en-US" sz="1400" b="1" dirty="0"/>
              <a:t>～最終目標の達成に向けた中間指標</a:t>
            </a:r>
            <a:r>
              <a:rPr kumimoji="1" lang="en-US" altLang="ja-JP" sz="1400" b="1" dirty="0"/>
              <a:t>〉</a:t>
            </a:r>
            <a:endParaRPr kumimoji="1" lang="ja-JP" altLang="en-US" sz="1400" b="1" dirty="0"/>
          </a:p>
        </p:txBody>
      </p:sp>
      <p:pic>
        <p:nvPicPr>
          <p:cNvPr id="5" name="図 4">
            <a:extLst>
              <a:ext uri="{FF2B5EF4-FFF2-40B4-BE49-F238E27FC236}">
                <a16:creationId xmlns:a16="http://schemas.microsoft.com/office/drawing/2014/main" id="{56EF027A-A5F2-A107-7E1C-7C4F9F1A86B3}"/>
              </a:ext>
            </a:extLst>
          </p:cNvPr>
          <p:cNvPicPr>
            <a:picLocks noChangeAspect="1"/>
          </p:cNvPicPr>
          <p:nvPr/>
        </p:nvPicPr>
        <p:blipFill>
          <a:blip r:embed="rId2"/>
          <a:stretch>
            <a:fillRect/>
          </a:stretch>
        </p:blipFill>
        <p:spPr>
          <a:xfrm>
            <a:off x="107102" y="858580"/>
            <a:ext cx="8951258" cy="5855487"/>
          </a:xfrm>
          <a:prstGeom prst="rect">
            <a:avLst/>
          </a:prstGeom>
        </p:spPr>
      </p:pic>
    </p:spTree>
    <p:extLst>
      <p:ext uri="{BB962C8B-B14F-4D97-AF65-F5344CB8AC3E}">
        <p14:creationId xmlns:p14="http://schemas.microsoft.com/office/powerpoint/2010/main" val="145274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FE639A5-FA22-451A-9A6E-0D2017CB2BCD}"/>
              </a:ext>
            </a:extLst>
          </p:cNvPr>
          <p:cNvSpPr>
            <a:spLocks noGrp="1"/>
          </p:cNvSpPr>
          <p:nvPr>
            <p:ph type="sldNum" sz="quarter" idx="11"/>
          </p:nvPr>
        </p:nvSpPr>
        <p:spPr/>
        <p:txBody>
          <a:bodyPr/>
          <a:lstStyle/>
          <a:p>
            <a:pPr>
              <a:defRPr/>
            </a:pPr>
            <a:fld id="{801E8451-78C2-4737-A865-86DD203F7BBD}" type="slidenum">
              <a:rPr lang="en-US" altLang="ja-JP" smtClean="0"/>
              <a:pPr>
                <a:defRPr/>
              </a:pPr>
              <a:t>8</a:t>
            </a:fld>
            <a:endParaRPr lang="en-US" altLang="ja-JP"/>
          </a:p>
        </p:txBody>
      </p:sp>
      <p:sp>
        <p:nvSpPr>
          <p:cNvPr id="3" name="テキスト ボックス 2">
            <a:extLst>
              <a:ext uri="{FF2B5EF4-FFF2-40B4-BE49-F238E27FC236}">
                <a16:creationId xmlns:a16="http://schemas.microsoft.com/office/drawing/2014/main" id="{2F024F91-6936-4F06-9FBE-EA525782239F}"/>
              </a:ext>
            </a:extLst>
          </p:cNvPr>
          <p:cNvSpPr txBox="1"/>
          <p:nvPr/>
        </p:nvSpPr>
        <p:spPr>
          <a:xfrm>
            <a:off x="539552" y="2132856"/>
            <a:ext cx="8291264" cy="2431435"/>
          </a:xfrm>
          <a:prstGeom prst="rect">
            <a:avLst/>
          </a:prstGeom>
          <a:noFill/>
        </p:spPr>
        <p:txBody>
          <a:bodyPr wrap="square" rtlCol="0">
            <a:spAutoFit/>
          </a:bodyPr>
          <a:lstStyle/>
          <a:p>
            <a:pPr algn="ctr"/>
            <a:r>
              <a:rPr kumimoji="1" lang="ja-JP" altLang="en-US" sz="3800" dirty="0"/>
              <a:t>食の外部化（調理の外部化）に対応した食品の生産・供給</a:t>
            </a:r>
            <a:endParaRPr kumimoji="1" lang="en-US" altLang="ja-JP" sz="3800" dirty="0"/>
          </a:p>
          <a:p>
            <a:pPr algn="ctr"/>
            <a:r>
              <a:rPr lang="ja-JP" altLang="en-US" sz="3800" dirty="0"/>
              <a:t>　</a:t>
            </a:r>
            <a:endParaRPr lang="en-US" altLang="ja-JP" sz="3800" dirty="0"/>
          </a:p>
          <a:p>
            <a:pPr algn="ctr"/>
            <a:r>
              <a:rPr lang="ja-JP" altLang="en-US" sz="3800" dirty="0"/>
              <a:t>～加工・業務用野菜の動向</a:t>
            </a:r>
            <a:endParaRPr kumimoji="1" lang="ja-JP" altLang="en-US" sz="3800" dirty="0"/>
          </a:p>
        </p:txBody>
      </p:sp>
    </p:spTree>
    <p:extLst>
      <p:ext uri="{BB962C8B-B14F-4D97-AF65-F5344CB8AC3E}">
        <p14:creationId xmlns:p14="http://schemas.microsoft.com/office/powerpoint/2010/main" val="26717858"/>
      </p:ext>
    </p:extLst>
  </p:cSld>
  <p:clrMapOvr>
    <a:masterClrMapping/>
  </p:clrMapOvr>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sz="3200" b="0" i="0" u="none" strike="noStrike" cap="none" normalizeH="0" baseline="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32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0_Pixe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1_Pixe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2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2_Pixe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3_Pixe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Pixel</Template>
  <TotalTime>18848</TotalTime>
  <Words>5872</Words>
  <Application>Microsoft Office PowerPoint</Application>
  <PresentationFormat>画面に合わせる (4:3)</PresentationFormat>
  <Paragraphs>758</Paragraphs>
  <Slides>74</Slides>
  <Notes>0</Notes>
  <HiddenSlides>0</HiddenSlides>
  <MMClips>0</MMClips>
  <ScaleCrop>false</ScaleCrop>
  <HeadingPairs>
    <vt:vector size="8" baseType="variant">
      <vt:variant>
        <vt:lpstr>使用されているフォント</vt:lpstr>
      </vt:variant>
      <vt:variant>
        <vt:i4>6</vt:i4>
      </vt:variant>
      <vt:variant>
        <vt:lpstr>テーマ</vt:lpstr>
      </vt:variant>
      <vt:variant>
        <vt:i4>5</vt:i4>
      </vt:variant>
      <vt:variant>
        <vt:lpstr>埋め込まれた OLE サーバー</vt:lpstr>
      </vt:variant>
      <vt:variant>
        <vt:i4>1</vt:i4>
      </vt:variant>
      <vt:variant>
        <vt:lpstr>スライド タイトル</vt:lpstr>
      </vt:variant>
      <vt:variant>
        <vt:i4>74</vt:i4>
      </vt:variant>
    </vt:vector>
  </HeadingPairs>
  <TitlesOfParts>
    <vt:vector size="86" baseType="lpstr">
      <vt:lpstr>ＭＳ ゴシック</vt:lpstr>
      <vt:lpstr>Arial</vt:lpstr>
      <vt:lpstr>Arial Black</vt:lpstr>
      <vt:lpstr>Century</vt:lpstr>
      <vt:lpstr>Times New Roman</vt:lpstr>
      <vt:lpstr>Wingdings</vt:lpstr>
      <vt:lpstr>Pixel</vt:lpstr>
      <vt:lpstr>10_Pixel</vt:lpstr>
      <vt:lpstr>11_Pixel</vt:lpstr>
      <vt:lpstr>12_Pixel</vt:lpstr>
      <vt:lpstr>13_Pixel</vt:lpstr>
      <vt:lpstr>Chart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キャベツの需要関数（試算値）</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農林水産政策研究所</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野菜の用途別需要の変化と今後の対応  農林水産政策研究所 小林茂典</dc:title>
  <dc:creator>小林茂典</dc:creator>
  <cp:lastModifiedBy>井上 ひろし</cp:lastModifiedBy>
  <cp:revision>1936</cp:revision>
  <cp:lastPrinted>2026-02-18T10:41:10Z</cp:lastPrinted>
  <dcterms:created xsi:type="dcterms:W3CDTF">2005-07-01T15:44:30Z</dcterms:created>
  <dcterms:modified xsi:type="dcterms:W3CDTF">2026-02-20T01:34:08Z</dcterms:modified>
</cp:coreProperties>
</file>